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53"/>
  </p:notesMasterIdLst>
  <p:handoutMasterIdLst>
    <p:handoutMasterId r:id="rId154"/>
  </p:handoutMasterIdLst>
  <p:sldIdLst>
    <p:sldId id="256" r:id="rId5"/>
    <p:sldId id="257"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457"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458"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459" r:id="rId75"/>
    <p:sldId id="329" r:id="rId76"/>
    <p:sldId id="330" r:id="rId77"/>
    <p:sldId id="331" r:id="rId78"/>
    <p:sldId id="332" r:id="rId79"/>
    <p:sldId id="261" r:id="rId80"/>
    <p:sldId id="26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460" r:id="rId94"/>
    <p:sldId id="349" r:id="rId95"/>
    <p:sldId id="350" r:id="rId96"/>
    <p:sldId id="351" r:id="rId97"/>
    <p:sldId id="352" r:id="rId98"/>
    <p:sldId id="353" r:id="rId99"/>
    <p:sldId id="354" r:id="rId100"/>
    <p:sldId id="355" r:id="rId101"/>
    <p:sldId id="356" r:id="rId102"/>
    <p:sldId id="357" r:id="rId103"/>
    <p:sldId id="358" r:id="rId104"/>
    <p:sldId id="461" r:id="rId105"/>
    <p:sldId id="467" r:id="rId106"/>
    <p:sldId id="466" r:id="rId107"/>
    <p:sldId id="465" r:id="rId108"/>
    <p:sldId id="464" r:id="rId109"/>
    <p:sldId id="359" r:id="rId110"/>
    <p:sldId id="360" r:id="rId111"/>
    <p:sldId id="361" r:id="rId112"/>
    <p:sldId id="362" r:id="rId113"/>
    <p:sldId id="363" r:id="rId114"/>
    <p:sldId id="364" r:id="rId115"/>
    <p:sldId id="365" r:id="rId116"/>
    <p:sldId id="366" r:id="rId117"/>
    <p:sldId id="367" r:id="rId118"/>
    <p:sldId id="368" r:id="rId119"/>
    <p:sldId id="369" r:id="rId120"/>
    <p:sldId id="463" r:id="rId121"/>
    <p:sldId id="371" r:id="rId122"/>
    <p:sldId id="372" r:id="rId123"/>
    <p:sldId id="373" r:id="rId124"/>
    <p:sldId id="374" r:id="rId125"/>
    <p:sldId id="375" r:id="rId126"/>
    <p:sldId id="376" r:id="rId127"/>
    <p:sldId id="462" r:id="rId128"/>
    <p:sldId id="377" r:id="rId129"/>
    <p:sldId id="378" r:id="rId130"/>
    <p:sldId id="379" r:id="rId131"/>
    <p:sldId id="380" r:id="rId132"/>
    <p:sldId id="386" r:id="rId133"/>
    <p:sldId id="387" r:id="rId134"/>
    <p:sldId id="388" r:id="rId135"/>
    <p:sldId id="389" r:id="rId136"/>
    <p:sldId id="391" r:id="rId137"/>
    <p:sldId id="390" r:id="rId138"/>
    <p:sldId id="392" r:id="rId139"/>
    <p:sldId id="393" r:id="rId140"/>
    <p:sldId id="394" r:id="rId141"/>
    <p:sldId id="395" r:id="rId142"/>
    <p:sldId id="396" r:id="rId143"/>
    <p:sldId id="397" r:id="rId144"/>
    <p:sldId id="398" r:id="rId145"/>
    <p:sldId id="399" r:id="rId146"/>
    <p:sldId id="400" r:id="rId147"/>
    <p:sldId id="401" r:id="rId148"/>
    <p:sldId id="402" r:id="rId149"/>
    <p:sldId id="454" r:id="rId150"/>
    <p:sldId id="455" r:id="rId151"/>
    <p:sldId id="456" r:id="rId15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5A000"/>
    <a:srgbClr val="DDD9C4"/>
    <a:srgbClr val="021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749B8F-6263-A952-5E91-BA6693E6F96B}" v="10" dt="2023-04-05T16:26:22.72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Nincs stílus, csak rác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240"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microsoft.com/office/2016/11/relationships/changesInfo" Target="changesInfos/changesInfo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microsoft.com/office/2015/10/relationships/revisionInfo" Target="revisionInfo.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handoutMaster" Target="handoutMasters/handout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D8E792DD-A96C-4537-86BB-295594B957D7}"/>
    <pc:docChg chg="custSel addSld delSld modSld sldOrd">
      <pc:chgData name="GOMEZ, Paula" userId="c93cf399-3ed7-4230-9282-8831e3fe5ae7" providerId="ADAL" clId="{D8E792DD-A96C-4537-86BB-295594B957D7}" dt="2023-01-18T16:24:08.744" v="41" actId="255"/>
      <pc:docMkLst>
        <pc:docMk/>
      </pc:docMkLst>
      <pc:sldChg chg="add">
        <pc:chgData name="GOMEZ, Paula" userId="c93cf399-3ed7-4230-9282-8831e3fe5ae7" providerId="ADAL" clId="{D8E792DD-A96C-4537-86BB-295594B957D7}" dt="2023-01-18T16:12:01.638" v="0"/>
        <pc:sldMkLst>
          <pc:docMk/>
          <pc:sldMk cId="0" sldId="261"/>
        </pc:sldMkLst>
      </pc:sldChg>
      <pc:sldChg chg="add">
        <pc:chgData name="GOMEZ, Paula" userId="c93cf399-3ed7-4230-9282-8831e3fe5ae7" providerId="ADAL" clId="{D8E792DD-A96C-4537-86BB-295594B957D7}" dt="2023-01-18T16:12:01.638" v="0"/>
        <pc:sldMkLst>
          <pc:docMk/>
          <pc:sldMk cId="0" sldId="262"/>
        </pc:sldMkLst>
      </pc:sldChg>
      <pc:sldChg chg="add">
        <pc:chgData name="GOMEZ, Paula" userId="c93cf399-3ed7-4230-9282-8831e3fe5ae7" providerId="ADAL" clId="{D8E792DD-A96C-4537-86BB-295594B957D7}" dt="2023-01-18T16:12:01.638" v="0"/>
        <pc:sldMkLst>
          <pc:docMk/>
          <pc:sldMk cId="0" sldId="333"/>
        </pc:sldMkLst>
      </pc:sldChg>
      <pc:sldChg chg="add">
        <pc:chgData name="GOMEZ, Paula" userId="c93cf399-3ed7-4230-9282-8831e3fe5ae7" providerId="ADAL" clId="{D8E792DD-A96C-4537-86BB-295594B957D7}" dt="2023-01-18T16:12:01.638" v="0"/>
        <pc:sldMkLst>
          <pc:docMk/>
          <pc:sldMk cId="0" sldId="334"/>
        </pc:sldMkLst>
      </pc:sldChg>
      <pc:sldChg chg="add">
        <pc:chgData name="GOMEZ, Paula" userId="c93cf399-3ed7-4230-9282-8831e3fe5ae7" providerId="ADAL" clId="{D8E792DD-A96C-4537-86BB-295594B957D7}" dt="2023-01-18T16:12:01.638" v="0"/>
        <pc:sldMkLst>
          <pc:docMk/>
          <pc:sldMk cId="0" sldId="335"/>
        </pc:sldMkLst>
      </pc:sldChg>
      <pc:sldChg chg="add">
        <pc:chgData name="GOMEZ, Paula" userId="c93cf399-3ed7-4230-9282-8831e3fe5ae7" providerId="ADAL" clId="{D8E792DD-A96C-4537-86BB-295594B957D7}" dt="2023-01-18T16:12:01.638" v="0"/>
        <pc:sldMkLst>
          <pc:docMk/>
          <pc:sldMk cId="0" sldId="336"/>
        </pc:sldMkLst>
      </pc:sldChg>
      <pc:sldChg chg="add">
        <pc:chgData name="GOMEZ, Paula" userId="c93cf399-3ed7-4230-9282-8831e3fe5ae7" providerId="ADAL" clId="{D8E792DD-A96C-4537-86BB-295594B957D7}" dt="2023-01-18T16:12:01.638" v="0"/>
        <pc:sldMkLst>
          <pc:docMk/>
          <pc:sldMk cId="0" sldId="337"/>
        </pc:sldMkLst>
      </pc:sldChg>
      <pc:sldChg chg="add">
        <pc:chgData name="GOMEZ, Paula" userId="c93cf399-3ed7-4230-9282-8831e3fe5ae7" providerId="ADAL" clId="{D8E792DD-A96C-4537-86BB-295594B957D7}" dt="2023-01-18T16:12:01.638" v="0"/>
        <pc:sldMkLst>
          <pc:docMk/>
          <pc:sldMk cId="0" sldId="338"/>
        </pc:sldMkLst>
      </pc:sldChg>
      <pc:sldChg chg="add">
        <pc:chgData name="GOMEZ, Paula" userId="c93cf399-3ed7-4230-9282-8831e3fe5ae7" providerId="ADAL" clId="{D8E792DD-A96C-4537-86BB-295594B957D7}" dt="2023-01-18T16:12:01.638" v="0"/>
        <pc:sldMkLst>
          <pc:docMk/>
          <pc:sldMk cId="0" sldId="339"/>
        </pc:sldMkLst>
      </pc:sldChg>
      <pc:sldChg chg="add">
        <pc:chgData name="GOMEZ, Paula" userId="c93cf399-3ed7-4230-9282-8831e3fe5ae7" providerId="ADAL" clId="{D8E792DD-A96C-4537-86BB-295594B957D7}" dt="2023-01-18T16:12:01.638" v="0"/>
        <pc:sldMkLst>
          <pc:docMk/>
          <pc:sldMk cId="0" sldId="340"/>
        </pc:sldMkLst>
      </pc:sldChg>
      <pc:sldChg chg="add">
        <pc:chgData name="GOMEZ, Paula" userId="c93cf399-3ed7-4230-9282-8831e3fe5ae7" providerId="ADAL" clId="{D8E792DD-A96C-4537-86BB-295594B957D7}" dt="2023-01-18T16:12:01.638" v="0"/>
        <pc:sldMkLst>
          <pc:docMk/>
          <pc:sldMk cId="0" sldId="341"/>
        </pc:sldMkLst>
      </pc:sldChg>
      <pc:sldChg chg="add">
        <pc:chgData name="GOMEZ, Paula" userId="c93cf399-3ed7-4230-9282-8831e3fe5ae7" providerId="ADAL" clId="{D8E792DD-A96C-4537-86BB-295594B957D7}" dt="2023-01-18T16:12:01.638" v="0"/>
        <pc:sldMkLst>
          <pc:docMk/>
          <pc:sldMk cId="0" sldId="342"/>
        </pc:sldMkLst>
      </pc:sldChg>
      <pc:sldChg chg="add">
        <pc:chgData name="GOMEZ, Paula" userId="c93cf399-3ed7-4230-9282-8831e3fe5ae7" providerId="ADAL" clId="{D8E792DD-A96C-4537-86BB-295594B957D7}" dt="2023-01-18T16:12:01.638" v="0"/>
        <pc:sldMkLst>
          <pc:docMk/>
          <pc:sldMk cId="0" sldId="343"/>
        </pc:sldMkLst>
      </pc:sldChg>
      <pc:sldChg chg="add">
        <pc:chgData name="GOMEZ, Paula" userId="c93cf399-3ed7-4230-9282-8831e3fe5ae7" providerId="ADAL" clId="{D8E792DD-A96C-4537-86BB-295594B957D7}" dt="2023-01-18T16:12:01.638" v="0"/>
        <pc:sldMkLst>
          <pc:docMk/>
          <pc:sldMk cId="0" sldId="344"/>
        </pc:sldMkLst>
      </pc:sldChg>
      <pc:sldChg chg="add">
        <pc:chgData name="GOMEZ, Paula" userId="c93cf399-3ed7-4230-9282-8831e3fe5ae7" providerId="ADAL" clId="{D8E792DD-A96C-4537-86BB-295594B957D7}" dt="2023-01-18T16:13:50.936" v="1"/>
        <pc:sldMkLst>
          <pc:docMk/>
          <pc:sldMk cId="0" sldId="345"/>
        </pc:sldMkLst>
      </pc:sldChg>
      <pc:sldChg chg="add">
        <pc:chgData name="GOMEZ, Paula" userId="c93cf399-3ed7-4230-9282-8831e3fe5ae7" providerId="ADAL" clId="{D8E792DD-A96C-4537-86BB-295594B957D7}" dt="2023-01-18T16:13:50.936" v="1"/>
        <pc:sldMkLst>
          <pc:docMk/>
          <pc:sldMk cId="0" sldId="346"/>
        </pc:sldMkLst>
      </pc:sldChg>
      <pc:sldChg chg="add">
        <pc:chgData name="GOMEZ, Paula" userId="c93cf399-3ed7-4230-9282-8831e3fe5ae7" providerId="ADAL" clId="{D8E792DD-A96C-4537-86BB-295594B957D7}" dt="2023-01-18T16:13:50.936" v="1"/>
        <pc:sldMkLst>
          <pc:docMk/>
          <pc:sldMk cId="0" sldId="347"/>
        </pc:sldMkLst>
      </pc:sldChg>
      <pc:sldChg chg="add">
        <pc:chgData name="GOMEZ, Paula" userId="c93cf399-3ed7-4230-9282-8831e3fe5ae7" providerId="ADAL" clId="{D8E792DD-A96C-4537-86BB-295594B957D7}" dt="2023-01-18T16:13:50.936" v="1"/>
        <pc:sldMkLst>
          <pc:docMk/>
          <pc:sldMk cId="0" sldId="348"/>
        </pc:sldMkLst>
      </pc:sldChg>
      <pc:sldChg chg="add">
        <pc:chgData name="GOMEZ, Paula" userId="c93cf399-3ed7-4230-9282-8831e3fe5ae7" providerId="ADAL" clId="{D8E792DD-A96C-4537-86BB-295594B957D7}" dt="2023-01-18T16:13:50.936" v="1"/>
        <pc:sldMkLst>
          <pc:docMk/>
          <pc:sldMk cId="0" sldId="349"/>
        </pc:sldMkLst>
      </pc:sldChg>
      <pc:sldChg chg="add">
        <pc:chgData name="GOMEZ, Paula" userId="c93cf399-3ed7-4230-9282-8831e3fe5ae7" providerId="ADAL" clId="{D8E792DD-A96C-4537-86BB-295594B957D7}" dt="2023-01-18T16:13:50.936" v="1"/>
        <pc:sldMkLst>
          <pc:docMk/>
          <pc:sldMk cId="0" sldId="350"/>
        </pc:sldMkLst>
      </pc:sldChg>
      <pc:sldChg chg="add">
        <pc:chgData name="GOMEZ, Paula" userId="c93cf399-3ed7-4230-9282-8831e3fe5ae7" providerId="ADAL" clId="{D8E792DD-A96C-4537-86BB-295594B957D7}" dt="2023-01-18T16:13:50.936" v="1"/>
        <pc:sldMkLst>
          <pc:docMk/>
          <pc:sldMk cId="0" sldId="351"/>
        </pc:sldMkLst>
      </pc:sldChg>
      <pc:sldChg chg="add">
        <pc:chgData name="GOMEZ, Paula" userId="c93cf399-3ed7-4230-9282-8831e3fe5ae7" providerId="ADAL" clId="{D8E792DD-A96C-4537-86BB-295594B957D7}" dt="2023-01-18T16:13:50.936" v="1"/>
        <pc:sldMkLst>
          <pc:docMk/>
          <pc:sldMk cId="0" sldId="352"/>
        </pc:sldMkLst>
      </pc:sldChg>
      <pc:sldChg chg="add">
        <pc:chgData name="GOMEZ, Paula" userId="c93cf399-3ed7-4230-9282-8831e3fe5ae7" providerId="ADAL" clId="{D8E792DD-A96C-4537-86BB-295594B957D7}" dt="2023-01-18T16:13:50.936" v="1"/>
        <pc:sldMkLst>
          <pc:docMk/>
          <pc:sldMk cId="0" sldId="353"/>
        </pc:sldMkLst>
      </pc:sldChg>
      <pc:sldChg chg="add">
        <pc:chgData name="GOMEZ, Paula" userId="c93cf399-3ed7-4230-9282-8831e3fe5ae7" providerId="ADAL" clId="{D8E792DD-A96C-4537-86BB-295594B957D7}" dt="2023-01-18T16:13:50.936" v="1"/>
        <pc:sldMkLst>
          <pc:docMk/>
          <pc:sldMk cId="0" sldId="354"/>
        </pc:sldMkLst>
      </pc:sldChg>
      <pc:sldChg chg="add">
        <pc:chgData name="GOMEZ, Paula" userId="c93cf399-3ed7-4230-9282-8831e3fe5ae7" providerId="ADAL" clId="{D8E792DD-A96C-4537-86BB-295594B957D7}" dt="2023-01-18T16:15:55.308" v="2"/>
        <pc:sldMkLst>
          <pc:docMk/>
          <pc:sldMk cId="0" sldId="355"/>
        </pc:sldMkLst>
      </pc:sldChg>
      <pc:sldChg chg="add">
        <pc:chgData name="GOMEZ, Paula" userId="c93cf399-3ed7-4230-9282-8831e3fe5ae7" providerId="ADAL" clId="{D8E792DD-A96C-4537-86BB-295594B957D7}" dt="2023-01-18T16:15:55.308" v="2"/>
        <pc:sldMkLst>
          <pc:docMk/>
          <pc:sldMk cId="0" sldId="356"/>
        </pc:sldMkLst>
      </pc:sldChg>
      <pc:sldChg chg="add">
        <pc:chgData name="GOMEZ, Paula" userId="c93cf399-3ed7-4230-9282-8831e3fe5ae7" providerId="ADAL" clId="{D8E792DD-A96C-4537-86BB-295594B957D7}" dt="2023-01-18T16:15:55.308" v="2"/>
        <pc:sldMkLst>
          <pc:docMk/>
          <pc:sldMk cId="0" sldId="357"/>
        </pc:sldMkLst>
      </pc:sldChg>
      <pc:sldChg chg="add">
        <pc:chgData name="GOMEZ, Paula" userId="c93cf399-3ed7-4230-9282-8831e3fe5ae7" providerId="ADAL" clId="{D8E792DD-A96C-4537-86BB-295594B957D7}" dt="2023-01-18T16:15:55.308" v="2"/>
        <pc:sldMkLst>
          <pc:docMk/>
          <pc:sldMk cId="0" sldId="358"/>
        </pc:sldMkLst>
      </pc:sldChg>
      <pc:sldChg chg="add">
        <pc:chgData name="GOMEZ, Paula" userId="c93cf399-3ed7-4230-9282-8831e3fe5ae7" providerId="ADAL" clId="{D8E792DD-A96C-4537-86BB-295594B957D7}" dt="2023-01-18T16:15:55.308" v="2"/>
        <pc:sldMkLst>
          <pc:docMk/>
          <pc:sldMk cId="0" sldId="359"/>
        </pc:sldMkLst>
      </pc:sldChg>
      <pc:sldChg chg="add">
        <pc:chgData name="GOMEZ, Paula" userId="c93cf399-3ed7-4230-9282-8831e3fe5ae7" providerId="ADAL" clId="{D8E792DD-A96C-4537-86BB-295594B957D7}" dt="2023-01-18T16:15:55.308" v="2"/>
        <pc:sldMkLst>
          <pc:docMk/>
          <pc:sldMk cId="0" sldId="360"/>
        </pc:sldMkLst>
      </pc:sldChg>
      <pc:sldChg chg="add">
        <pc:chgData name="GOMEZ, Paula" userId="c93cf399-3ed7-4230-9282-8831e3fe5ae7" providerId="ADAL" clId="{D8E792DD-A96C-4537-86BB-295594B957D7}" dt="2023-01-18T16:15:55.308" v="2"/>
        <pc:sldMkLst>
          <pc:docMk/>
          <pc:sldMk cId="0" sldId="361"/>
        </pc:sldMkLst>
      </pc:sldChg>
      <pc:sldChg chg="add">
        <pc:chgData name="GOMEZ, Paula" userId="c93cf399-3ed7-4230-9282-8831e3fe5ae7" providerId="ADAL" clId="{D8E792DD-A96C-4537-86BB-295594B957D7}" dt="2023-01-18T16:15:55.308" v="2"/>
        <pc:sldMkLst>
          <pc:docMk/>
          <pc:sldMk cId="0" sldId="362"/>
        </pc:sldMkLst>
      </pc:sldChg>
      <pc:sldChg chg="add">
        <pc:chgData name="GOMEZ, Paula" userId="c93cf399-3ed7-4230-9282-8831e3fe5ae7" providerId="ADAL" clId="{D8E792DD-A96C-4537-86BB-295594B957D7}" dt="2023-01-18T16:15:55.308" v="2"/>
        <pc:sldMkLst>
          <pc:docMk/>
          <pc:sldMk cId="0" sldId="363"/>
        </pc:sldMkLst>
      </pc:sldChg>
      <pc:sldChg chg="add">
        <pc:chgData name="GOMEZ, Paula" userId="c93cf399-3ed7-4230-9282-8831e3fe5ae7" providerId="ADAL" clId="{D8E792DD-A96C-4537-86BB-295594B957D7}" dt="2023-01-18T16:15:55.308" v="2"/>
        <pc:sldMkLst>
          <pc:docMk/>
          <pc:sldMk cId="0" sldId="364"/>
        </pc:sldMkLst>
      </pc:sldChg>
      <pc:sldChg chg="add">
        <pc:chgData name="GOMEZ, Paula" userId="c93cf399-3ed7-4230-9282-8831e3fe5ae7" providerId="ADAL" clId="{D8E792DD-A96C-4537-86BB-295594B957D7}" dt="2023-01-18T16:15:55.308" v="2"/>
        <pc:sldMkLst>
          <pc:docMk/>
          <pc:sldMk cId="0" sldId="365"/>
        </pc:sldMkLst>
      </pc:sldChg>
      <pc:sldChg chg="add">
        <pc:chgData name="GOMEZ, Paula" userId="c93cf399-3ed7-4230-9282-8831e3fe5ae7" providerId="ADAL" clId="{D8E792DD-A96C-4537-86BB-295594B957D7}" dt="2023-01-18T16:15:55.308" v="2"/>
        <pc:sldMkLst>
          <pc:docMk/>
          <pc:sldMk cId="0" sldId="366"/>
        </pc:sldMkLst>
      </pc:sldChg>
      <pc:sldChg chg="add">
        <pc:chgData name="GOMEZ, Paula" userId="c93cf399-3ed7-4230-9282-8831e3fe5ae7" providerId="ADAL" clId="{D8E792DD-A96C-4537-86BB-295594B957D7}" dt="2023-01-18T16:15:55.308" v="2"/>
        <pc:sldMkLst>
          <pc:docMk/>
          <pc:sldMk cId="0" sldId="367"/>
        </pc:sldMkLst>
      </pc:sldChg>
      <pc:sldChg chg="add">
        <pc:chgData name="GOMEZ, Paula" userId="c93cf399-3ed7-4230-9282-8831e3fe5ae7" providerId="ADAL" clId="{D8E792DD-A96C-4537-86BB-295594B957D7}" dt="2023-01-18T16:15:55.308" v="2"/>
        <pc:sldMkLst>
          <pc:docMk/>
          <pc:sldMk cId="0" sldId="368"/>
        </pc:sldMkLst>
      </pc:sldChg>
      <pc:sldChg chg="add">
        <pc:chgData name="GOMEZ, Paula" userId="c93cf399-3ed7-4230-9282-8831e3fe5ae7" providerId="ADAL" clId="{D8E792DD-A96C-4537-86BB-295594B957D7}" dt="2023-01-18T16:15:55.308" v="2"/>
        <pc:sldMkLst>
          <pc:docMk/>
          <pc:sldMk cId="0" sldId="369"/>
        </pc:sldMkLst>
      </pc:sldChg>
      <pc:sldChg chg="add">
        <pc:chgData name="GOMEZ, Paula" userId="c93cf399-3ed7-4230-9282-8831e3fe5ae7" providerId="ADAL" clId="{D8E792DD-A96C-4537-86BB-295594B957D7}" dt="2023-01-18T16:15:55.308" v="2"/>
        <pc:sldMkLst>
          <pc:docMk/>
          <pc:sldMk cId="0" sldId="370"/>
        </pc:sldMkLst>
      </pc:sldChg>
      <pc:sldChg chg="add">
        <pc:chgData name="GOMEZ, Paula" userId="c93cf399-3ed7-4230-9282-8831e3fe5ae7" providerId="ADAL" clId="{D8E792DD-A96C-4537-86BB-295594B957D7}" dt="2023-01-18T16:15:55.308" v="2"/>
        <pc:sldMkLst>
          <pc:docMk/>
          <pc:sldMk cId="0" sldId="371"/>
        </pc:sldMkLst>
      </pc:sldChg>
      <pc:sldChg chg="add">
        <pc:chgData name="GOMEZ, Paula" userId="c93cf399-3ed7-4230-9282-8831e3fe5ae7" providerId="ADAL" clId="{D8E792DD-A96C-4537-86BB-295594B957D7}" dt="2023-01-18T16:15:55.308" v="2"/>
        <pc:sldMkLst>
          <pc:docMk/>
          <pc:sldMk cId="0" sldId="372"/>
        </pc:sldMkLst>
      </pc:sldChg>
      <pc:sldChg chg="add">
        <pc:chgData name="GOMEZ, Paula" userId="c93cf399-3ed7-4230-9282-8831e3fe5ae7" providerId="ADAL" clId="{D8E792DD-A96C-4537-86BB-295594B957D7}" dt="2023-01-18T16:15:55.308" v="2"/>
        <pc:sldMkLst>
          <pc:docMk/>
          <pc:sldMk cId="0" sldId="373"/>
        </pc:sldMkLst>
      </pc:sldChg>
      <pc:sldChg chg="add">
        <pc:chgData name="GOMEZ, Paula" userId="c93cf399-3ed7-4230-9282-8831e3fe5ae7" providerId="ADAL" clId="{D8E792DD-A96C-4537-86BB-295594B957D7}" dt="2023-01-18T16:15:55.308" v="2"/>
        <pc:sldMkLst>
          <pc:docMk/>
          <pc:sldMk cId="0" sldId="374"/>
        </pc:sldMkLst>
      </pc:sldChg>
      <pc:sldChg chg="add">
        <pc:chgData name="GOMEZ, Paula" userId="c93cf399-3ed7-4230-9282-8831e3fe5ae7" providerId="ADAL" clId="{D8E792DD-A96C-4537-86BB-295594B957D7}" dt="2023-01-18T16:16:44.567" v="3"/>
        <pc:sldMkLst>
          <pc:docMk/>
          <pc:sldMk cId="0" sldId="375"/>
        </pc:sldMkLst>
      </pc:sldChg>
      <pc:sldChg chg="add">
        <pc:chgData name="GOMEZ, Paula" userId="c93cf399-3ed7-4230-9282-8831e3fe5ae7" providerId="ADAL" clId="{D8E792DD-A96C-4537-86BB-295594B957D7}" dt="2023-01-18T16:16:44.567" v="3"/>
        <pc:sldMkLst>
          <pc:docMk/>
          <pc:sldMk cId="0" sldId="376"/>
        </pc:sldMkLst>
      </pc:sldChg>
      <pc:sldChg chg="add">
        <pc:chgData name="GOMEZ, Paula" userId="c93cf399-3ed7-4230-9282-8831e3fe5ae7" providerId="ADAL" clId="{D8E792DD-A96C-4537-86BB-295594B957D7}" dt="2023-01-18T16:16:44.567" v="3"/>
        <pc:sldMkLst>
          <pc:docMk/>
          <pc:sldMk cId="0" sldId="377"/>
        </pc:sldMkLst>
      </pc:sldChg>
      <pc:sldChg chg="add">
        <pc:chgData name="GOMEZ, Paula" userId="c93cf399-3ed7-4230-9282-8831e3fe5ae7" providerId="ADAL" clId="{D8E792DD-A96C-4537-86BB-295594B957D7}" dt="2023-01-18T16:16:44.567" v="3"/>
        <pc:sldMkLst>
          <pc:docMk/>
          <pc:sldMk cId="0" sldId="378"/>
        </pc:sldMkLst>
      </pc:sldChg>
      <pc:sldChg chg="add">
        <pc:chgData name="GOMEZ, Paula" userId="c93cf399-3ed7-4230-9282-8831e3fe5ae7" providerId="ADAL" clId="{D8E792DD-A96C-4537-86BB-295594B957D7}" dt="2023-01-18T16:16:44.567" v="3"/>
        <pc:sldMkLst>
          <pc:docMk/>
          <pc:sldMk cId="0" sldId="379"/>
        </pc:sldMkLst>
      </pc:sldChg>
      <pc:sldChg chg="add">
        <pc:chgData name="GOMEZ, Paula" userId="c93cf399-3ed7-4230-9282-8831e3fe5ae7" providerId="ADAL" clId="{D8E792DD-A96C-4537-86BB-295594B957D7}" dt="2023-01-18T16:16:44.567" v="3"/>
        <pc:sldMkLst>
          <pc:docMk/>
          <pc:sldMk cId="0" sldId="380"/>
        </pc:sldMkLst>
      </pc:sldChg>
      <pc:sldChg chg="add del">
        <pc:chgData name="GOMEZ, Paula" userId="c93cf399-3ed7-4230-9282-8831e3fe5ae7" providerId="ADAL" clId="{D8E792DD-A96C-4537-86BB-295594B957D7}" dt="2023-01-18T16:21:35.467" v="15" actId="2696"/>
        <pc:sldMkLst>
          <pc:docMk/>
          <pc:sldMk cId="0" sldId="381"/>
        </pc:sldMkLst>
      </pc:sldChg>
      <pc:sldChg chg="add del">
        <pc:chgData name="GOMEZ, Paula" userId="c93cf399-3ed7-4230-9282-8831e3fe5ae7" providerId="ADAL" clId="{D8E792DD-A96C-4537-86BB-295594B957D7}" dt="2023-01-18T16:21:36.289" v="16" actId="2696"/>
        <pc:sldMkLst>
          <pc:docMk/>
          <pc:sldMk cId="0" sldId="382"/>
        </pc:sldMkLst>
      </pc:sldChg>
      <pc:sldChg chg="add del">
        <pc:chgData name="GOMEZ, Paula" userId="c93cf399-3ed7-4230-9282-8831e3fe5ae7" providerId="ADAL" clId="{D8E792DD-A96C-4537-86BB-295594B957D7}" dt="2023-01-18T16:21:36.994" v="17" actId="2696"/>
        <pc:sldMkLst>
          <pc:docMk/>
          <pc:sldMk cId="0" sldId="383"/>
        </pc:sldMkLst>
      </pc:sldChg>
      <pc:sldChg chg="add del">
        <pc:chgData name="GOMEZ, Paula" userId="c93cf399-3ed7-4230-9282-8831e3fe5ae7" providerId="ADAL" clId="{D8E792DD-A96C-4537-86BB-295594B957D7}" dt="2023-01-18T16:21:38.688" v="18" actId="2696"/>
        <pc:sldMkLst>
          <pc:docMk/>
          <pc:sldMk cId="0" sldId="384"/>
        </pc:sldMkLst>
      </pc:sldChg>
      <pc:sldChg chg="add del">
        <pc:chgData name="GOMEZ, Paula" userId="c93cf399-3ed7-4230-9282-8831e3fe5ae7" providerId="ADAL" clId="{D8E792DD-A96C-4537-86BB-295594B957D7}" dt="2023-01-18T16:21:43.418" v="19" actId="2696"/>
        <pc:sldMkLst>
          <pc:docMk/>
          <pc:sldMk cId="0" sldId="385"/>
        </pc:sldMkLst>
      </pc:sldChg>
      <pc:sldChg chg="add ord">
        <pc:chgData name="GOMEZ, Paula" userId="c93cf399-3ed7-4230-9282-8831e3fe5ae7" providerId="ADAL" clId="{D8E792DD-A96C-4537-86BB-295594B957D7}" dt="2023-01-18T16:23:16.591" v="27"/>
        <pc:sldMkLst>
          <pc:docMk/>
          <pc:sldMk cId="0" sldId="386"/>
        </pc:sldMkLst>
      </pc:sldChg>
      <pc:sldChg chg="add del">
        <pc:chgData name="GOMEZ, Paula" userId="c93cf399-3ed7-4230-9282-8831e3fe5ae7" providerId="ADAL" clId="{D8E792DD-A96C-4537-86BB-295594B957D7}" dt="2023-01-18T16:18:20.212" v="5"/>
        <pc:sldMkLst>
          <pc:docMk/>
          <pc:sldMk cId="0" sldId="387"/>
        </pc:sldMkLst>
      </pc:sldChg>
      <pc:sldChg chg="add">
        <pc:chgData name="GOMEZ, Paula" userId="c93cf399-3ed7-4230-9282-8831e3fe5ae7" providerId="ADAL" clId="{D8E792DD-A96C-4537-86BB-295594B957D7}" dt="2023-01-18T16:18:20.212" v="5"/>
        <pc:sldMkLst>
          <pc:docMk/>
          <pc:sldMk cId="0" sldId="388"/>
        </pc:sldMkLst>
      </pc:sldChg>
      <pc:sldChg chg="add ord">
        <pc:chgData name="GOMEZ, Paula" userId="c93cf399-3ed7-4230-9282-8831e3fe5ae7" providerId="ADAL" clId="{D8E792DD-A96C-4537-86BB-295594B957D7}" dt="2023-01-18T16:22:57.366" v="25"/>
        <pc:sldMkLst>
          <pc:docMk/>
          <pc:sldMk cId="0" sldId="389"/>
        </pc:sldMkLst>
      </pc:sldChg>
      <pc:sldChg chg="add">
        <pc:chgData name="GOMEZ, Paula" userId="c93cf399-3ed7-4230-9282-8831e3fe5ae7" providerId="ADAL" clId="{D8E792DD-A96C-4537-86BB-295594B957D7}" dt="2023-01-18T16:18:20.212" v="5"/>
        <pc:sldMkLst>
          <pc:docMk/>
          <pc:sldMk cId="0" sldId="390"/>
        </pc:sldMkLst>
      </pc:sldChg>
      <pc:sldChg chg="add ord">
        <pc:chgData name="GOMEZ, Paula" userId="c93cf399-3ed7-4230-9282-8831e3fe5ae7" providerId="ADAL" clId="{D8E792DD-A96C-4537-86BB-295594B957D7}" dt="2023-01-18T16:22:41.454" v="23"/>
        <pc:sldMkLst>
          <pc:docMk/>
          <pc:sldMk cId="0" sldId="391"/>
        </pc:sldMkLst>
      </pc:sldChg>
      <pc:sldChg chg="add">
        <pc:chgData name="GOMEZ, Paula" userId="c93cf399-3ed7-4230-9282-8831e3fe5ae7" providerId="ADAL" clId="{D8E792DD-A96C-4537-86BB-295594B957D7}" dt="2023-01-18T16:18:20.212" v="5"/>
        <pc:sldMkLst>
          <pc:docMk/>
          <pc:sldMk cId="0" sldId="392"/>
        </pc:sldMkLst>
      </pc:sldChg>
      <pc:sldChg chg="add">
        <pc:chgData name="GOMEZ, Paula" userId="c93cf399-3ed7-4230-9282-8831e3fe5ae7" providerId="ADAL" clId="{D8E792DD-A96C-4537-86BB-295594B957D7}" dt="2023-01-18T16:18:20.212" v="5"/>
        <pc:sldMkLst>
          <pc:docMk/>
          <pc:sldMk cId="0" sldId="393"/>
        </pc:sldMkLst>
      </pc:sldChg>
      <pc:sldChg chg="add">
        <pc:chgData name="GOMEZ, Paula" userId="c93cf399-3ed7-4230-9282-8831e3fe5ae7" providerId="ADAL" clId="{D8E792DD-A96C-4537-86BB-295594B957D7}" dt="2023-01-18T16:18:20.212" v="5"/>
        <pc:sldMkLst>
          <pc:docMk/>
          <pc:sldMk cId="0" sldId="394"/>
        </pc:sldMkLst>
      </pc:sldChg>
      <pc:sldChg chg="add">
        <pc:chgData name="GOMEZ, Paula" userId="c93cf399-3ed7-4230-9282-8831e3fe5ae7" providerId="ADAL" clId="{D8E792DD-A96C-4537-86BB-295594B957D7}" dt="2023-01-18T16:18:20.212" v="5"/>
        <pc:sldMkLst>
          <pc:docMk/>
          <pc:sldMk cId="0" sldId="395"/>
        </pc:sldMkLst>
      </pc:sldChg>
      <pc:sldChg chg="add">
        <pc:chgData name="GOMEZ, Paula" userId="c93cf399-3ed7-4230-9282-8831e3fe5ae7" providerId="ADAL" clId="{D8E792DD-A96C-4537-86BB-295594B957D7}" dt="2023-01-18T16:18:20.212" v="5"/>
        <pc:sldMkLst>
          <pc:docMk/>
          <pc:sldMk cId="0" sldId="396"/>
        </pc:sldMkLst>
      </pc:sldChg>
      <pc:sldChg chg="add">
        <pc:chgData name="GOMEZ, Paula" userId="c93cf399-3ed7-4230-9282-8831e3fe5ae7" providerId="ADAL" clId="{D8E792DD-A96C-4537-86BB-295594B957D7}" dt="2023-01-18T16:18:20.212" v="5"/>
        <pc:sldMkLst>
          <pc:docMk/>
          <pc:sldMk cId="0" sldId="397"/>
        </pc:sldMkLst>
      </pc:sldChg>
      <pc:sldChg chg="add">
        <pc:chgData name="GOMEZ, Paula" userId="c93cf399-3ed7-4230-9282-8831e3fe5ae7" providerId="ADAL" clId="{D8E792DD-A96C-4537-86BB-295594B957D7}" dt="2023-01-18T16:18:50.599" v="6"/>
        <pc:sldMkLst>
          <pc:docMk/>
          <pc:sldMk cId="0" sldId="398"/>
        </pc:sldMkLst>
      </pc:sldChg>
      <pc:sldChg chg="add">
        <pc:chgData name="GOMEZ, Paula" userId="c93cf399-3ed7-4230-9282-8831e3fe5ae7" providerId="ADAL" clId="{D8E792DD-A96C-4537-86BB-295594B957D7}" dt="2023-01-18T16:18:50.599" v="6"/>
        <pc:sldMkLst>
          <pc:docMk/>
          <pc:sldMk cId="0" sldId="399"/>
        </pc:sldMkLst>
      </pc:sldChg>
      <pc:sldChg chg="add">
        <pc:chgData name="GOMEZ, Paula" userId="c93cf399-3ed7-4230-9282-8831e3fe5ae7" providerId="ADAL" clId="{D8E792DD-A96C-4537-86BB-295594B957D7}" dt="2023-01-18T16:18:50.599" v="6"/>
        <pc:sldMkLst>
          <pc:docMk/>
          <pc:sldMk cId="0" sldId="400"/>
        </pc:sldMkLst>
      </pc:sldChg>
      <pc:sldChg chg="add">
        <pc:chgData name="GOMEZ, Paula" userId="c93cf399-3ed7-4230-9282-8831e3fe5ae7" providerId="ADAL" clId="{D8E792DD-A96C-4537-86BB-295594B957D7}" dt="2023-01-18T16:18:50.599" v="6"/>
        <pc:sldMkLst>
          <pc:docMk/>
          <pc:sldMk cId="0" sldId="401"/>
        </pc:sldMkLst>
      </pc:sldChg>
      <pc:sldChg chg="add">
        <pc:chgData name="GOMEZ, Paula" userId="c93cf399-3ed7-4230-9282-8831e3fe5ae7" providerId="ADAL" clId="{D8E792DD-A96C-4537-86BB-295594B957D7}" dt="2023-01-18T16:18:50.599" v="6"/>
        <pc:sldMkLst>
          <pc:docMk/>
          <pc:sldMk cId="0" sldId="402"/>
        </pc:sldMkLst>
      </pc:sldChg>
      <pc:sldChg chg="add del">
        <pc:chgData name="GOMEZ, Paula" userId="c93cf399-3ed7-4230-9282-8831e3fe5ae7" providerId="ADAL" clId="{D8E792DD-A96C-4537-86BB-295594B957D7}" dt="2023-01-18T16:18:54.502" v="7" actId="2696"/>
        <pc:sldMkLst>
          <pc:docMk/>
          <pc:sldMk cId="0" sldId="403"/>
        </pc:sldMkLst>
      </pc:sldChg>
      <pc:sldChg chg="add">
        <pc:chgData name="GOMEZ, Paula" userId="c93cf399-3ed7-4230-9282-8831e3fe5ae7" providerId="ADAL" clId="{D8E792DD-A96C-4537-86BB-295594B957D7}" dt="2023-01-18T16:19:24.989" v="8"/>
        <pc:sldMkLst>
          <pc:docMk/>
          <pc:sldMk cId="3873142451" sldId="454"/>
        </pc:sldMkLst>
      </pc:sldChg>
      <pc:sldChg chg="addSp modSp add mod modClrScheme chgLayout">
        <pc:chgData name="GOMEZ, Paula" userId="c93cf399-3ed7-4230-9282-8831e3fe5ae7" providerId="ADAL" clId="{D8E792DD-A96C-4537-86BB-295594B957D7}" dt="2023-01-18T16:24:08.744" v="41" actId="255"/>
        <pc:sldMkLst>
          <pc:docMk/>
          <pc:sldMk cId="4139318068" sldId="455"/>
        </pc:sldMkLst>
        <pc:spChg chg="add mod">
          <ac:chgData name="GOMEZ, Paula" userId="c93cf399-3ed7-4230-9282-8831e3fe5ae7" providerId="ADAL" clId="{D8E792DD-A96C-4537-86BB-295594B957D7}" dt="2023-01-18T16:24:08.744" v="41" actId="255"/>
          <ac:spMkLst>
            <pc:docMk/>
            <pc:sldMk cId="4139318068" sldId="455"/>
            <ac:spMk id="2" creationId="{8BCAC422-89CC-45C7-A4E7-8762019F89DC}"/>
          </ac:spMkLst>
        </pc:spChg>
      </pc:sldChg>
      <pc:sldChg chg="add">
        <pc:chgData name="GOMEZ, Paula" userId="c93cf399-3ed7-4230-9282-8831e3fe5ae7" providerId="ADAL" clId="{D8E792DD-A96C-4537-86BB-295594B957D7}" dt="2023-01-18T16:19:24.989" v="8"/>
        <pc:sldMkLst>
          <pc:docMk/>
          <pc:sldMk cId="359544419" sldId="456"/>
        </pc:sldMkLst>
      </pc:sldChg>
      <pc:sldChg chg="add">
        <pc:chgData name="GOMEZ, Paula" userId="c93cf399-3ed7-4230-9282-8831e3fe5ae7" providerId="ADAL" clId="{D8E792DD-A96C-4537-86BB-295594B957D7}" dt="2023-01-18T16:19:50.684" v="9"/>
        <pc:sldMkLst>
          <pc:docMk/>
          <pc:sldMk cId="3899760866" sldId="457"/>
        </pc:sldMkLst>
      </pc:sldChg>
      <pc:sldChg chg="add">
        <pc:chgData name="GOMEZ, Paula" userId="c93cf399-3ed7-4230-9282-8831e3fe5ae7" providerId="ADAL" clId="{D8E792DD-A96C-4537-86BB-295594B957D7}" dt="2023-01-18T16:20:05.184" v="10"/>
        <pc:sldMkLst>
          <pc:docMk/>
          <pc:sldMk cId="4109451365" sldId="458"/>
        </pc:sldMkLst>
      </pc:sldChg>
      <pc:sldChg chg="add">
        <pc:chgData name="GOMEZ, Paula" userId="c93cf399-3ed7-4230-9282-8831e3fe5ae7" providerId="ADAL" clId="{D8E792DD-A96C-4537-86BB-295594B957D7}" dt="2023-01-18T16:20:14.279" v="11"/>
        <pc:sldMkLst>
          <pc:docMk/>
          <pc:sldMk cId="1610724693" sldId="459"/>
        </pc:sldMkLst>
      </pc:sldChg>
      <pc:sldChg chg="add">
        <pc:chgData name="GOMEZ, Paula" userId="c93cf399-3ed7-4230-9282-8831e3fe5ae7" providerId="ADAL" clId="{D8E792DD-A96C-4537-86BB-295594B957D7}" dt="2023-01-18T16:20:23.440" v="12"/>
        <pc:sldMkLst>
          <pc:docMk/>
          <pc:sldMk cId="3777780179" sldId="460"/>
        </pc:sldMkLst>
      </pc:sldChg>
      <pc:sldChg chg="add">
        <pc:chgData name="GOMEZ, Paula" userId="c93cf399-3ed7-4230-9282-8831e3fe5ae7" providerId="ADAL" clId="{D8E792DD-A96C-4537-86BB-295594B957D7}" dt="2023-01-18T16:20:32.284" v="13"/>
        <pc:sldMkLst>
          <pc:docMk/>
          <pc:sldMk cId="358219278" sldId="461"/>
        </pc:sldMkLst>
      </pc:sldChg>
      <pc:sldChg chg="add">
        <pc:chgData name="GOMEZ, Paula" userId="c93cf399-3ed7-4230-9282-8831e3fe5ae7" providerId="ADAL" clId="{D8E792DD-A96C-4537-86BB-295594B957D7}" dt="2023-01-18T16:20:46.878" v="14"/>
        <pc:sldMkLst>
          <pc:docMk/>
          <pc:sldMk cId="2065238211" sldId="462"/>
        </pc:sldMkLst>
      </pc:sldChg>
      <pc:sldMasterChg chg="delSldLayout">
        <pc:chgData name="GOMEZ, Paula" userId="c93cf399-3ed7-4230-9282-8831e3fe5ae7" providerId="ADAL" clId="{D8E792DD-A96C-4537-86BB-295594B957D7}" dt="2023-01-18T16:17:08.998" v="4" actId="2696"/>
        <pc:sldMasterMkLst>
          <pc:docMk/>
          <pc:sldMasterMk cId="0" sldId="2147483648"/>
        </pc:sldMasterMkLst>
        <pc:sldLayoutChg chg="del">
          <pc:chgData name="GOMEZ, Paula" userId="c93cf399-3ed7-4230-9282-8831e3fe5ae7" providerId="ADAL" clId="{D8E792DD-A96C-4537-86BB-295594B957D7}" dt="2023-01-18T16:17:08.998" v="4" actId="2696"/>
          <pc:sldLayoutMkLst>
            <pc:docMk/>
            <pc:sldMasterMk cId="0" sldId="2147483648"/>
            <pc:sldLayoutMk cId="0" sldId="2147483659"/>
          </pc:sldLayoutMkLst>
        </pc:sldLayoutChg>
      </pc:sldMasterChg>
    </pc:docChg>
  </pc:docChgLst>
  <pc:docChgLst>
    <pc:chgData name="GOMEZ, Paula" userId="S::gomezp@who.int::c93cf399-3ed7-4230-9282-8831e3fe5ae7" providerId="AD" clId="Web-{07A2EB33-9EBE-1A6B-EDF7-4682B58A8A30}"/>
    <pc:docChg chg="delSld">
      <pc:chgData name="GOMEZ, Paula" userId="S::gomezp@who.int::c93cf399-3ed7-4230-9282-8831e3fe5ae7" providerId="AD" clId="Web-{07A2EB33-9EBE-1A6B-EDF7-4682B58A8A30}" dt="2023-03-27T10:08:35.378" v="3"/>
      <pc:docMkLst>
        <pc:docMk/>
      </pc:docMkLst>
      <pc:sldChg chg="delCm">
        <pc:chgData name="GOMEZ, Paula" userId="S::gomezp@who.int::c93cf399-3ed7-4230-9282-8831e3fe5ae7" providerId="AD" clId="Web-{07A2EB33-9EBE-1A6B-EDF7-4682B58A8A30}" dt="2023-03-27T10:08:35.378" v="3"/>
        <pc:sldMkLst>
          <pc:docMk/>
          <pc:sldMk cId="0" sldId="328"/>
        </pc:sldMkLst>
      </pc:sldChg>
      <pc:sldChg chg="del">
        <pc:chgData name="GOMEZ, Paula" userId="S::gomezp@who.int::c93cf399-3ed7-4230-9282-8831e3fe5ae7" providerId="AD" clId="Web-{07A2EB33-9EBE-1A6B-EDF7-4682B58A8A30}" dt="2023-03-27T10:08:30.768" v="2"/>
        <pc:sldMkLst>
          <pc:docMk/>
          <pc:sldMk cId="4035093242" sldId="463"/>
        </pc:sldMkLst>
      </pc:sldChg>
      <pc:sldChg chg="del">
        <pc:chgData name="GOMEZ, Paula" userId="S::gomezp@who.int::c93cf399-3ed7-4230-9282-8831e3fe5ae7" providerId="AD" clId="Web-{07A2EB33-9EBE-1A6B-EDF7-4682B58A8A30}" dt="2023-03-27T10:08:28.690" v="1"/>
        <pc:sldMkLst>
          <pc:docMk/>
          <pc:sldMk cId="2751790774" sldId="464"/>
        </pc:sldMkLst>
      </pc:sldChg>
      <pc:sldChg chg="del">
        <pc:chgData name="GOMEZ, Paula" userId="S::gomezp@who.int::c93cf399-3ed7-4230-9282-8831e3fe5ae7" providerId="AD" clId="Web-{07A2EB33-9EBE-1A6B-EDF7-4682B58A8A30}" dt="2023-03-27T10:08:25.565" v="0"/>
        <pc:sldMkLst>
          <pc:docMk/>
          <pc:sldMk cId="530577699" sldId="465"/>
        </pc:sldMkLst>
      </pc:sldChg>
    </pc:docChg>
  </pc:docChgLst>
  <pc:docChgLst>
    <pc:chgData name="GOMEZ, Paula" userId="c93cf399-3ed7-4230-9282-8831e3fe5ae7" providerId="ADAL" clId="{E374C8BE-1840-4AD7-8FC2-2D07ACBA5930}"/>
    <pc:docChg chg="custSel modSld delMainMaster">
      <pc:chgData name="GOMEZ, Paula" userId="c93cf399-3ed7-4230-9282-8831e3fe5ae7" providerId="ADAL" clId="{E374C8BE-1840-4AD7-8FC2-2D07ACBA5930}" dt="2023-04-04T16:23:23.427" v="46" actId="478"/>
      <pc:docMkLst>
        <pc:docMk/>
      </pc:docMkLst>
      <pc:sldChg chg="delSp modSp mod">
        <pc:chgData name="GOMEZ, Paula" userId="c93cf399-3ed7-4230-9282-8831e3fe5ae7" providerId="ADAL" clId="{E374C8BE-1840-4AD7-8FC2-2D07ACBA5930}" dt="2023-04-04T16:22:11.924" v="45" actId="12"/>
        <pc:sldMkLst>
          <pc:docMk/>
          <pc:sldMk cId="0" sldId="268"/>
        </pc:sldMkLst>
        <pc:spChg chg="mod">
          <ac:chgData name="GOMEZ, Paula" userId="c93cf399-3ed7-4230-9282-8831e3fe5ae7" providerId="ADAL" clId="{E374C8BE-1840-4AD7-8FC2-2D07ACBA5930}" dt="2023-04-04T16:22:11.924" v="45" actId="12"/>
          <ac:spMkLst>
            <pc:docMk/>
            <pc:sldMk cId="0" sldId="268"/>
            <ac:spMk id="547" creationId="{00000000-0000-0000-0000-000000000000}"/>
          </ac:spMkLst>
        </pc:spChg>
        <pc:spChg chg="del">
          <ac:chgData name="GOMEZ, Paula" userId="c93cf399-3ed7-4230-9282-8831e3fe5ae7" providerId="ADAL" clId="{E374C8BE-1840-4AD7-8FC2-2D07ACBA5930}" dt="2023-04-04T15:48:57.727" v="0" actId="478"/>
          <ac:spMkLst>
            <pc:docMk/>
            <pc:sldMk cId="0" sldId="268"/>
            <ac:spMk id="548" creationId="{00000000-0000-0000-0000-000000000000}"/>
          </ac:spMkLst>
        </pc:spChg>
        <pc:spChg chg="del">
          <ac:chgData name="GOMEZ, Paula" userId="c93cf399-3ed7-4230-9282-8831e3fe5ae7" providerId="ADAL" clId="{E374C8BE-1840-4AD7-8FC2-2D07ACBA5930}" dt="2023-04-04T15:49:00.299" v="1" actId="478"/>
          <ac:spMkLst>
            <pc:docMk/>
            <pc:sldMk cId="0" sldId="268"/>
            <ac:spMk id="549" creationId="{00000000-0000-0000-0000-000000000000}"/>
          </ac:spMkLst>
        </pc:spChg>
        <pc:spChg chg="del">
          <ac:chgData name="GOMEZ, Paula" userId="c93cf399-3ed7-4230-9282-8831e3fe5ae7" providerId="ADAL" clId="{E374C8BE-1840-4AD7-8FC2-2D07ACBA5930}" dt="2023-04-04T15:49:02.730" v="2" actId="478"/>
          <ac:spMkLst>
            <pc:docMk/>
            <pc:sldMk cId="0" sldId="268"/>
            <ac:spMk id="550" creationId="{00000000-0000-0000-0000-000000000000}"/>
          </ac:spMkLst>
        </pc:spChg>
      </pc:sldChg>
      <pc:sldChg chg="modSp mod">
        <pc:chgData name="GOMEZ, Paula" userId="c93cf399-3ed7-4230-9282-8831e3fe5ae7" providerId="ADAL" clId="{E374C8BE-1840-4AD7-8FC2-2D07ACBA5930}" dt="2023-04-04T15:49:56.850" v="11" actId="1035"/>
        <pc:sldMkLst>
          <pc:docMk/>
          <pc:sldMk cId="0" sldId="301"/>
        </pc:sldMkLst>
        <pc:spChg chg="mod">
          <ac:chgData name="GOMEZ, Paula" userId="c93cf399-3ed7-4230-9282-8831e3fe5ae7" providerId="ADAL" clId="{E374C8BE-1840-4AD7-8FC2-2D07ACBA5930}" dt="2023-04-04T15:49:56.850" v="11" actId="1035"/>
          <ac:spMkLst>
            <pc:docMk/>
            <pc:sldMk cId="0" sldId="301"/>
            <ac:spMk id="1006" creationId="{00000000-0000-0000-0000-000000000000}"/>
          </ac:spMkLst>
        </pc:spChg>
      </pc:sldChg>
      <pc:sldChg chg="modSp mod">
        <pc:chgData name="GOMEZ, Paula" userId="c93cf399-3ed7-4230-9282-8831e3fe5ae7" providerId="ADAL" clId="{E374C8BE-1840-4AD7-8FC2-2D07ACBA5930}" dt="2023-04-04T15:50:13.812" v="16" actId="1035"/>
        <pc:sldMkLst>
          <pc:docMk/>
          <pc:sldMk cId="0" sldId="305"/>
        </pc:sldMkLst>
        <pc:spChg chg="mod">
          <ac:chgData name="GOMEZ, Paula" userId="c93cf399-3ed7-4230-9282-8831e3fe5ae7" providerId="ADAL" clId="{E374C8BE-1840-4AD7-8FC2-2D07ACBA5930}" dt="2023-04-04T15:50:13.812" v="16" actId="1035"/>
          <ac:spMkLst>
            <pc:docMk/>
            <pc:sldMk cId="0" sldId="305"/>
            <ac:spMk id="1032" creationId="{00000000-0000-0000-0000-000000000000}"/>
          </ac:spMkLst>
        </pc:spChg>
      </pc:sldChg>
      <pc:sldChg chg="modSp mod">
        <pc:chgData name="GOMEZ, Paula" userId="c93cf399-3ed7-4230-9282-8831e3fe5ae7" providerId="ADAL" clId="{E374C8BE-1840-4AD7-8FC2-2D07ACBA5930}" dt="2023-04-04T15:50:43.318" v="17" actId="13926"/>
        <pc:sldMkLst>
          <pc:docMk/>
          <pc:sldMk cId="0" sldId="317"/>
        </pc:sldMkLst>
        <pc:spChg chg="mod">
          <ac:chgData name="GOMEZ, Paula" userId="c93cf399-3ed7-4230-9282-8831e3fe5ae7" providerId="ADAL" clId="{E374C8BE-1840-4AD7-8FC2-2D07ACBA5930}" dt="2023-04-04T15:50:43.318" v="17" actId="13926"/>
          <ac:spMkLst>
            <pc:docMk/>
            <pc:sldMk cId="0" sldId="317"/>
            <ac:spMk id="1100" creationId="{00000000-0000-0000-0000-000000000000}"/>
          </ac:spMkLst>
        </pc:spChg>
      </pc:sldChg>
      <pc:sldChg chg="modSp mod">
        <pc:chgData name="GOMEZ, Paula" userId="c93cf399-3ed7-4230-9282-8831e3fe5ae7" providerId="ADAL" clId="{E374C8BE-1840-4AD7-8FC2-2D07ACBA5930}" dt="2023-04-04T15:50:53.408" v="18" actId="13926"/>
        <pc:sldMkLst>
          <pc:docMk/>
          <pc:sldMk cId="0" sldId="321"/>
        </pc:sldMkLst>
        <pc:spChg chg="mod">
          <ac:chgData name="GOMEZ, Paula" userId="c93cf399-3ed7-4230-9282-8831e3fe5ae7" providerId="ADAL" clId="{E374C8BE-1840-4AD7-8FC2-2D07ACBA5930}" dt="2023-04-04T15:50:53.408" v="18" actId="13926"/>
          <ac:spMkLst>
            <pc:docMk/>
            <pc:sldMk cId="0" sldId="321"/>
            <ac:spMk id="1123" creationId="{00000000-0000-0000-0000-000000000000}"/>
          </ac:spMkLst>
        </pc:spChg>
      </pc:sldChg>
      <pc:sldChg chg="modSp mod">
        <pc:chgData name="GOMEZ, Paula" userId="c93cf399-3ed7-4230-9282-8831e3fe5ae7" providerId="ADAL" clId="{E374C8BE-1840-4AD7-8FC2-2D07ACBA5930}" dt="2023-04-04T15:51:06.710" v="19" actId="13926"/>
        <pc:sldMkLst>
          <pc:docMk/>
          <pc:sldMk cId="0" sldId="329"/>
        </pc:sldMkLst>
        <pc:spChg chg="mod">
          <ac:chgData name="GOMEZ, Paula" userId="c93cf399-3ed7-4230-9282-8831e3fe5ae7" providerId="ADAL" clId="{E374C8BE-1840-4AD7-8FC2-2D07ACBA5930}" dt="2023-04-04T15:51:06.710" v="19" actId="13926"/>
          <ac:spMkLst>
            <pc:docMk/>
            <pc:sldMk cId="0" sldId="329"/>
            <ac:spMk id="1175" creationId="{00000000-0000-0000-0000-000000000000}"/>
          </ac:spMkLst>
        </pc:spChg>
      </pc:sldChg>
      <pc:sldChg chg="modSp mod">
        <pc:chgData name="GOMEZ, Paula" userId="c93cf399-3ed7-4230-9282-8831e3fe5ae7" providerId="ADAL" clId="{E374C8BE-1840-4AD7-8FC2-2D07ACBA5930}" dt="2023-04-04T15:51:26.375" v="21" actId="13926"/>
        <pc:sldMkLst>
          <pc:docMk/>
          <pc:sldMk cId="0" sldId="349"/>
        </pc:sldMkLst>
        <pc:spChg chg="mod">
          <ac:chgData name="GOMEZ, Paula" userId="c93cf399-3ed7-4230-9282-8831e3fe5ae7" providerId="ADAL" clId="{E374C8BE-1840-4AD7-8FC2-2D07ACBA5930}" dt="2023-04-04T15:51:26.375" v="21" actId="13926"/>
          <ac:spMkLst>
            <pc:docMk/>
            <pc:sldMk cId="0" sldId="349"/>
            <ac:spMk id="622" creationId="{00000000-0000-0000-0000-000000000000}"/>
          </ac:spMkLst>
        </pc:spChg>
      </pc:sldChg>
      <pc:sldChg chg="modSp mod">
        <pc:chgData name="GOMEZ, Paula" userId="c93cf399-3ed7-4230-9282-8831e3fe5ae7" providerId="ADAL" clId="{E374C8BE-1840-4AD7-8FC2-2D07ACBA5930}" dt="2023-04-04T15:52:52.992" v="25" actId="1035"/>
        <pc:sldMkLst>
          <pc:docMk/>
          <pc:sldMk cId="0" sldId="359"/>
        </pc:sldMkLst>
        <pc:spChg chg="mod">
          <ac:chgData name="GOMEZ, Paula" userId="c93cf399-3ed7-4230-9282-8831e3fe5ae7" providerId="ADAL" clId="{E374C8BE-1840-4AD7-8FC2-2D07ACBA5930}" dt="2023-04-04T15:52:52.992" v="25" actId="1035"/>
          <ac:spMkLst>
            <pc:docMk/>
            <pc:sldMk cId="0" sldId="359"/>
            <ac:spMk id="683" creationId="{00000000-0000-0000-0000-000000000000}"/>
          </ac:spMkLst>
        </pc:spChg>
      </pc:sldChg>
      <pc:sldChg chg="modSp mod">
        <pc:chgData name="GOMEZ, Paula" userId="c93cf399-3ed7-4230-9282-8831e3fe5ae7" providerId="ADAL" clId="{E374C8BE-1840-4AD7-8FC2-2D07ACBA5930}" dt="2023-04-04T15:53:03.495" v="26" actId="13926"/>
        <pc:sldMkLst>
          <pc:docMk/>
          <pc:sldMk cId="0" sldId="363"/>
        </pc:sldMkLst>
        <pc:spChg chg="mod">
          <ac:chgData name="GOMEZ, Paula" userId="c93cf399-3ed7-4230-9282-8831e3fe5ae7" providerId="ADAL" clId="{E374C8BE-1840-4AD7-8FC2-2D07ACBA5930}" dt="2023-04-04T15:53:03.495" v="26" actId="13926"/>
          <ac:spMkLst>
            <pc:docMk/>
            <pc:sldMk cId="0" sldId="363"/>
            <ac:spMk id="706" creationId="{00000000-0000-0000-0000-000000000000}"/>
          </ac:spMkLst>
        </pc:spChg>
      </pc:sldChg>
      <pc:sldChg chg="modSp mod">
        <pc:chgData name="GOMEZ, Paula" userId="c93cf399-3ed7-4230-9282-8831e3fe5ae7" providerId="ADAL" clId="{E374C8BE-1840-4AD7-8FC2-2D07ACBA5930}" dt="2023-04-04T15:54:04.409" v="34" actId="20577"/>
        <pc:sldMkLst>
          <pc:docMk/>
          <pc:sldMk cId="0" sldId="372"/>
        </pc:sldMkLst>
        <pc:spChg chg="mod">
          <ac:chgData name="GOMEZ, Paula" userId="c93cf399-3ed7-4230-9282-8831e3fe5ae7" providerId="ADAL" clId="{E374C8BE-1840-4AD7-8FC2-2D07ACBA5930}" dt="2023-04-04T15:54:04.409" v="34" actId="20577"/>
          <ac:spMkLst>
            <pc:docMk/>
            <pc:sldMk cId="0" sldId="372"/>
            <ac:spMk id="3" creationId="{550E56D7-5750-4DBC-5D01-EBF53C6C60BA}"/>
          </ac:spMkLst>
        </pc:spChg>
      </pc:sldChg>
      <pc:sldChg chg="modSp mod">
        <pc:chgData name="GOMEZ, Paula" userId="c93cf399-3ed7-4230-9282-8831e3fe5ae7" providerId="ADAL" clId="{E374C8BE-1840-4AD7-8FC2-2D07ACBA5930}" dt="2023-04-04T15:54:21.376" v="37" actId="13926"/>
        <pc:sldMkLst>
          <pc:docMk/>
          <pc:sldMk cId="0" sldId="377"/>
        </pc:sldMkLst>
        <pc:spChg chg="mod">
          <ac:chgData name="GOMEZ, Paula" userId="c93cf399-3ed7-4230-9282-8831e3fe5ae7" providerId="ADAL" clId="{E374C8BE-1840-4AD7-8FC2-2D07ACBA5930}" dt="2023-04-04T15:54:21.376" v="37" actId="13926"/>
          <ac:spMkLst>
            <pc:docMk/>
            <pc:sldMk cId="0" sldId="377"/>
            <ac:spMk id="777" creationId="{00000000-0000-0000-0000-000000000000}"/>
          </ac:spMkLst>
        </pc:spChg>
      </pc:sldChg>
      <pc:sldChg chg="modSp mod">
        <pc:chgData name="GOMEZ, Paula" userId="c93cf399-3ed7-4230-9282-8831e3fe5ae7" providerId="ADAL" clId="{E374C8BE-1840-4AD7-8FC2-2D07ACBA5930}" dt="2023-04-04T15:54:31.176" v="38" actId="13926"/>
        <pc:sldMkLst>
          <pc:docMk/>
          <pc:sldMk cId="0" sldId="387"/>
        </pc:sldMkLst>
        <pc:spChg chg="mod">
          <ac:chgData name="GOMEZ, Paula" userId="c93cf399-3ed7-4230-9282-8831e3fe5ae7" providerId="ADAL" clId="{E374C8BE-1840-4AD7-8FC2-2D07ACBA5930}" dt="2023-04-04T15:54:31.176" v="38" actId="13926"/>
          <ac:spMkLst>
            <pc:docMk/>
            <pc:sldMk cId="0" sldId="387"/>
            <ac:spMk id="611" creationId="{00000000-0000-0000-0000-000000000000}"/>
          </ac:spMkLst>
        </pc:spChg>
      </pc:sldChg>
      <pc:sldChg chg="modSp mod">
        <pc:chgData name="GOMEZ, Paula" userId="c93cf399-3ed7-4230-9282-8831e3fe5ae7" providerId="ADAL" clId="{E374C8BE-1840-4AD7-8FC2-2D07ACBA5930}" dt="2023-04-04T15:54:46.001" v="39" actId="13926"/>
        <pc:sldMkLst>
          <pc:docMk/>
          <pc:sldMk cId="0" sldId="399"/>
        </pc:sldMkLst>
        <pc:spChg chg="mod">
          <ac:chgData name="GOMEZ, Paula" userId="c93cf399-3ed7-4230-9282-8831e3fe5ae7" providerId="ADAL" clId="{E374C8BE-1840-4AD7-8FC2-2D07ACBA5930}" dt="2023-04-04T15:54:46.001" v="39" actId="13926"/>
          <ac:spMkLst>
            <pc:docMk/>
            <pc:sldMk cId="0" sldId="399"/>
            <ac:spMk id="680" creationId="{00000000-0000-0000-0000-000000000000}"/>
          </ac:spMkLst>
        </pc:spChg>
      </pc:sldChg>
      <pc:sldChg chg="addSp delSp modSp mod modClrScheme chgLayout">
        <pc:chgData name="GOMEZ, Paula" userId="c93cf399-3ed7-4230-9282-8831e3fe5ae7" providerId="ADAL" clId="{E374C8BE-1840-4AD7-8FC2-2D07ACBA5930}" dt="2023-04-04T16:23:23.427" v="46" actId="478"/>
        <pc:sldMkLst>
          <pc:docMk/>
          <pc:sldMk cId="359544419" sldId="456"/>
        </pc:sldMkLst>
        <pc:spChg chg="add del mod ord">
          <ac:chgData name="GOMEZ, Paula" userId="c93cf399-3ed7-4230-9282-8831e3fe5ae7" providerId="ADAL" clId="{E374C8BE-1840-4AD7-8FC2-2D07ACBA5930}" dt="2023-04-04T16:23:23.427" v="46" actId="478"/>
          <ac:spMkLst>
            <pc:docMk/>
            <pc:sldMk cId="359544419" sldId="456"/>
            <ac:spMk id="2" creationId="{061A8A3A-9036-4D48-A963-7AD557BC09FA}"/>
          </ac:spMkLst>
        </pc:spChg>
        <pc:spChg chg="mod ord">
          <ac:chgData name="GOMEZ, Paula" userId="c93cf399-3ed7-4230-9282-8831e3fe5ae7" providerId="ADAL" clId="{E374C8BE-1840-4AD7-8FC2-2D07ACBA5930}" dt="2023-04-04T15:55:17.471" v="40" actId="700"/>
          <ac:spMkLst>
            <pc:docMk/>
            <pc:sldMk cId="359544419" sldId="456"/>
            <ac:spMk id="3" creationId="{00000000-0000-0000-0000-000000000000}"/>
          </ac:spMkLst>
        </pc:spChg>
      </pc:sldChg>
      <pc:sldChg chg="modSp mod">
        <pc:chgData name="GOMEZ, Paula" userId="c93cf399-3ed7-4230-9282-8831e3fe5ae7" providerId="ADAL" clId="{E374C8BE-1840-4AD7-8FC2-2D07ACBA5930}" dt="2023-04-04T15:52:40.599" v="22" actId="13926"/>
        <pc:sldMkLst>
          <pc:docMk/>
          <pc:sldMk cId="2872481812" sldId="467"/>
        </pc:sldMkLst>
        <pc:spChg chg="mod">
          <ac:chgData name="GOMEZ, Paula" userId="c93cf399-3ed7-4230-9282-8831e3fe5ae7" providerId="ADAL" clId="{E374C8BE-1840-4AD7-8FC2-2D07ACBA5930}" dt="2023-04-04T15:52:40.599" v="22" actId="13926"/>
          <ac:spMkLst>
            <pc:docMk/>
            <pc:sldMk cId="2872481812" sldId="467"/>
            <ac:spMk id="600" creationId="{00000000-0000-0000-0000-000000000000}"/>
          </ac:spMkLst>
        </pc:spChg>
      </pc:sldChg>
      <pc:sldMasterChg chg="del delSldLayout">
        <pc:chgData name="GOMEZ, Paula" userId="c93cf399-3ed7-4230-9282-8831e3fe5ae7" providerId="ADAL" clId="{E374C8BE-1840-4AD7-8FC2-2D07ACBA5930}" dt="2023-04-04T15:55:17.471" v="40" actId="700"/>
        <pc:sldMasterMkLst>
          <pc:docMk/>
          <pc:sldMasterMk cId="0" sldId="2147483684"/>
        </pc:sldMasterMkLst>
        <pc:sldLayoutChg chg="del">
          <pc:chgData name="GOMEZ, Paula" userId="c93cf399-3ed7-4230-9282-8831e3fe5ae7" providerId="ADAL" clId="{E374C8BE-1840-4AD7-8FC2-2D07ACBA5930}" dt="2023-04-04T15:55:17.471" v="40" actId="700"/>
          <pc:sldLayoutMkLst>
            <pc:docMk/>
            <pc:sldMasterMk cId="0" sldId="2147483684"/>
            <pc:sldLayoutMk cId="0" sldId="2147483659"/>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60"/>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61"/>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75"/>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76"/>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77"/>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79"/>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0"/>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1"/>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165989925" sldId="2147483682"/>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2033615612" sldId="2147483683"/>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5"/>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6"/>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7"/>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8"/>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89"/>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0"/>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1"/>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2"/>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3"/>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4"/>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5"/>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6"/>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7"/>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8"/>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699"/>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0"/>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1"/>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2"/>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3"/>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4"/>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5"/>
          </pc:sldLayoutMkLst>
        </pc:sldLayoutChg>
        <pc:sldLayoutChg chg="del">
          <pc:chgData name="GOMEZ, Paula" userId="c93cf399-3ed7-4230-9282-8831e3fe5ae7" providerId="ADAL" clId="{E374C8BE-1840-4AD7-8FC2-2D07ACBA5930}" dt="2023-04-04T15:55:17.471" v="40" actId="700"/>
          <pc:sldLayoutMkLst>
            <pc:docMk/>
            <pc:sldMasterMk cId="0" sldId="2147483684"/>
            <pc:sldLayoutMk cId="0" sldId="2147483706"/>
          </pc:sldLayoutMkLst>
        </pc:sldLayoutChg>
      </pc:sldMasterChg>
    </pc:docChg>
  </pc:docChgLst>
  <pc:docChgLst>
    <pc:chgData name="EZZINE, Hind" userId="S::ezzineh@who.int::edcab00f-6318-46e5-a4a9-188b01ee222f" providerId="AD" clId="Web-{6D2E4529-F280-4878-4F66-4D0AB4596624}"/>
    <pc:docChg chg="addSld delSld modSld addMainMaster modMainMaster">
      <pc:chgData name="EZZINE, Hind" userId="S::ezzineh@who.int::edcab00f-6318-46e5-a4a9-188b01ee222f" providerId="AD" clId="Web-{6D2E4529-F280-4878-4F66-4D0AB4596624}" dt="2023-03-14T16:29:55.455" v="67"/>
      <pc:docMkLst>
        <pc:docMk/>
      </pc:docMkLst>
      <pc:sldChg chg="modNotes">
        <pc:chgData name="EZZINE, Hind" userId="S::ezzineh@who.int::edcab00f-6318-46e5-a4a9-188b01ee222f" providerId="AD" clId="Web-{6D2E4529-F280-4878-4F66-4D0AB4596624}" dt="2023-03-14T15:53:25.474" v="65"/>
        <pc:sldMkLst>
          <pc:docMk/>
          <pc:sldMk cId="0" sldId="261"/>
        </pc:sldMkLst>
      </pc:sldChg>
      <pc:sldChg chg="modSp">
        <pc:chgData name="EZZINE, Hind" userId="S::ezzineh@who.int::edcab00f-6318-46e5-a4a9-188b01ee222f" providerId="AD" clId="Web-{6D2E4529-F280-4878-4F66-4D0AB4596624}" dt="2023-03-14T15:37:19.018" v="11" actId="14100"/>
        <pc:sldMkLst>
          <pc:docMk/>
          <pc:sldMk cId="0" sldId="281"/>
        </pc:sldMkLst>
        <pc:spChg chg="mod">
          <ac:chgData name="EZZINE, Hind" userId="S::ezzineh@who.int::edcab00f-6318-46e5-a4a9-188b01ee222f" providerId="AD" clId="Web-{6D2E4529-F280-4878-4F66-4D0AB4596624}" dt="2023-03-14T15:37:19.018" v="11" actId="14100"/>
          <ac:spMkLst>
            <pc:docMk/>
            <pc:sldMk cId="0" sldId="281"/>
            <ac:spMk id="666" creationId="{00000000-0000-0000-0000-000000000000}"/>
          </ac:spMkLst>
        </pc:spChg>
      </pc:sldChg>
      <pc:sldChg chg="modSp addCm delCm">
        <pc:chgData name="EZZINE, Hind" userId="S::ezzineh@who.int::edcab00f-6318-46e5-a4a9-188b01ee222f" providerId="AD" clId="Web-{6D2E4529-F280-4878-4F66-4D0AB4596624}" dt="2023-03-14T15:40:35.009" v="17" actId="20577"/>
        <pc:sldMkLst>
          <pc:docMk/>
          <pc:sldMk cId="0" sldId="290"/>
        </pc:sldMkLst>
        <pc:spChg chg="mod">
          <ac:chgData name="EZZINE, Hind" userId="S::ezzineh@who.int::edcab00f-6318-46e5-a4a9-188b01ee222f" providerId="AD" clId="Web-{6D2E4529-F280-4878-4F66-4D0AB4596624}" dt="2023-03-14T15:40:35.009" v="17" actId="20577"/>
          <ac:spMkLst>
            <pc:docMk/>
            <pc:sldMk cId="0" sldId="290"/>
            <ac:spMk id="923" creationId="{00000000-0000-0000-0000-000000000000}"/>
          </ac:spMkLst>
        </pc:spChg>
      </pc:sldChg>
      <pc:sldChg chg="modSp">
        <pc:chgData name="EZZINE, Hind" userId="S::ezzineh@who.int::edcab00f-6318-46e5-a4a9-188b01ee222f" providerId="AD" clId="Web-{6D2E4529-F280-4878-4F66-4D0AB4596624}" dt="2023-03-14T15:40:54.557" v="19" actId="14100"/>
        <pc:sldMkLst>
          <pc:docMk/>
          <pc:sldMk cId="0" sldId="291"/>
        </pc:sldMkLst>
        <pc:spChg chg="mod">
          <ac:chgData name="EZZINE, Hind" userId="S::ezzineh@who.int::edcab00f-6318-46e5-a4a9-188b01ee222f" providerId="AD" clId="Web-{6D2E4529-F280-4878-4F66-4D0AB4596624}" dt="2023-03-14T15:40:46.385" v="18" actId="14100"/>
          <ac:spMkLst>
            <pc:docMk/>
            <pc:sldMk cId="0" sldId="291"/>
            <ac:spMk id="932" creationId="{00000000-0000-0000-0000-000000000000}"/>
          </ac:spMkLst>
        </pc:spChg>
        <pc:picChg chg="mod">
          <ac:chgData name="EZZINE, Hind" userId="S::ezzineh@who.int::edcab00f-6318-46e5-a4a9-188b01ee222f" providerId="AD" clId="Web-{6D2E4529-F280-4878-4F66-4D0AB4596624}" dt="2023-03-14T15:40:54.557" v="19" actId="14100"/>
          <ac:picMkLst>
            <pc:docMk/>
            <pc:sldMk cId="0" sldId="291"/>
            <ac:picMk id="929" creationId="{00000000-0000-0000-0000-000000000000}"/>
          </ac:picMkLst>
        </pc:picChg>
      </pc:sldChg>
      <pc:sldChg chg="addSp modSp">
        <pc:chgData name="EZZINE, Hind" userId="S::ezzineh@who.int::edcab00f-6318-46e5-a4a9-188b01ee222f" providerId="AD" clId="Web-{6D2E4529-F280-4878-4F66-4D0AB4596624}" dt="2023-03-14T15:49:51.185" v="64"/>
        <pc:sldMkLst>
          <pc:docMk/>
          <pc:sldMk cId="0" sldId="315"/>
        </pc:sldMkLst>
        <pc:spChg chg="add mod">
          <ac:chgData name="EZZINE, Hind" userId="S::ezzineh@who.int::edcab00f-6318-46e5-a4a9-188b01ee222f" providerId="AD" clId="Web-{6D2E4529-F280-4878-4F66-4D0AB4596624}" dt="2023-03-14T15:49:51.185" v="64"/>
          <ac:spMkLst>
            <pc:docMk/>
            <pc:sldMk cId="0" sldId="315"/>
            <ac:spMk id="3" creationId="{BC4F01AE-B843-7DB7-53C6-89C88197F235}"/>
          </ac:spMkLst>
        </pc:spChg>
        <pc:spChg chg="mod">
          <ac:chgData name="EZZINE, Hind" userId="S::ezzineh@who.int::edcab00f-6318-46e5-a4a9-188b01ee222f" providerId="AD" clId="Web-{6D2E4529-F280-4878-4F66-4D0AB4596624}" dt="2023-03-14T15:46:02.208" v="31" actId="1076"/>
          <ac:spMkLst>
            <pc:docMk/>
            <pc:sldMk cId="0" sldId="315"/>
            <ac:spMk id="1089" creationId="{00000000-0000-0000-0000-000000000000}"/>
          </ac:spMkLst>
        </pc:spChg>
        <pc:graphicFrameChg chg="mod">
          <ac:chgData name="EZZINE, Hind" userId="S::ezzineh@who.int::edcab00f-6318-46e5-a4a9-188b01ee222f" providerId="AD" clId="Web-{6D2E4529-F280-4878-4F66-4D0AB4596624}" dt="2023-03-14T15:46:10.662" v="32" actId="1076"/>
          <ac:graphicFrameMkLst>
            <pc:docMk/>
            <pc:sldMk cId="0" sldId="315"/>
            <ac:graphicFrameMk id="1087" creationId="{00000000-0000-0000-0000-000000000000}"/>
          </ac:graphicFrameMkLst>
        </pc:graphicFrameChg>
      </pc:sldChg>
      <pc:sldChg chg="addCm modCm">
        <pc:chgData name="EZZINE, Hind" userId="S::ezzineh@who.int::edcab00f-6318-46e5-a4a9-188b01ee222f" providerId="AD" clId="Web-{6D2E4529-F280-4878-4F66-4D0AB4596624}" dt="2023-03-14T12:24:48.294" v="10"/>
        <pc:sldMkLst>
          <pc:docMk/>
          <pc:sldMk cId="0" sldId="328"/>
        </pc:sldMkLst>
      </pc:sldChg>
      <pc:sldChg chg="addSp delSp add">
        <pc:chgData name="EZZINE, Hind" userId="S::ezzineh@who.int::edcab00f-6318-46e5-a4a9-188b01ee222f" providerId="AD" clId="Web-{6D2E4529-F280-4878-4F66-4D0AB4596624}" dt="2023-03-14T12:19:54.112" v="8"/>
        <pc:sldMkLst>
          <pc:docMk/>
          <pc:sldMk cId="4035093242" sldId="463"/>
        </pc:sldMkLst>
        <pc:spChg chg="add">
          <ac:chgData name="EZZINE, Hind" userId="S::ezzineh@who.int::edcab00f-6318-46e5-a4a9-188b01ee222f" providerId="AD" clId="Web-{6D2E4529-F280-4878-4F66-4D0AB4596624}" dt="2023-03-14T12:19:54.112" v="8"/>
          <ac:spMkLst>
            <pc:docMk/>
            <pc:sldMk cId="4035093242" sldId="463"/>
            <ac:spMk id="5" creationId="{20B5DB47-0741-B1E5-661B-DA1FCF64C84A}"/>
          </ac:spMkLst>
        </pc:spChg>
        <pc:spChg chg="del">
          <ac:chgData name="EZZINE, Hind" userId="S::ezzineh@who.int::edcab00f-6318-46e5-a4a9-188b01ee222f" providerId="AD" clId="Web-{6D2E4529-F280-4878-4F66-4D0AB4596624}" dt="2023-03-14T12:19:53.081" v="7"/>
          <ac:spMkLst>
            <pc:docMk/>
            <pc:sldMk cId="4035093242" sldId="463"/>
            <ac:spMk id="9" creationId="{3CA7F730-CA94-AB37-F640-FBCA0DA22CE7}"/>
          </ac:spMkLst>
        </pc:spChg>
      </pc:sldChg>
      <pc:sldChg chg="addSp delSp add">
        <pc:chgData name="EZZINE, Hind" userId="S::ezzineh@who.int::edcab00f-6318-46e5-a4a9-188b01ee222f" providerId="AD" clId="Web-{6D2E4529-F280-4878-4F66-4D0AB4596624}" dt="2023-03-14T12:19:47.174" v="6"/>
        <pc:sldMkLst>
          <pc:docMk/>
          <pc:sldMk cId="2751790774" sldId="464"/>
        </pc:sldMkLst>
        <pc:spChg chg="add">
          <ac:chgData name="EZZINE, Hind" userId="S::ezzineh@who.int::edcab00f-6318-46e5-a4a9-188b01ee222f" providerId="AD" clId="Web-{6D2E4529-F280-4878-4F66-4D0AB4596624}" dt="2023-03-14T12:19:47.174" v="6"/>
          <ac:spMkLst>
            <pc:docMk/>
            <pc:sldMk cId="2751790774" sldId="464"/>
            <ac:spMk id="5" creationId="{53E3C3CB-5E65-836A-1463-41156AA2A8AF}"/>
          </ac:spMkLst>
        </pc:spChg>
        <pc:spChg chg="del">
          <ac:chgData name="EZZINE, Hind" userId="S::ezzineh@who.int::edcab00f-6318-46e5-a4a9-188b01ee222f" providerId="AD" clId="Web-{6D2E4529-F280-4878-4F66-4D0AB4596624}" dt="2023-03-14T12:19:46.205" v="5"/>
          <ac:spMkLst>
            <pc:docMk/>
            <pc:sldMk cId="2751790774" sldId="464"/>
            <ac:spMk id="7" creationId="{323E0C59-12A6-FC13-EADA-362E9BFA68A1}"/>
          </ac:spMkLst>
        </pc:spChg>
      </pc:sldChg>
      <pc:sldChg chg="addSp delSp add">
        <pc:chgData name="EZZINE, Hind" userId="S::ezzineh@who.int::edcab00f-6318-46e5-a4a9-188b01ee222f" providerId="AD" clId="Web-{6D2E4529-F280-4878-4F66-4D0AB4596624}" dt="2023-03-14T12:19:23.252" v="4"/>
        <pc:sldMkLst>
          <pc:docMk/>
          <pc:sldMk cId="530577699" sldId="465"/>
        </pc:sldMkLst>
        <pc:spChg chg="del">
          <ac:chgData name="EZZINE, Hind" userId="S::ezzineh@who.int::edcab00f-6318-46e5-a4a9-188b01ee222f" providerId="AD" clId="Web-{6D2E4529-F280-4878-4F66-4D0AB4596624}" dt="2023-03-14T12:19:22.205" v="3"/>
          <ac:spMkLst>
            <pc:docMk/>
            <pc:sldMk cId="530577699" sldId="465"/>
            <ac:spMk id="2" creationId="{986CF1C4-4522-C2AA-CBF5-CEB859F85E74}"/>
          </ac:spMkLst>
        </pc:spChg>
        <pc:spChg chg="add">
          <ac:chgData name="EZZINE, Hind" userId="S::ezzineh@who.int::edcab00f-6318-46e5-a4a9-188b01ee222f" providerId="AD" clId="Web-{6D2E4529-F280-4878-4F66-4D0AB4596624}" dt="2023-03-14T12:19:23.252" v="4"/>
          <ac:spMkLst>
            <pc:docMk/>
            <pc:sldMk cId="530577699" sldId="465"/>
            <ac:spMk id="4" creationId="{7C0F3A86-8847-5927-199D-37E36EDA48A8}"/>
          </ac:spMkLst>
        </pc:spChg>
      </pc:sldChg>
      <pc:sldChg chg="add del replId">
        <pc:chgData name="EZZINE, Hind" userId="S::ezzineh@who.int::edcab00f-6318-46e5-a4a9-188b01ee222f" providerId="AD" clId="Web-{6D2E4529-F280-4878-4F66-4D0AB4596624}" dt="2023-03-14T16:29:55.455" v="67"/>
        <pc:sldMkLst>
          <pc:docMk/>
          <pc:sldMk cId="4176412202" sldId="466"/>
        </pc:sldMkLst>
      </pc:sldChg>
      <pc:sldMasterChg chg="modSldLayout">
        <pc:chgData name="EZZINE, Hind" userId="S::ezzineh@who.int::edcab00f-6318-46e5-a4a9-188b01ee222f" providerId="AD" clId="Web-{6D2E4529-F280-4878-4F66-4D0AB4596624}" dt="2023-03-14T12:19:03.970" v="0"/>
        <pc:sldMasterMkLst>
          <pc:docMk/>
          <pc:sldMasterMk cId="0" sldId="2147483648"/>
        </pc:sldMasterMkLst>
        <pc:sldLayoutChg chg="replId">
          <pc:chgData name="EZZINE, Hind" userId="S::ezzineh@who.int::edcab00f-6318-46e5-a4a9-188b01ee222f" providerId="AD" clId="Web-{6D2E4529-F280-4878-4F66-4D0AB4596624}" dt="2023-03-14T12:19:03.970" v="0"/>
          <pc:sldLayoutMkLst>
            <pc:docMk/>
            <pc:sldMasterMk cId="0" sldId="2147483648"/>
            <pc:sldLayoutMk cId="906466562" sldId="2147483707"/>
          </pc:sldLayoutMkLst>
        </pc:sldLayoutChg>
        <pc:sldLayoutChg chg="replId">
          <pc:chgData name="EZZINE, Hind" userId="S::ezzineh@who.int::edcab00f-6318-46e5-a4a9-188b01ee222f" providerId="AD" clId="Web-{6D2E4529-F280-4878-4F66-4D0AB4596624}" dt="2023-03-14T12:19:03.970" v="0"/>
          <pc:sldLayoutMkLst>
            <pc:docMk/>
            <pc:sldMasterMk cId="0" sldId="2147483648"/>
            <pc:sldLayoutMk cId="4238069235" sldId="2147483708"/>
          </pc:sldLayoutMkLst>
        </pc:sldLayoutChg>
        <pc:sldLayoutChg chg="replId">
          <pc:chgData name="EZZINE, Hind" userId="S::ezzineh@who.int::edcab00f-6318-46e5-a4a9-188b01ee222f" providerId="AD" clId="Web-{6D2E4529-F280-4878-4F66-4D0AB4596624}" dt="2023-03-14T12:19:03.970" v="0"/>
          <pc:sldLayoutMkLst>
            <pc:docMk/>
            <pc:sldMasterMk cId="0" sldId="2147483648"/>
            <pc:sldLayoutMk cId="4160972892" sldId="2147483709"/>
          </pc:sldLayoutMkLst>
        </pc:sldLayoutChg>
      </pc:sldMasterChg>
      <pc:sldMasterChg chg="add addSldLayout">
        <pc:chgData name="EZZINE, Hind" userId="S::ezzineh@who.int::edcab00f-6318-46e5-a4a9-188b01ee222f" providerId="AD" clId="Web-{6D2E4529-F280-4878-4F66-4D0AB4596624}" dt="2023-03-14T12:19:03.970" v="0"/>
        <pc:sldMasterMkLst>
          <pc:docMk/>
          <pc:sldMasterMk cId="0" sldId="2147483684"/>
        </pc:sldMasterMkLst>
        <pc:sldLayoutChg chg="add">
          <pc:chgData name="EZZINE, Hind" userId="S::ezzineh@who.int::edcab00f-6318-46e5-a4a9-188b01ee222f" providerId="AD" clId="Web-{6D2E4529-F280-4878-4F66-4D0AB4596624}" dt="2023-03-14T12:19:03.970" v="0"/>
          <pc:sldLayoutMkLst>
            <pc:docMk/>
            <pc:sldMasterMk cId="0" sldId="2147483684"/>
            <pc:sldLayoutMk cId="0" sldId="2147483659"/>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60"/>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61"/>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75"/>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76"/>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77"/>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79"/>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0"/>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1"/>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165989925" sldId="2147483682"/>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2033615612" sldId="2147483683"/>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5"/>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6"/>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7"/>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8"/>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89"/>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0"/>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1"/>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2"/>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3"/>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4"/>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5"/>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6"/>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7"/>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8"/>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699"/>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0"/>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1"/>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2"/>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3"/>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4"/>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5"/>
          </pc:sldLayoutMkLst>
        </pc:sldLayoutChg>
        <pc:sldLayoutChg chg="add">
          <pc:chgData name="EZZINE, Hind" userId="S::ezzineh@who.int::edcab00f-6318-46e5-a4a9-188b01ee222f" providerId="AD" clId="Web-{6D2E4529-F280-4878-4F66-4D0AB4596624}" dt="2023-03-14T12:19:03.970" v="0"/>
          <pc:sldLayoutMkLst>
            <pc:docMk/>
            <pc:sldMasterMk cId="0" sldId="2147483684"/>
            <pc:sldLayoutMk cId="0" sldId="2147483706"/>
          </pc:sldLayoutMkLst>
        </pc:sldLayoutChg>
      </pc:sldMasterChg>
    </pc:docChg>
  </pc:docChgLst>
  <pc:docChgLst>
    <pc:chgData name="GOMEZ, Paula" userId="S::gomezp@who.int::c93cf399-3ed7-4230-9282-8831e3fe5ae7" providerId="AD" clId="Web-{CB749B8F-6263-A952-5E91-BA6693E6F96B}"/>
    <pc:docChg chg="modSld">
      <pc:chgData name="GOMEZ, Paula" userId="S::gomezp@who.int::c93cf399-3ed7-4230-9282-8831e3fe5ae7" providerId="AD" clId="Web-{CB749B8F-6263-A952-5E91-BA6693E6F96B}" dt="2023-04-05T16:26:22.725" v="9" actId="20577"/>
      <pc:docMkLst>
        <pc:docMk/>
      </pc:docMkLst>
      <pc:sldChg chg="modSp">
        <pc:chgData name="GOMEZ, Paula" userId="S::gomezp@who.int::c93cf399-3ed7-4230-9282-8831e3fe5ae7" providerId="AD" clId="Web-{CB749B8F-6263-A952-5E91-BA6693E6F96B}" dt="2023-04-05T16:26:22.725" v="9" actId="20577"/>
        <pc:sldMkLst>
          <pc:docMk/>
          <pc:sldMk cId="359544419" sldId="456"/>
        </pc:sldMkLst>
        <pc:spChg chg="mod">
          <ac:chgData name="GOMEZ, Paula" userId="S::gomezp@who.int::c93cf399-3ed7-4230-9282-8831e3fe5ae7" providerId="AD" clId="Web-{CB749B8F-6263-A952-5E91-BA6693E6F96B}" dt="2023-04-05T16:26:22.725" v="9" actId="20577"/>
          <ac:spMkLst>
            <pc:docMk/>
            <pc:sldMk cId="359544419" sldId="456"/>
            <ac:spMk id="3" creationId="{00000000-0000-0000-0000-000000000000}"/>
          </ac:spMkLst>
        </pc:spChg>
      </pc:sldChg>
    </pc:docChg>
  </pc:docChgLst>
  <pc:docChgLst>
    <pc:chgData name="EZZINE, Hind" userId="S::ezzineh@who.int::edcab00f-6318-46e5-a4a9-188b01ee222f" providerId="AD" clId="Web-{99B9F71C-6FE8-D245-0DF0-FEBEA37A4972}"/>
    <pc:docChg chg="addSld delSld">
      <pc:chgData name="EZZINE, Hind" userId="S::ezzineh@who.int::edcab00f-6318-46e5-a4a9-188b01ee222f" providerId="AD" clId="Web-{99B9F71C-6FE8-D245-0DF0-FEBEA37A4972}" dt="2023-03-31T15:29:18.514" v="7"/>
      <pc:docMkLst>
        <pc:docMk/>
      </pc:docMkLst>
      <pc:sldChg chg="del">
        <pc:chgData name="EZZINE, Hind" userId="S::ezzineh@who.int::edcab00f-6318-46e5-a4a9-188b01ee222f" providerId="AD" clId="Web-{99B9F71C-6FE8-D245-0DF0-FEBEA37A4972}" dt="2023-03-31T15:29:01.357" v="3"/>
        <pc:sldMkLst>
          <pc:docMk/>
          <pc:sldMk cId="0" sldId="345"/>
        </pc:sldMkLst>
      </pc:sldChg>
      <pc:sldChg chg="del">
        <pc:chgData name="EZZINE, Hind" userId="S::ezzineh@who.int::edcab00f-6318-46e5-a4a9-188b01ee222f" providerId="AD" clId="Web-{99B9F71C-6FE8-D245-0DF0-FEBEA37A4972}" dt="2023-03-31T15:29:01.357" v="2"/>
        <pc:sldMkLst>
          <pc:docMk/>
          <pc:sldMk cId="0" sldId="346"/>
        </pc:sldMkLst>
      </pc:sldChg>
      <pc:sldChg chg="del">
        <pc:chgData name="EZZINE, Hind" userId="S::ezzineh@who.int::edcab00f-6318-46e5-a4a9-188b01ee222f" providerId="AD" clId="Web-{99B9F71C-6FE8-D245-0DF0-FEBEA37A4972}" dt="2023-03-31T15:29:01.357" v="1"/>
        <pc:sldMkLst>
          <pc:docMk/>
          <pc:sldMk cId="0" sldId="347"/>
        </pc:sldMkLst>
      </pc:sldChg>
      <pc:sldChg chg="del">
        <pc:chgData name="EZZINE, Hind" userId="S::ezzineh@who.int::edcab00f-6318-46e5-a4a9-188b01ee222f" providerId="AD" clId="Web-{99B9F71C-6FE8-D245-0DF0-FEBEA37A4972}" dt="2023-03-31T15:29:01.357" v="0"/>
        <pc:sldMkLst>
          <pc:docMk/>
          <pc:sldMk cId="0" sldId="348"/>
        </pc:sldMkLst>
      </pc:sldChg>
      <pc:sldChg chg="add">
        <pc:chgData name="EZZINE, Hind" userId="S::ezzineh@who.int::edcab00f-6318-46e5-a4a9-188b01ee222f" providerId="AD" clId="Web-{99B9F71C-6FE8-D245-0DF0-FEBEA37A4972}" dt="2023-03-31T15:29:18.248" v="4"/>
        <pc:sldMkLst>
          <pc:docMk/>
          <pc:sldMk cId="1795433368" sldId="464"/>
        </pc:sldMkLst>
      </pc:sldChg>
      <pc:sldChg chg="add">
        <pc:chgData name="EZZINE, Hind" userId="S::ezzineh@who.int::edcab00f-6318-46e5-a4a9-188b01ee222f" providerId="AD" clId="Web-{99B9F71C-6FE8-D245-0DF0-FEBEA37A4972}" dt="2023-03-31T15:29:18.327" v="5"/>
        <pc:sldMkLst>
          <pc:docMk/>
          <pc:sldMk cId="2604435380" sldId="465"/>
        </pc:sldMkLst>
      </pc:sldChg>
      <pc:sldChg chg="add">
        <pc:chgData name="EZZINE, Hind" userId="S::ezzineh@who.int::edcab00f-6318-46e5-a4a9-188b01ee222f" providerId="AD" clId="Web-{99B9F71C-6FE8-D245-0DF0-FEBEA37A4972}" dt="2023-03-31T15:29:18.420" v="6"/>
        <pc:sldMkLst>
          <pc:docMk/>
          <pc:sldMk cId="3992739029" sldId="466"/>
        </pc:sldMkLst>
      </pc:sldChg>
      <pc:sldChg chg="add">
        <pc:chgData name="EZZINE, Hind" userId="S::ezzineh@who.int::edcab00f-6318-46e5-a4a9-188b01ee222f" providerId="AD" clId="Web-{99B9F71C-6FE8-D245-0DF0-FEBEA37A4972}" dt="2023-03-31T15:29:18.514" v="7"/>
        <pc:sldMkLst>
          <pc:docMk/>
          <pc:sldMk cId="2872481812" sldId="467"/>
        </pc:sldMkLst>
      </pc:sldChg>
    </pc:docChg>
  </pc:docChgLst>
  <pc:docChgLst>
    <pc:chgData name="EZZINE, Hind" userId="S::ezzineh@who.int::edcab00f-6318-46e5-a4a9-188b01ee222f" providerId="AD" clId="Web-{269EA767-63AC-8BBB-A006-1FAFC516A679}"/>
    <pc:docChg chg="addSld delSld modSld">
      <pc:chgData name="EZZINE, Hind" userId="S::ezzineh@who.int::edcab00f-6318-46e5-a4a9-188b01ee222f" providerId="AD" clId="Web-{269EA767-63AC-8BBB-A006-1FAFC516A679}" dt="2023-03-30T15:32:53.143" v="491" actId="20577"/>
      <pc:docMkLst>
        <pc:docMk/>
      </pc:docMkLst>
      <pc:sldChg chg="modSp">
        <pc:chgData name="EZZINE, Hind" userId="S::ezzineh@who.int::edcab00f-6318-46e5-a4a9-188b01ee222f" providerId="AD" clId="Web-{269EA767-63AC-8BBB-A006-1FAFC516A679}" dt="2023-03-30T15:10:55.903" v="390" actId="1076"/>
        <pc:sldMkLst>
          <pc:docMk/>
          <pc:sldMk cId="0" sldId="261"/>
        </pc:sldMkLst>
        <pc:spChg chg="mod">
          <ac:chgData name="EZZINE, Hind" userId="S::ezzineh@who.int::edcab00f-6318-46e5-a4a9-188b01ee222f" providerId="AD" clId="Web-{269EA767-63AC-8BBB-A006-1FAFC516A679}" dt="2023-03-30T15:10:50.294" v="389" actId="1076"/>
          <ac:spMkLst>
            <pc:docMk/>
            <pc:sldMk cId="0" sldId="261"/>
            <ac:spMk id="5" creationId="{CF46D1E0-EAEF-88FA-22B2-46B2F805EC84}"/>
          </ac:spMkLst>
        </pc:spChg>
        <pc:spChg chg="mod">
          <ac:chgData name="EZZINE, Hind" userId="S::ezzineh@who.int::edcab00f-6318-46e5-a4a9-188b01ee222f" providerId="AD" clId="Web-{269EA767-63AC-8BBB-A006-1FAFC516A679}" dt="2023-03-30T15:10:55.903" v="390" actId="1076"/>
          <ac:spMkLst>
            <pc:docMk/>
            <pc:sldMk cId="0" sldId="261"/>
            <ac:spMk id="6" creationId="{7CC97F6D-A077-44C5-3897-C10268088858}"/>
          </ac:spMkLst>
        </pc:spChg>
      </pc:sldChg>
      <pc:sldChg chg="modSp">
        <pc:chgData name="EZZINE, Hind" userId="S::ezzineh@who.int::edcab00f-6318-46e5-a4a9-188b01ee222f" providerId="AD" clId="Web-{269EA767-63AC-8BBB-A006-1FAFC516A679}" dt="2023-03-30T14:16:19.641" v="239" actId="1076"/>
        <pc:sldMkLst>
          <pc:docMk/>
          <pc:sldMk cId="0" sldId="264"/>
        </pc:sldMkLst>
        <pc:spChg chg="mod">
          <ac:chgData name="EZZINE, Hind" userId="S::ezzineh@who.int::edcab00f-6318-46e5-a4a9-188b01ee222f" providerId="AD" clId="Web-{269EA767-63AC-8BBB-A006-1FAFC516A679}" dt="2023-03-30T14:16:19.641" v="239" actId="1076"/>
          <ac:spMkLst>
            <pc:docMk/>
            <pc:sldMk cId="0" sldId="264"/>
            <ac:spMk id="518" creationId="{00000000-0000-0000-0000-000000000000}"/>
          </ac:spMkLst>
        </pc:spChg>
      </pc:sldChg>
      <pc:sldChg chg="modSp">
        <pc:chgData name="EZZINE, Hind" userId="S::ezzineh@who.int::edcab00f-6318-46e5-a4a9-188b01ee222f" providerId="AD" clId="Web-{269EA767-63AC-8BBB-A006-1FAFC516A679}" dt="2023-03-28T11:35:09.935" v="0" actId="1076"/>
        <pc:sldMkLst>
          <pc:docMk/>
          <pc:sldMk cId="0" sldId="280"/>
        </pc:sldMkLst>
        <pc:spChg chg="mod">
          <ac:chgData name="EZZINE, Hind" userId="S::ezzineh@who.int::edcab00f-6318-46e5-a4a9-188b01ee222f" providerId="AD" clId="Web-{269EA767-63AC-8BBB-A006-1FAFC516A679}" dt="2023-03-28T11:35:09.935" v="0" actId="1076"/>
          <ac:spMkLst>
            <pc:docMk/>
            <pc:sldMk cId="0" sldId="280"/>
            <ac:spMk id="3" creationId="{99BA6D36-E76E-0D63-7DC5-49A6E3C5AC4B}"/>
          </ac:spMkLst>
        </pc:spChg>
      </pc:sldChg>
      <pc:sldChg chg="delSp modSp">
        <pc:chgData name="EZZINE, Hind" userId="S::ezzineh@who.int::edcab00f-6318-46e5-a4a9-188b01ee222f" providerId="AD" clId="Web-{269EA767-63AC-8BBB-A006-1FAFC516A679}" dt="2023-03-30T14:42:55.989" v="361" actId="1076"/>
        <pc:sldMkLst>
          <pc:docMk/>
          <pc:sldMk cId="0" sldId="296"/>
        </pc:sldMkLst>
        <pc:spChg chg="del">
          <ac:chgData name="EZZINE, Hind" userId="S::ezzineh@who.int::edcab00f-6318-46e5-a4a9-188b01ee222f" providerId="AD" clId="Web-{269EA767-63AC-8BBB-A006-1FAFC516A679}" dt="2023-03-30T14:42:46.473" v="358"/>
          <ac:spMkLst>
            <pc:docMk/>
            <pc:sldMk cId="0" sldId="296"/>
            <ac:spMk id="973" creationId="{00000000-0000-0000-0000-000000000000}"/>
          </ac:spMkLst>
        </pc:spChg>
        <pc:spChg chg="mod">
          <ac:chgData name="EZZINE, Hind" userId="S::ezzineh@who.int::edcab00f-6318-46e5-a4a9-188b01ee222f" providerId="AD" clId="Web-{269EA767-63AC-8BBB-A006-1FAFC516A679}" dt="2023-03-30T14:42:55.989" v="361" actId="1076"/>
          <ac:spMkLst>
            <pc:docMk/>
            <pc:sldMk cId="0" sldId="296"/>
            <ac:spMk id="974" creationId="{00000000-0000-0000-0000-000000000000}"/>
          </ac:spMkLst>
        </pc:spChg>
      </pc:sldChg>
      <pc:sldChg chg="addSp delSp modSp">
        <pc:chgData name="EZZINE, Hind" userId="S::ezzineh@who.int::edcab00f-6318-46e5-a4a9-188b01ee222f" providerId="AD" clId="Web-{269EA767-63AC-8BBB-A006-1FAFC516A679}" dt="2023-03-30T14:43:43.319" v="374"/>
        <pc:sldMkLst>
          <pc:docMk/>
          <pc:sldMk cId="0" sldId="301"/>
        </pc:sldMkLst>
        <pc:spChg chg="add del mod">
          <ac:chgData name="EZZINE, Hind" userId="S::ezzineh@who.int::edcab00f-6318-46e5-a4a9-188b01ee222f" providerId="AD" clId="Web-{269EA767-63AC-8BBB-A006-1FAFC516A679}" dt="2023-03-30T14:43:20.818" v="367"/>
          <ac:spMkLst>
            <pc:docMk/>
            <pc:sldMk cId="0" sldId="301"/>
            <ac:spMk id="4" creationId="{13A1E76E-29EB-65E5-DBA8-D732A585E01B}"/>
          </ac:spMkLst>
        </pc:spChg>
        <pc:spChg chg="del">
          <ac:chgData name="EZZINE, Hind" userId="S::ezzineh@who.int::edcab00f-6318-46e5-a4a9-188b01ee222f" providerId="AD" clId="Web-{269EA767-63AC-8BBB-A006-1FAFC516A679}" dt="2023-03-30T14:43:27.037" v="369"/>
          <ac:spMkLst>
            <pc:docMk/>
            <pc:sldMk cId="0" sldId="301"/>
            <ac:spMk id="1005" creationId="{00000000-0000-0000-0000-000000000000}"/>
          </ac:spMkLst>
        </pc:spChg>
        <pc:spChg chg="add del mod">
          <ac:chgData name="EZZINE, Hind" userId="S::ezzineh@who.int::edcab00f-6318-46e5-a4a9-188b01ee222f" providerId="AD" clId="Web-{269EA767-63AC-8BBB-A006-1FAFC516A679}" dt="2023-03-30T14:43:43.319" v="374"/>
          <ac:spMkLst>
            <pc:docMk/>
            <pc:sldMk cId="0" sldId="301"/>
            <ac:spMk id="1006" creationId="{00000000-0000-0000-0000-000000000000}"/>
          </ac:spMkLst>
        </pc:spChg>
      </pc:sldChg>
      <pc:sldChg chg="modSp">
        <pc:chgData name="EZZINE, Hind" userId="S::ezzineh@who.int::edcab00f-6318-46e5-a4a9-188b01ee222f" providerId="AD" clId="Web-{269EA767-63AC-8BBB-A006-1FAFC516A679}" dt="2023-03-30T14:32:50.001" v="295" actId="20577"/>
        <pc:sldMkLst>
          <pc:docMk/>
          <pc:sldMk cId="0" sldId="305"/>
        </pc:sldMkLst>
        <pc:spChg chg="mod">
          <ac:chgData name="EZZINE, Hind" userId="S::ezzineh@who.int::edcab00f-6318-46e5-a4a9-188b01ee222f" providerId="AD" clId="Web-{269EA767-63AC-8BBB-A006-1FAFC516A679}" dt="2023-03-30T14:32:50.001" v="295" actId="20577"/>
          <ac:spMkLst>
            <pc:docMk/>
            <pc:sldMk cId="0" sldId="305"/>
            <ac:spMk id="1032" creationId="{00000000-0000-0000-0000-000000000000}"/>
          </ac:spMkLst>
        </pc:spChg>
      </pc:sldChg>
      <pc:sldChg chg="modSp">
        <pc:chgData name="EZZINE, Hind" userId="S::ezzineh@who.int::edcab00f-6318-46e5-a4a9-188b01ee222f" providerId="AD" clId="Web-{269EA767-63AC-8BBB-A006-1FAFC516A679}" dt="2023-03-28T11:39:03.441" v="3" actId="20577"/>
        <pc:sldMkLst>
          <pc:docMk/>
          <pc:sldMk cId="0" sldId="306"/>
        </pc:sldMkLst>
        <pc:spChg chg="mod">
          <ac:chgData name="EZZINE, Hind" userId="S::ezzineh@who.int::edcab00f-6318-46e5-a4a9-188b01ee222f" providerId="AD" clId="Web-{269EA767-63AC-8BBB-A006-1FAFC516A679}" dt="2023-03-28T11:39:03.441" v="3" actId="20577"/>
          <ac:spMkLst>
            <pc:docMk/>
            <pc:sldMk cId="0" sldId="306"/>
            <ac:spMk id="1043" creationId="{00000000-0000-0000-0000-000000000000}"/>
          </ac:spMkLst>
        </pc:spChg>
      </pc:sldChg>
      <pc:sldChg chg="modSp">
        <pc:chgData name="EZZINE, Hind" userId="S::ezzineh@who.int::edcab00f-6318-46e5-a4a9-188b01ee222f" providerId="AD" clId="Web-{269EA767-63AC-8BBB-A006-1FAFC516A679}" dt="2023-03-30T14:39:38.952" v="336" actId="20577"/>
        <pc:sldMkLst>
          <pc:docMk/>
          <pc:sldMk cId="0" sldId="317"/>
        </pc:sldMkLst>
        <pc:spChg chg="mod">
          <ac:chgData name="EZZINE, Hind" userId="S::ezzineh@who.int::edcab00f-6318-46e5-a4a9-188b01ee222f" providerId="AD" clId="Web-{269EA767-63AC-8BBB-A006-1FAFC516A679}" dt="2023-03-30T14:39:38.952" v="336" actId="20577"/>
          <ac:spMkLst>
            <pc:docMk/>
            <pc:sldMk cId="0" sldId="317"/>
            <ac:spMk id="1100" creationId="{00000000-0000-0000-0000-000000000000}"/>
          </ac:spMkLst>
        </pc:spChg>
      </pc:sldChg>
      <pc:sldChg chg="modSp">
        <pc:chgData name="EZZINE, Hind" userId="S::ezzineh@who.int::edcab00f-6318-46e5-a4a9-188b01ee222f" providerId="AD" clId="Web-{269EA767-63AC-8BBB-A006-1FAFC516A679}" dt="2023-03-30T14:39:27.701" v="335" actId="20577"/>
        <pc:sldMkLst>
          <pc:docMk/>
          <pc:sldMk cId="0" sldId="321"/>
        </pc:sldMkLst>
        <pc:spChg chg="mod">
          <ac:chgData name="EZZINE, Hind" userId="S::ezzineh@who.int::edcab00f-6318-46e5-a4a9-188b01ee222f" providerId="AD" clId="Web-{269EA767-63AC-8BBB-A006-1FAFC516A679}" dt="2023-03-30T14:39:27.701" v="335" actId="20577"/>
          <ac:spMkLst>
            <pc:docMk/>
            <pc:sldMk cId="0" sldId="321"/>
            <ac:spMk id="1123" creationId="{00000000-0000-0000-0000-000000000000}"/>
          </ac:spMkLst>
        </pc:spChg>
      </pc:sldChg>
      <pc:sldChg chg="modSp">
        <pc:chgData name="EZZINE, Hind" userId="S::ezzineh@who.int::edcab00f-6318-46e5-a4a9-188b01ee222f" providerId="AD" clId="Web-{269EA767-63AC-8BBB-A006-1FAFC516A679}" dt="2023-03-30T14:41:22.611" v="347" actId="20577"/>
        <pc:sldMkLst>
          <pc:docMk/>
          <pc:sldMk cId="0" sldId="329"/>
        </pc:sldMkLst>
        <pc:spChg chg="mod">
          <ac:chgData name="EZZINE, Hind" userId="S::ezzineh@who.int::edcab00f-6318-46e5-a4a9-188b01ee222f" providerId="AD" clId="Web-{269EA767-63AC-8BBB-A006-1FAFC516A679}" dt="2023-03-30T14:41:22.611" v="347" actId="20577"/>
          <ac:spMkLst>
            <pc:docMk/>
            <pc:sldMk cId="0" sldId="329"/>
            <ac:spMk id="1175" creationId="{00000000-0000-0000-0000-000000000000}"/>
          </ac:spMkLst>
        </pc:spChg>
      </pc:sldChg>
      <pc:sldChg chg="modSp">
        <pc:chgData name="EZZINE, Hind" userId="S::ezzineh@who.int::edcab00f-6318-46e5-a4a9-188b01ee222f" providerId="AD" clId="Web-{269EA767-63AC-8BBB-A006-1FAFC516A679}" dt="2023-03-28T11:40:37.678" v="5" actId="20577"/>
        <pc:sldMkLst>
          <pc:docMk/>
          <pc:sldMk cId="0" sldId="338"/>
        </pc:sldMkLst>
        <pc:spChg chg="mod">
          <ac:chgData name="EZZINE, Hind" userId="S::ezzineh@who.int::edcab00f-6318-46e5-a4a9-188b01ee222f" providerId="AD" clId="Web-{269EA767-63AC-8BBB-A006-1FAFC516A679}" dt="2023-03-28T11:40:37.678" v="5" actId="20577"/>
          <ac:spMkLst>
            <pc:docMk/>
            <pc:sldMk cId="0" sldId="338"/>
            <ac:spMk id="542" creationId="{00000000-0000-0000-0000-000000000000}"/>
          </ac:spMkLst>
        </pc:spChg>
      </pc:sldChg>
      <pc:sldChg chg="modSp">
        <pc:chgData name="EZZINE, Hind" userId="S::ezzineh@who.int::edcab00f-6318-46e5-a4a9-188b01ee222f" providerId="AD" clId="Web-{269EA767-63AC-8BBB-A006-1FAFC516A679}" dt="2023-03-30T15:23:42.550" v="417" actId="20577"/>
        <pc:sldMkLst>
          <pc:docMk/>
          <pc:sldMk cId="0" sldId="345"/>
        </pc:sldMkLst>
        <pc:spChg chg="mod">
          <ac:chgData name="EZZINE, Hind" userId="S::ezzineh@who.int::edcab00f-6318-46e5-a4a9-188b01ee222f" providerId="AD" clId="Web-{269EA767-63AC-8BBB-A006-1FAFC516A679}" dt="2023-03-30T15:23:42.550" v="417" actId="20577"/>
          <ac:spMkLst>
            <pc:docMk/>
            <pc:sldMk cId="0" sldId="345"/>
            <ac:spMk id="600" creationId="{00000000-0000-0000-0000-000000000000}"/>
          </ac:spMkLst>
        </pc:spChg>
        <pc:spChg chg="mod">
          <ac:chgData name="EZZINE, Hind" userId="S::ezzineh@who.int::edcab00f-6318-46e5-a4a9-188b01ee222f" providerId="AD" clId="Web-{269EA767-63AC-8BBB-A006-1FAFC516A679}" dt="2023-03-30T15:11:28.951" v="392" actId="1076"/>
          <ac:spMkLst>
            <pc:docMk/>
            <pc:sldMk cId="0" sldId="345"/>
            <ac:spMk id="606" creationId="{00000000-0000-0000-0000-000000000000}"/>
          </ac:spMkLst>
        </pc:spChg>
      </pc:sldChg>
      <pc:sldChg chg="modSp">
        <pc:chgData name="EZZINE, Hind" userId="S::ezzineh@who.int::edcab00f-6318-46e5-a4a9-188b01ee222f" providerId="AD" clId="Web-{269EA767-63AC-8BBB-A006-1FAFC516A679}" dt="2023-03-30T15:23:34.846" v="416" actId="20577"/>
        <pc:sldMkLst>
          <pc:docMk/>
          <pc:sldMk cId="0" sldId="349"/>
        </pc:sldMkLst>
        <pc:spChg chg="mod">
          <ac:chgData name="EZZINE, Hind" userId="S::ezzineh@who.int::edcab00f-6318-46e5-a4a9-188b01ee222f" providerId="AD" clId="Web-{269EA767-63AC-8BBB-A006-1FAFC516A679}" dt="2023-03-30T15:23:34.846" v="416" actId="20577"/>
          <ac:spMkLst>
            <pc:docMk/>
            <pc:sldMk cId="0" sldId="349"/>
            <ac:spMk id="622" creationId="{00000000-0000-0000-0000-000000000000}"/>
          </ac:spMkLst>
        </pc:spChg>
      </pc:sldChg>
      <pc:sldChg chg="modSp">
        <pc:chgData name="EZZINE, Hind" userId="S::ezzineh@who.int::edcab00f-6318-46e5-a4a9-188b01ee222f" providerId="AD" clId="Web-{269EA767-63AC-8BBB-A006-1FAFC516A679}" dt="2023-03-29T09:59:39.488" v="230" actId="1076"/>
        <pc:sldMkLst>
          <pc:docMk/>
          <pc:sldMk cId="0" sldId="355"/>
        </pc:sldMkLst>
        <pc:graphicFrameChg chg="mod modGraphic">
          <ac:chgData name="EZZINE, Hind" userId="S::ezzineh@who.int::edcab00f-6318-46e5-a4a9-188b01ee222f" providerId="AD" clId="Web-{269EA767-63AC-8BBB-A006-1FAFC516A679}" dt="2023-03-29T09:59:39.488" v="230" actId="1076"/>
          <ac:graphicFrameMkLst>
            <pc:docMk/>
            <pc:sldMk cId="0" sldId="355"/>
            <ac:graphicFrameMk id="657" creationId="{00000000-0000-0000-0000-000000000000}"/>
          </ac:graphicFrameMkLst>
        </pc:graphicFrameChg>
      </pc:sldChg>
      <pc:sldChg chg="modSp">
        <pc:chgData name="EZZINE, Hind" userId="S::ezzineh@who.int::edcab00f-6318-46e5-a4a9-188b01ee222f" providerId="AD" clId="Web-{269EA767-63AC-8BBB-A006-1FAFC516A679}" dt="2023-03-29T09:59:00.206" v="223"/>
        <pc:sldMkLst>
          <pc:docMk/>
          <pc:sldMk cId="0" sldId="356"/>
        </pc:sldMkLst>
        <pc:graphicFrameChg chg="mod modGraphic">
          <ac:chgData name="EZZINE, Hind" userId="S::ezzineh@who.int::edcab00f-6318-46e5-a4a9-188b01ee222f" providerId="AD" clId="Web-{269EA767-63AC-8BBB-A006-1FAFC516A679}" dt="2023-03-29T09:59:00.206" v="223"/>
          <ac:graphicFrameMkLst>
            <pc:docMk/>
            <pc:sldMk cId="0" sldId="356"/>
            <ac:graphicFrameMk id="664" creationId="{00000000-0000-0000-0000-000000000000}"/>
          </ac:graphicFrameMkLst>
        </pc:graphicFrameChg>
      </pc:sldChg>
      <pc:sldChg chg="modSp">
        <pc:chgData name="EZZINE, Hind" userId="S::ezzineh@who.int::edcab00f-6318-46e5-a4a9-188b01ee222f" providerId="AD" clId="Web-{269EA767-63AC-8BBB-A006-1FAFC516A679}" dt="2023-03-30T15:24:32.613" v="427" actId="20577"/>
        <pc:sldMkLst>
          <pc:docMk/>
          <pc:sldMk cId="0" sldId="359"/>
        </pc:sldMkLst>
        <pc:spChg chg="mod">
          <ac:chgData name="EZZINE, Hind" userId="S::ezzineh@who.int::edcab00f-6318-46e5-a4a9-188b01ee222f" providerId="AD" clId="Web-{269EA767-63AC-8BBB-A006-1FAFC516A679}" dt="2023-03-30T15:24:32.613" v="427" actId="20577"/>
          <ac:spMkLst>
            <pc:docMk/>
            <pc:sldMk cId="0" sldId="359"/>
            <ac:spMk id="683" creationId="{00000000-0000-0000-0000-000000000000}"/>
          </ac:spMkLst>
        </pc:spChg>
      </pc:sldChg>
      <pc:sldChg chg="modSp">
        <pc:chgData name="EZZINE, Hind" userId="S::ezzineh@who.int::edcab00f-6318-46e5-a4a9-188b01ee222f" providerId="AD" clId="Web-{269EA767-63AC-8BBB-A006-1FAFC516A679}" dt="2023-03-30T15:28:09.307" v="442" actId="20577"/>
        <pc:sldMkLst>
          <pc:docMk/>
          <pc:sldMk cId="0" sldId="363"/>
        </pc:sldMkLst>
        <pc:spChg chg="mod">
          <ac:chgData name="EZZINE, Hind" userId="S::ezzineh@who.int::edcab00f-6318-46e5-a4a9-188b01ee222f" providerId="AD" clId="Web-{269EA767-63AC-8BBB-A006-1FAFC516A679}" dt="2023-03-30T15:28:09.307" v="442" actId="20577"/>
          <ac:spMkLst>
            <pc:docMk/>
            <pc:sldMk cId="0" sldId="363"/>
            <ac:spMk id="706" creationId="{00000000-0000-0000-0000-000000000000}"/>
          </ac:spMkLst>
        </pc:spChg>
      </pc:sldChg>
      <pc:sldChg chg="modSp del">
        <pc:chgData name="EZZINE, Hind" userId="S::ezzineh@who.int::edcab00f-6318-46e5-a4a9-188b01ee222f" providerId="AD" clId="Web-{269EA767-63AC-8BBB-A006-1FAFC516A679}" dt="2023-03-29T10:12:00.506" v="236"/>
        <pc:sldMkLst>
          <pc:docMk/>
          <pc:sldMk cId="0" sldId="370"/>
        </pc:sldMkLst>
        <pc:spChg chg="mod">
          <ac:chgData name="EZZINE, Hind" userId="S::ezzineh@who.int::edcab00f-6318-46e5-a4a9-188b01ee222f" providerId="AD" clId="Web-{269EA767-63AC-8BBB-A006-1FAFC516A679}" dt="2023-03-29T10:11:51.647" v="235" actId="20577"/>
          <ac:spMkLst>
            <pc:docMk/>
            <pc:sldMk cId="0" sldId="370"/>
            <ac:spMk id="742" creationId="{00000000-0000-0000-0000-000000000000}"/>
          </ac:spMkLst>
        </pc:spChg>
      </pc:sldChg>
      <pc:sldChg chg="modSp">
        <pc:chgData name="EZZINE, Hind" userId="S::ezzineh@who.int::edcab00f-6318-46e5-a4a9-188b01ee222f" providerId="AD" clId="Web-{269EA767-63AC-8BBB-A006-1FAFC516A679}" dt="2023-03-28T11:46:59.406" v="11" actId="20577"/>
        <pc:sldMkLst>
          <pc:docMk/>
          <pc:sldMk cId="0" sldId="371"/>
        </pc:sldMkLst>
        <pc:spChg chg="mod">
          <ac:chgData name="EZZINE, Hind" userId="S::ezzineh@who.int::edcab00f-6318-46e5-a4a9-188b01ee222f" providerId="AD" clId="Web-{269EA767-63AC-8BBB-A006-1FAFC516A679}" dt="2023-03-28T11:46:59.406" v="11" actId="20577"/>
          <ac:spMkLst>
            <pc:docMk/>
            <pc:sldMk cId="0" sldId="371"/>
            <ac:spMk id="5" creationId="{C302A0CB-B5C5-04AE-680B-1815EE4BA2F6}"/>
          </ac:spMkLst>
        </pc:spChg>
      </pc:sldChg>
      <pc:sldChg chg="addSp modSp">
        <pc:chgData name="EZZINE, Hind" userId="S::ezzineh@who.int::edcab00f-6318-46e5-a4a9-188b01ee222f" providerId="AD" clId="Web-{269EA767-63AC-8BBB-A006-1FAFC516A679}" dt="2023-03-29T10:12:15.444" v="237"/>
        <pc:sldMkLst>
          <pc:docMk/>
          <pc:sldMk cId="0" sldId="372"/>
        </pc:sldMkLst>
        <pc:spChg chg="mod">
          <ac:chgData name="EZZINE, Hind" userId="S::ezzineh@who.int::edcab00f-6318-46e5-a4a9-188b01ee222f" providerId="AD" clId="Web-{269EA767-63AC-8BBB-A006-1FAFC516A679}" dt="2023-03-28T11:47:19.625" v="12" actId="20577"/>
          <ac:spMkLst>
            <pc:docMk/>
            <pc:sldMk cId="0" sldId="372"/>
            <ac:spMk id="2" creationId="{D3BB402A-ADC4-572F-8144-7F6249E6CCC1}"/>
          </ac:spMkLst>
        </pc:spChg>
        <pc:spChg chg="add">
          <ac:chgData name="EZZINE, Hind" userId="S::ezzineh@who.int::edcab00f-6318-46e5-a4a9-188b01ee222f" providerId="AD" clId="Web-{269EA767-63AC-8BBB-A006-1FAFC516A679}" dt="2023-03-29T10:12:15.444" v="237"/>
          <ac:spMkLst>
            <pc:docMk/>
            <pc:sldMk cId="0" sldId="372"/>
            <ac:spMk id="3" creationId="{550E56D7-5750-4DBC-5D01-EBF53C6C60BA}"/>
          </ac:spMkLst>
        </pc:spChg>
        <pc:spChg chg="mod">
          <ac:chgData name="EZZINE, Hind" userId="S::ezzineh@who.int::edcab00f-6318-46e5-a4a9-188b01ee222f" providerId="AD" clId="Web-{269EA767-63AC-8BBB-A006-1FAFC516A679}" dt="2023-03-28T11:45:44.717" v="8" actId="20577"/>
          <ac:spMkLst>
            <pc:docMk/>
            <pc:sldMk cId="0" sldId="372"/>
            <ac:spMk id="752" creationId="{00000000-0000-0000-0000-000000000000}"/>
          </ac:spMkLst>
        </pc:spChg>
      </pc:sldChg>
      <pc:sldChg chg="modSp">
        <pc:chgData name="EZZINE, Hind" userId="S::ezzineh@who.int::edcab00f-6318-46e5-a4a9-188b01ee222f" providerId="AD" clId="Web-{269EA767-63AC-8BBB-A006-1FAFC516A679}" dt="2023-03-30T15:28:32.339" v="452" actId="20577"/>
        <pc:sldMkLst>
          <pc:docMk/>
          <pc:sldMk cId="0" sldId="377"/>
        </pc:sldMkLst>
        <pc:spChg chg="mod">
          <ac:chgData name="EZZINE, Hind" userId="S::ezzineh@who.int::edcab00f-6318-46e5-a4a9-188b01ee222f" providerId="AD" clId="Web-{269EA767-63AC-8BBB-A006-1FAFC516A679}" dt="2023-03-30T15:28:32.339" v="452" actId="20577"/>
          <ac:spMkLst>
            <pc:docMk/>
            <pc:sldMk cId="0" sldId="377"/>
            <ac:spMk id="777" creationId="{00000000-0000-0000-0000-000000000000}"/>
          </ac:spMkLst>
        </pc:spChg>
      </pc:sldChg>
      <pc:sldChg chg="modSp">
        <pc:chgData name="EZZINE, Hind" userId="S::ezzineh@who.int::edcab00f-6318-46e5-a4a9-188b01ee222f" providerId="AD" clId="Web-{269EA767-63AC-8BBB-A006-1FAFC516A679}" dt="2023-03-30T15:29:49.591" v="473" actId="20577"/>
        <pc:sldMkLst>
          <pc:docMk/>
          <pc:sldMk cId="0" sldId="387"/>
        </pc:sldMkLst>
        <pc:spChg chg="mod">
          <ac:chgData name="EZZINE, Hind" userId="S::ezzineh@who.int::edcab00f-6318-46e5-a4a9-188b01ee222f" providerId="AD" clId="Web-{269EA767-63AC-8BBB-A006-1FAFC516A679}" dt="2023-03-30T15:29:37.747" v="471" actId="1076"/>
          <ac:spMkLst>
            <pc:docMk/>
            <pc:sldMk cId="0" sldId="387"/>
            <ac:spMk id="6" creationId="{35BC1384-5DC9-D507-D920-565606272CAE}"/>
          </ac:spMkLst>
        </pc:spChg>
        <pc:spChg chg="mod">
          <ac:chgData name="EZZINE, Hind" userId="S::ezzineh@who.int::edcab00f-6318-46e5-a4a9-188b01ee222f" providerId="AD" clId="Web-{269EA767-63AC-8BBB-A006-1FAFC516A679}" dt="2023-03-30T15:29:49.591" v="473" actId="20577"/>
          <ac:spMkLst>
            <pc:docMk/>
            <pc:sldMk cId="0" sldId="387"/>
            <ac:spMk id="611" creationId="{00000000-0000-0000-0000-000000000000}"/>
          </ac:spMkLst>
        </pc:spChg>
      </pc:sldChg>
      <pc:sldChg chg="modSp">
        <pc:chgData name="EZZINE, Hind" userId="S::ezzineh@who.int::edcab00f-6318-46e5-a4a9-188b01ee222f" providerId="AD" clId="Web-{269EA767-63AC-8BBB-A006-1FAFC516A679}" dt="2023-03-30T15:32:53.143" v="491" actId="20577"/>
        <pc:sldMkLst>
          <pc:docMk/>
          <pc:sldMk cId="0" sldId="399"/>
        </pc:sldMkLst>
        <pc:spChg chg="mod">
          <ac:chgData name="EZZINE, Hind" userId="S::ezzineh@who.int::edcab00f-6318-46e5-a4a9-188b01ee222f" providerId="AD" clId="Web-{269EA767-63AC-8BBB-A006-1FAFC516A679}" dt="2023-03-30T15:32:23.861" v="489" actId="1076"/>
          <ac:spMkLst>
            <pc:docMk/>
            <pc:sldMk cId="0" sldId="399"/>
            <ac:spMk id="3" creationId="{5BC4CE7B-B75E-2851-5EF9-C6E692AE4569}"/>
          </ac:spMkLst>
        </pc:spChg>
        <pc:spChg chg="mod">
          <ac:chgData name="EZZINE, Hind" userId="S::ezzineh@who.int::edcab00f-6318-46e5-a4a9-188b01ee222f" providerId="AD" clId="Web-{269EA767-63AC-8BBB-A006-1FAFC516A679}" dt="2023-03-30T15:32:53.143" v="491" actId="20577"/>
          <ac:spMkLst>
            <pc:docMk/>
            <pc:sldMk cId="0" sldId="399"/>
            <ac:spMk id="680" creationId="{00000000-0000-0000-0000-000000000000}"/>
          </ac:spMkLst>
        </pc:spChg>
      </pc:sldChg>
      <pc:sldChg chg="modSp add replId">
        <pc:chgData name="EZZINE, Hind" userId="S::ezzineh@who.int::edcab00f-6318-46e5-a4a9-188b01ee222f" providerId="AD" clId="Web-{269EA767-63AC-8BBB-A006-1FAFC516A679}" dt="2023-03-28T11:46:53.359" v="10" actId="20577"/>
        <pc:sldMkLst>
          <pc:docMk/>
          <pc:sldMk cId="1306010398" sldId="463"/>
        </pc:sldMkLst>
        <pc:spChg chg="mod">
          <ac:chgData name="EZZINE, Hind" userId="S::ezzineh@who.int::edcab00f-6318-46e5-a4a9-188b01ee222f" providerId="AD" clId="Web-{269EA767-63AC-8BBB-A006-1FAFC516A679}" dt="2023-03-28T11:46:53.359" v="10" actId="20577"/>
          <ac:spMkLst>
            <pc:docMk/>
            <pc:sldMk cId="1306010398" sldId="463"/>
            <ac:spMk id="74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a:extLst>
              <a:ext uri="{FF2B5EF4-FFF2-40B4-BE49-F238E27FC236}">
                <a16:creationId xmlns:a16="http://schemas.microsoft.com/office/drawing/2014/main" id="{66953EEF-1081-838A-41CD-F5C7484DD1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a:extLst>
              <a:ext uri="{FF2B5EF4-FFF2-40B4-BE49-F238E27FC236}">
                <a16:creationId xmlns:a16="http://schemas.microsoft.com/office/drawing/2014/main" id="{030DBC57-BF33-0775-16A8-FF479FA070A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311713-DA82-43DD-8BA7-9E31B1E1628F}" type="datetimeFigureOut">
              <a:rPr lang="hu-HU" smtClean="0"/>
              <a:t>2023. 04. 05.</a:t>
            </a:fld>
            <a:endParaRPr lang="hu-HU"/>
          </a:p>
        </p:txBody>
      </p:sp>
      <p:sp>
        <p:nvSpPr>
          <p:cNvPr id="4" name="Élőláb helye 3">
            <a:extLst>
              <a:ext uri="{FF2B5EF4-FFF2-40B4-BE49-F238E27FC236}">
                <a16:creationId xmlns:a16="http://schemas.microsoft.com/office/drawing/2014/main" id="{3E3E3ADD-A592-EFA8-0946-7F02EB1845B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5" name="Dia számának helye 4">
            <a:extLst>
              <a:ext uri="{FF2B5EF4-FFF2-40B4-BE49-F238E27FC236}">
                <a16:creationId xmlns:a16="http://schemas.microsoft.com/office/drawing/2014/main" id="{0ECA9054-E1BD-6D8D-584E-0E970BFFBEF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135BE0-36A5-4A2B-930A-5B322EEB44EB}" type="slidenum">
              <a:rPr lang="hu-HU" smtClean="0"/>
              <a:t>‹#›</a:t>
            </a:fld>
            <a:endParaRPr lang="hu-HU"/>
          </a:p>
        </p:txBody>
      </p:sp>
    </p:spTree>
    <p:extLst>
      <p:ext uri="{BB962C8B-B14F-4D97-AF65-F5344CB8AC3E}">
        <p14:creationId xmlns:p14="http://schemas.microsoft.com/office/powerpoint/2010/main" val="3150247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2" name="Shape 462"/>
          <p:cNvSpPr>
            <a:spLocks noGrp="1" noRot="1" noChangeAspect="1"/>
          </p:cNvSpPr>
          <p:nvPr>
            <p:ph type="sldImg"/>
          </p:nvPr>
        </p:nvSpPr>
        <p:spPr>
          <a:xfrm>
            <a:off x="1143000" y="685800"/>
            <a:ext cx="4572000" cy="3429000"/>
          </a:xfrm>
          <a:prstGeom prst="rect">
            <a:avLst/>
          </a:prstGeom>
        </p:spPr>
        <p:txBody>
          <a:bodyPr/>
          <a:lstStyle/>
          <a:p>
            <a:endParaRPr/>
          </a:p>
        </p:txBody>
      </p:sp>
      <p:sp>
        <p:nvSpPr>
          <p:cNvPr id="463" name="Shape 46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526"/>
          <p:cNvSpPr>
            <a:spLocks noGrp="1" noRot="1" noChangeAspect="1"/>
          </p:cNvSpPr>
          <p:nvPr>
            <p:ph type="sldImg"/>
          </p:nvPr>
        </p:nvSpPr>
        <p:spPr>
          <a:xfrm>
            <a:off x="381000" y="685800"/>
            <a:ext cx="6096000" cy="3429000"/>
          </a:xfrm>
          <a:prstGeom prst="rect">
            <a:avLst/>
          </a:prstGeom>
        </p:spPr>
        <p:txBody>
          <a:bodyPr/>
          <a:lstStyle/>
          <a:p>
            <a:endParaRPr/>
          </a:p>
        </p:txBody>
      </p:sp>
      <p:sp>
        <p:nvSpPr>
          <p:cNvPr id="527" name="Shape 527"/>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Shape 901"/>
          <p:cNvSpPr>
            <a:spLocks noGrp="1" noRot="1" noChangeAspect="1"/>
          </p:cNvSpPr>
          <p:nvPr>
            <p:ph type="sldImg"/>
          </p:nvPr>
        </p:nvSpPr>
        <p:spPr>
          <a:xfrm>
            <a:off x="381000" y="685800"/>
            <a:ext cx="6096000" cy="3429000"/>
          </a:xfrm>
          <a:prstGeom prst="rect">
            <a:avLst/>
          </a:prstGeom>
        </p:spPr>
        <p:txBody>
          <a:bodyPr/>
          <a:lstStyle/>
          <a:p>
            <a:endParaRPr/>
          </a:p>
        </p:txBody>
      </p:sp>
      <p:sp>
        <p:nvSpPr>
          <p:cNvPr id="902" name="Shape 902"/>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 name="Shape 918"/>
          <p:cNvSpPr>
            <a:spLocks noGrp="1" noRot="1" noChangeAspect="1"/>
          </p:cNvSpPr>
          <p:nvPr>
            <p:ph type="sldImg"/>
          </p:nvPr>
        </p:nvSpPr>
        <p:spPr>
          <a:xfrm>
            <a:off x="381000" y="685800"/>
            <a:ext cx="6096000" cy="3429000"/>
          </a:xfrm>
          <a:prstGeom prst="rect">
            <a:avLst/>
          </a:prstGeom>
        </p:spPr>
        <p:txBody>
          <a:bodyPr/>
          <a:lstStyle/>
          <a:p>
            <a:endParaRPr/>
          </a:p>
        </p:txBody>
      </p:sp>
      <p:sp>
        <p:nvSpPr>
          <p:cNvPr id="919" name="Shape 919"/>
          <p:cNvSpPr>
            <a:spLocks noGrp="1"/>
          </p:cNvSpPr>
          <p:nvPr>
            <p:ph type="body" sz="quarter" idx="1"/>
          </p:nvPr>
        </p:nvSpPr>
        <p:spPr>
          <a:prstGeom prst="rect">
            <a:avLst/>
          </a:prstGeom>
        </p:spPr>
        <p:txBody>
          <a:bodyPr/>
          <a:lstStyle/>
          <a:p>
            <a:r>
              <a:t> </a:t>
            </a:r>
            <a:r>
              <a:rPr b="1"/>
              <a:t>C1.0 Introduction for facilitators:</a:t>
            </a:r>
            <a:r>
              <a:t> a PPT presentation to be used during the preparatory phase to introduce the skills drill to the facilitation team </a:t>
            </a:r>
          </a:p>
          <a:p>
            <a:pPr>
              <a:defRPr b="1"/>
            </a:pPr>
            <a:r>
              <a:t>C1.1 Facilitator guide</a:t>
            </a:r>
            <a:r>
              <a:rPr b="0"/>
              <a:t> (this document): detailed step-by-step guide to facilitate the skills drill.</a:t>
            </a:r>
          </a:p>
          <a:p>
            <a:pPr>
              <a:defRPr b="1"/>
            </a:pPr>
            <a:r>
              <a:t>C1.2 Detailed timeline: </a:t>
            </a:r>
            <a:r>
              <a:rPr b="0"/>
              <a:t>an Excel file breaking-down the timing for facilitating each session, including simultaneous specific tasks or role plays and how to organize the rotation of teams.</a:t>
            </a:r>
          </a:p>
          <a:p>
            <a:pPr>
              <a:defRPr b="1"/>
            </a:pPr>
            <a:r>
              <a:t>C1.3: Evaluation checklist:</a:t>
            </a:r>
            <a:r>
              <a:rPr b="0"/>
              <a:t> an Excel file including 8 worksheets (1 per session) with list of outputs and demonstrated the knowledge, skills and behaviours expected at each session and instructions on how to score teams.</a:t>
            </a:r>
          </a:p>
          <a:p>
            <a:pPr>
              <a:defRPr b="1"/>
            </a:pPr>
            <a:r>
              <a:t>C1.4 Debriefing:</a:t>
            </a:r>
            <a:r>
              <a:rPr b="0"/>
              <a:t> a PPT presentation to be used for debriefing in plenary upon completion of each session, providing appropriate responses and presenting expected outcomes.</a:t>
            </a:r>
          </a:p>
          <a:p>
            <a:pPr>
              <a:defRPr b="1"/>
            </a:pPr>
            <a:r>
              <a:t>C1.5 Country context:</a:t>
            </a:r>
            <a:r>
              <a:rPr b="0"/>
              <a:t> an animated PPT presentation to be used to “launch” the skills drill in plenary, summarizing key aspects of the context of the imaginary country “Salam”.</a:t>
            </a:r>
          </a:p>
          <a:p>
            <a:endParaRPr b="0"/>
          </a:p>
          <a:p>
            <a:pPr>
              <a:defRPr b="1"/>
            </a:pPr>
            <a:r>
              <a:t>C2.1 Participant guide:</a:t>
            </a:r>
            <a:r>
              <a:rPr b="0"/>
              <a:t> includes the information and instructions to be given to participants, as well as reference documents and expected outputs for each session. </a:t>
            </a:r>
          </a:p>
          <a:p>
            <a:pPr>
              <a:defRPr b="1"/>
            </a:pPr>
            <a:r>
              <a:t>C2.2 Participant guide – Annexes:</a:t>
            </a:r>
            <a:r>
              <a:rPr b="0"/>
              <a:t> includes all the forms, checklists, faxes, etc. to be printed out (one sided) and handed over to participants session per session.</a:t>
            </a:r>
          </a:p>
          <a:p>
            <a:pPr>
              <a:defRPr b="1"/>
            </a:pPr>
            <a:r>
              <a:t>C2.3 Line listing:</a:t>
            </a:r>
            <a:r>
              <a:rPr b="0"/>
              <a:t> an Excel file to be provided to participants before they start last session (C8) on investigation report.</a:t>
            </a:r>
          </a:p>
          <a:p>
            <a:endParaRPr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Shape 965"/>
          <p:cNvSpPr>
            <a:spLocks noGrp="1" noRot="1" noChangeAspect="1"/>
          </p:cNvSpPr>
          <p:nvPr>
            <p:ph type="sldImg"/>
          </p:nvPr>
        </p:nvSpPr>
        <p:spPr>
          <a:xfrm>
            <a:off x="381000" y="685800"/>
            <a:ext cx="6096000" cy="3429000"/>
          </a:xfrm>
          <a:prstGeom prst="rect">
            <a:avLst/>
          </a:prstGeom>
        </p:spPr>
        <p:txBody>
          <a:bodyPr/>
          <a:lstStyle/>
          <a:p>
            <a:endParaRPr/>
          </a:p>
        </p:txBody>
      </p:sp>
      <p:sp>
        <p:nvSpPr>
          <p:cNvPr id="966" name="Shape 966"/>
          <p:cNvSpPr>
            <a:spLocks noGrp="1"/>
          </p:cNvSpPr>
          <p:nvPr>
            <p:ph type="body" sz="quarter" idx="1"/>
          </p:nvPr>
        </p:nvSpPr>
        <p:spPr>
          <a:prstGeom prst="rect">
            <a:avLst/>
          </a:prstGeom>
        </p:spPr>
        <p:txBody>
          <a:bodyPr/>
          <a:lstStyle/>
          <a:p>
            <a:r>
              <a:t>When you conduct the RRT drill, there are three room set-ups that need to be planned: the plenary which is the big room session, the hospital set-up and the community set- up. The next slides will show some images of how the different set-ups were arranged.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 name="Shape 977"/>
          <p:cNvSpPr>
            <a:spLocks noGrp="1" noRot="1" noChangeAspect="1"/>
          </p:cNvSpPr>
          <p:nvPr>
            <p:ph type="sldImg"/>
          </p:nvPr>
        </p:nvSpPr>
        <p:spPr>
          <a:xfrm>
            <a:off x="381000" y="685800"/>
            <a:ext cx="6096000" cy="3429000"/>
          </a:xfrm>
          <a:prstGeom prst="rect">
            <a:avLst/>
          </a:prstGeom>
        </p:spPr>
        <p:txBody>
          <a:bodyPr/>
          <a:lstStyle/>
          <a:p>
            <a:endParaRPr/>
          </a:p>
        </p:txBody>
      </p:sp>
      <p:sp>
        <p:nvSpPr>
          <p:cNvPr id="978" name="Shape 978"/>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 name="Shape 993"/>
          <p:cNvSpPr>
            <a:spLocks noGrp="1" noRot="1" noChangeAspect="1"/>
          </p:cNvSpPr>
          <p:nvPr>
            <p:ph type="sldImg"/>
          </p:nvPr>
        </p:nvSpPr>
        <p:spPr>
          <a:xfrm>
            <a:off x="381000" y="685800"/>
            <a:ext cx="6096000" cy="3429000"/>
          </a:xfrm>
          <a:prstGeom prst="rect">
            <a:avLst/>
          </a:prstGeom>
        </p:spPr>
        <p:txBody>
          <a:bodyPr/>
          <a:lstStyle/>
          <a:p>
            <a:endParaRPr/>
          </a:p>
        </p:txBody>
      </p:sp>
      <p:sp>
        <p:nvSpPr>
          <p:cNvPr id="994" name="Shape 994"/>
          <p:cNvSpPr>
            <a:spLocks noGrp="1"/>
          </p:cNvSpPr>
          <p:nvPr>
            <p:ph type="body" sz="quarter" idx="1"/>
          </p:nvPr>
        </p:nvSpPr>
        <p:spPr>
          <a:prstGeom prst="rect">
            <a:avLst/>
          </a:prstGeom>
        </p:spPr>
        <p:txBody>
          <a:bodyPr/>
          <a:lstStyle/>
          <a:p>
            <a:r>
              <a:t>This will be discussed more in-depth later in the training as we get into the skills drill. Skills drill is very similar to a simulation exercise </a:t>
            </a:r>
          </a:p>
          <a:p>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 name="Shape 999"/>
          <p:cNvSpPr>
            <a:spLocks noGrp="1" noRot="1" noChangeAspect="1"/>
          </p:cNvSpPr>
          <p:nvPr>
            <p:ph type="sldImg"/>
          </p:nvPr>
        </p:nvSpPr>
        <p:spPr>
          <a:xfrm>
            <a:off x="381000" y="685800"/>
            <a:ext cx="6096000" cy="3429000"/>
          </a:xfrm>
          <a:prstGeom prst="rect">
            <a:avLst/>
          </a:prstGeom>
        </p:spPr>
        <p:txBody>
          <a:bodyPr/>
          <a:lstStyle/>
          <a:p>
            <a:endParaRPr/>
          </a:p>
        </p:txBody>
      </p:sp>
      <p:sp>
        <p:nvSpPr>
          <p:cNvPr id="1000" name="Shape 1000"/>
          <p:cNvSpPr>
            <a:spLocks noGrp="1"/>
          </p:cNvSpPr>
          <p:nvPr>
            <p:ph type="body" sz="quarter" idx="1"/>
          </p:nvPr>
        </p:nvSpPr>
        <p:spPr>
          <a:prstGeom prst="rect">
            <a:avLst/>
          </a:prstGeom>
        </p:spPr>
        <p:txBody>
          <a:bodyPr/>
          <a:lstStyle/>
          <a:p>
            <a:r>
              <a:t>This will be discussed more in-depth later in the training as we get into the skills drill. Skills drill is very similar to a simulation exercise </a:t>
            </a:r>
          </a:p>
          <a:p>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 name="Shape 1009"/>
          <p:cNvSpPr>
            <a:spLocks noGrp="1" noRot="1" noChangeAspect="1"/>
          </p:cNvSpPr>
          <p:nvPr>
            <p:ph type="sldImg"/>
          </p:nvPr>
        </p:nvSpPr>
        <p:spPr>
          <a:xfrm>
            <a:off x="381000" y="685800"/>
            <a:ext cx="6096000" cy="3429000"/>
          </a:xfrm>
          <a:prstGeom prst="rect">
            <a:avLst/>
          </a:prstGeom>
        </p:spPr>
        <p:txBody>
          <a:bodyPr/>
          <a:lstStyle/>
          <a:p>
            <a:endParaRPr/>
          </a:p>
        </p:txBody>
      </p:sp>
      <p:sp>
        <p:nvSpPr>
          <p:cNvPr id="1010" name="Shape 1010"/>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lstStyle/>
          <a:p>
            <a:endParaRPr lang="hu-HU"/>
          </a:p>
        </p:txBody>
      </p:sp>
    </p:spTree>
    <p:extLst>
      <p:ext uri="{BB962C8B-B14F-4D97-AF65-F5344CB8AC3E}">
        <p14:creationId xmlns:p14="http://schemas.microsoft.com/office/powerpoint/2010/main" val="819259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Shape 1037"/>
          <p:cNvSpPr>
            <a:spLocks noGrp="1" noRot="1" noChangeAspect="1"/>
          </p:cNvSpPr>
          <p:nvPr>
            <p:ph type="sldImg"/>
          </p:nvPr>
        </p:nvSpPr>
        <p:spPr>
          <a:xfrm>
            <a:off x="381000" y="685800"/>
            <a:ext cx="6096000" cy="3429000"/>
          </a:xfrm>
          <a:prstGeom prst="rect">
            <a:avLst/>
          </a:prstGeom>
        </p:spPr>
        <p:txBody>
          <a:bodyPr/>
          <a:lstStyle/>
          <a:p>
            <a:endParaRPr/>
          </a:p>
        </p:txBody>
      </p:sp>
      <p:sp>
        <p:nvSpPr>
          <p:cNvPr id="1038" name="Shape 1038"/>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Shape 1107"/>
          <p:cNvSpPr>
            <a:spLocks noGrp="1" noRot="1" noChangeAspect="1"/>
          </p:cNvSpPr>
          <p:nvPr>
            <p:ph type="sldImg"/>
          </p:nvPr>
        </p:nvSpPr>
        <p:spPr>
          <a:xfrm>
            <a:off x="381000" y="685800"/>
            <a:ext cx="6096000" cy="3429000"/>
          </a:xfrm>
          <a:prstGeom prst="rect">
            <a:avLst/>
          </a:prstGeom>
        </p:spPr>
        <p:txBody>
          <a:bodyPr/>
          <a:lstStyle/>
          <a:p>
            <a:endParaRPr/>
          </a:p>
        </p:txBody>
      </p:sp>
      <p:sp>
        <p:nvSpPr>
          <p:cNvPr id="1108" name="Shape 1108"/>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Shape 562"/>
          <p:cNvSpPr>
            <a:spLocks noGrp="1" noRot="1" noChangeAspect="1"/>
          </p:cNvSpPr>
          <p:nvPr>
            <p:ph type="sldImg"/>
          </p:nvPr>
        </p:nvSpPr>
        <p:spPr>
          <a:xfrm>
            <a:off x="381000" y="685800"/>
            <a:ext cx="6096000" cy="3429000"/>
          </a:xfrm>
          <a:prstGeom prst="rect">
            <a:avLst/>
          </a:prstGeom>
        </p:spPr>
        <p:txBody>
          <a:bodyPr/>
          <a:lstStyle/>
          <a:p>
            <a:endParaRPr/>
          </a:p>
        </p:txBody>
      </p:sp>
      <p:sp>
        <p:nvSpPr>
          <p:cNvPr id="563" name="Shape 563"/>
          <p:cNvSpPr>
            <a:spLocks noGrp="1"/>
          </p:cNvSpPr>
          <p:nvPr>
            <p:ph type="body" sz="quarter" idx="1"/>
          </p:nvPr>
        </p:nvSpPr>
        <p:spPr>
          <a:prstGeom prst="rect">
            <a:avLst/>
          </a:prstGeom>
        </p:spPr>
        <p:txBody>
          <a:bodyPr/>
          <a:lstStyle/>
          <a:p>
            <a:r>
              <a:t>Salam has a long coastline. It shares boundaries with Monogo to the east, Barry to the west, Bamboka to the north and the Bay Ocean to the south. The country lies between latitude: 6 degrees, 30 minutes north and longitude: 0 degrees, 20 minutes east. The coastline is 539 km long and has a total area of 238,540 km2 and a land area of 230,020 km2. Salam is endowed with various water bodies including rivers. The two main rivers are the Puti and Bughaw rivers.</a:t>
            </a:r>
          </a:p>
          <a:p>
            <a:r>
              <a:t>The capital city of Salam is Mando, which also has the largest population density in the country.  The national airport is located in the suburb of the city.  The second largest city is Tomogo which is located along the coast.  </a:t>
            </a:r>
          </a:p>
          <a:p>
            <a:r>
              <a:t>Salam gained its independence from the British in 1948.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 name="Shape 1126"/>
          <p:cNvSpPr>
            <a:spLocks noGrp="1" noRot="1" noChangeAspect="1"/>
          </p:cNvSpPr>
          <p:nvPr>
            <p:ph type="sldImg"/>
          </p:nvPr>
        </p:nvSpPr>
        <p:spPr>
          <a:xfrm>
            <a:off x="381000" y="685800"/>
            <a:ext cx="6096000" cy="3429000"/>
          </a:xfrm>
          <a:prstGeom prst="rect">
            <a:avLst/>
          </a:prstGeom>
        </p:spPr>
        <p:txBody>
          <a:bodyPr/>
          <a:lstStyle/>
          <a:p>
            <a:endParaRPr/>
          </a:p>
        </p:txBody>
      </p:sp>
      <p:sp>
        <p:nvSpPr>
          <p:cNvPr id="1127" name="Shape 1127"/>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 name="Shape 1163"/>
          <p:cNvSpPr>
            <a:spLocks noGrp="1" noRot="1" noChangeAspect="1"/>
          </p:cNvSpPr>
          <p:nvPr>
            <p:ph type="sldImg"/>
          </p:nvPr>
        </p:nvSpPr>
        <p:spPr>
          <a:xfrm>
            <a:off x="381000" y="685800"/>
            <a:ext cx="6096000" cy="3429000"/>
          </a:xfrm>
          <a:prstGeom prst="rect">
            <a:avLst/>
          </a:prstGeom>
        </p:spPr>
        <p:txBody>
          <a:bodyPr/>
          <a:lstStyle/>
          <a:p>
            <a:endParaRPr/>
          </a:p>
        </p:txBody>
      </p:sp>
      <p:sp>
        <p:nvSpPr>
          <p:cNvPr id="1164" name="Shape 1164"/>
          <p:cNvSpPr>
            <a:spLocks noGrp="1"/>
          </p:cNvSpPr>
          <p:nvPr>
            <p:ph type="body" sz="quarter" idx="1"/>
          </p:nvPr>
        </p:nvSpPr>
        <p:spPr>
          <a:prstGeom prst="rect">
            <a:avLst/>
          </a:prstGeom>
        </p:spPr>
        <p:txBody>
          <a:bodyPr/>
          <a:lstStyle/>
          <a:p>
            <a:pPr>
              <a:defRPr b="1">
                <a:latin typeface="Arial"/>
                <a:ea typeface="Arial"/>
                <a:cs typeface="Arial"/>
                <a:sym typeface="Arial"/>
              </a:defRPr>
            </a:pPr>
            <a:r>
              <a:t>It should include </a:t>
            </a:r>
            <a:r>
              <a:rPr b="0"/>
              <a:t>data collected from investigation forms, clinical records and laboratory test results for different categories of cases, contacts and people under investigation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8" name="Shape 1178"/>
          <p:cNvSpPr>
            <a:spLocks noGrp="1" noRot="1" noChangeAspect="1"/>
          </p:cNvSpPr>
          <p:nvPr>
            <p:ph type="sldImg"/>
          </p:nvPr>
        </p:nvSpPr>
        <p:spPr>
          <a:xfrm>
            <a:off x="381000" y="685800"/>
            <a:ext cx="6096000" cy="3429000"/>
          </a:xfrm>
          <a:prstGeom prst="rect">
            <a:avLst/>
          </a:prstGeom>
        </p:spPr>
        <p:txBody>
          <a:bodyPr/>
          <a:lstStyle/>
          <a:p>
            <a:endParaRPr/>
          </a:p>
        </p:txBody>
      </p:sp>
      <p:sp>
        <p:nvSpPr>
          <p:cNvPr id="1179" name="Shape 1179"/>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a:spLocks noGrp="1" noRot="1" noChangeAspect="1"/>
          </p:cNvSpPr>
          <p:nvPr>
            <p:ph type="sldImg"/>
          </p:nvPr>
        </p:nvSpPr>
        <p:spPr>
          <a:xfrm>
            <a:off x="381000" y="685800"/>
            <a:ext cx="6096000" cy="3429000"/>
          </a:xfrm>
          <a:prstGeom prst="rect">
            <a:avLst/>
          </a:prstGeom>
        </p:spPr>
        <p:txBody>
          <a:bodyPr/>
          <a:lstStyle/>
          <a:p>
            <a:endParaRPr/>
          </a:p>
        </p:txBody>
      </p:sp>
      <p:sp>
        <p:nvSpPr>
          <p:cNvPr id="500" name="Shape 500"/>
          <p:cNvSpPr>
            <a:spLocks noGrp="1"/>
          </p:cNvSpPr>
          <p:nvPr>
            <p:ph type="body" sz="quarter" idx="1"/>
          </p:nvPr>
        </p:nvSpPr>
        <p:spPr>
          <a:prstGeom prst="rect">
            <a:avLst/>
          </a:prstGeom>
        </p:spPr>
        <p:txBody>
          <a:bodyPr/>
          <a:lstStyle>
            <a:lvl1pPr>
              <a:spcBef>
                <a:spcPts val="0"/>
              </a:spcBef>
            </a:lvl1pPr>
          </a:lstStyle>
          <a:p>
            <a:endParaRPr dirty="0">
              <a:solidFill>
                <a:srgbClr val="000000"/>
              </a:solidFill>
              <a:latin typeface="Calibri"/>
              <a:cs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626"/>
          <p:cNvSpPr>
            <a:spLocks noGrp="1" noRot="1" noChangeAspect="1"/>
          </p:cNvSpPr>
          <p:nvPr>
            <p:ph type="sldImg"/>
          </p:nvPr>
        </p:nvSpPr>
        <p:spPr>
          <a:xfrm>
            <a:off x="381000" y="685800"/>
            <a:ext cx="6096000" cy="3429000"/>
          </a:xfrm>
          <a:prstGeom prst="rect">
            <a:avLst/>
          </a:prstGeom>
        </p:spPr>
        <p:txBody>
          <a:bodyPr/>
          <a:lstStyle/>
          <a:p>
            <a:endParaRPr/>
          </a:p>
        </p:txBody>
      </p:sp>
      <p:sp>
        <p:nvSpPr>
          <p:cNvPr id="627" name="Shape 627"/>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a:spLocks noGrp="1" noRot="1" noChangeAspect="1"/>
          </p:cNvSpPr>
          <p:nvPr>
            <p:ph type="sldImg"/>
          </p:nvPr>
        </p:nvSpPr>
        <p:spPr>
          <a:xfrm>
            <a:off x="381000" y="685800"/>
            <a:ext cx="6096000" cy="3429000"/>
          </a:xfrm>
          <a:prstGeom prst="rect">
            <a:avLst/>
          </a:prstGeom>
        </p:spPr>
        <p:txBody>
          <a:bodyPr/>
          <a:lstStyle/>
          <a:p>
            <a:endParaRPr/>
          </a:p>
        </p:txBody>
      </p:sp>
      <p:sp>
        <p:nvSpPr>
          <p:cNvPr id="608" name="Shape 608"/>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noRot="1" noChangeAspect="1"/>
          </p:cNvSpPr>
          <p:nvPr>
            <p:ph type="sldImg"/>
          </p:nvPr>
        </p:nvSpPr>
        <p:spPr>
          <a:xfrm>
            <a:off x="381000" y="685800"/>
            <a:ext cx="6096000" cy="3429000"/>
          </a:xfrm>
          <a:prstGeom prst="rect">
            <a:avLst/>
          </a:prstGeom>
        </p:spPr>
        <p:txBody>
          <a:bodyPr/>
          <a:lstStyle/>
          <a:p>
            <a:endParaRPr/>
          </a:p>
        </p:txBody>
      </p:sp>
      <p:sp>
        <p:nvSpPr>
          <p:cNvPr id="691" name="Shape 691"/>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xfrm>
            <a:off x="381000" y="685800"/>
            <a:ext cx="6096000" cy="3429000"/>
          </a:xfrm>
          <a:prstGeom prst="rect">
            <a:avLst/>
          </a:prstGeom>
        </p:spPr>
        <p:txBody>
          <a:bodyPr/>
          <a:lstStyle/>
          <a:p>
            <a:endParaRPr/>
          </a:p>
        </p:txBody>
      </p:sp>
      <p:sp>
        <p:nvSpPr>
          <p:cNvPr id="711" name="Shape 711"/>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 name="Shape 784"/>
          <p:cNvSpPr>
            <a:spLocks noGrp="1" noRot="1" noChangeAspect="1"/>
          </p:cNvSpPr>
          <p:nvPr>
            <p:ph type="sldImg"/>
          </p:nvPr>
        </p:nvSpPr>
        <p:spPr>
          <a:xfrm>
            <a:off x="381000" y="685800"/>
            <a:ext cx="6096000" cy="3429000"/>
          </a:xfrm>
          <a:prstGeom prst="rect">
            <a:avLst/>
          </a:prstGeom>
        </p:spPr>
        <p:txBody>
          <a:bodyPr/>
          <a:lstStyle/>
          <a:p>
            <a:endParaRPr/>
          </a:p>
        </p:txBody>
      </p:sp>
      <p:sp>
        <p:nvSpPr>
          <p:cNvPr id="785" name="Shape 785"/>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hape 615"/>
          <p:cNvSpPr>
            <a:spLocks noGrp="1" noRot="1" noChangeAspect="1"/>
          </p:cNvSpPr>
          <p:nvPr>
            <p:ph type="sldImg"/>
          </p:nvPr>
        </p:nvSpPr>
        <p:spPr>
          <a:xfrm>
            <a:off x="381000" y="685800"/>
            <a:ext cx="6096000" cy="3429000"/>
          </a:xfrm>
          <a:prstGeom prst="rect">
            <a:avLst/>
          </a:prstGeom>
        </p:spPr>
        <p:txBody>
          <a:bodyPr/>
          <a:lstStyle/>
          <a:p>
            <a:endParaRPr/>
          </a:p>
        </p:txBody>
      </p:sp>
      <p:sp>
        <p:nvSpPr>
          <p:cNvPr id="616" name="Shape 616"/>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Shape 635"/>
          <p:cNvSpPr>
            <a:spLocks noGrp="1" noRot="1" noChangeAspect="1"/>
          </p:cNvSpPr>
          <p:nvPr>
            <p:ph type="sldImg"/>
          </p:nvPr>
        </p:nvSpPr>
        <p:spPr>
          <a:xfrm>
            <a:off x="381000" y="685800"/>
            <a:ext cx="6096000" cy="3429000"/>
          </a:xfrm>
          <a:prstGeom prst="rect">
            <a:avLst/>
          </a:prstGeom>
        </p:spPr>
        <p:txBody>
          <a:bodyPr/>
          <a:lstStyle/>
          <a:p>
            <a:endParaRPr/>
          </a:p>
        </p:txBody>
      </p:sp>
      <p:sp>
        <p:nvSpPr>
          <p:cNvPr id="636" name="Shape 636"/>
          <p:cNvSpPr>
            <a:spLocks noGrp="1"/>
          </p:cNvSpPr>
          <p:nvPr>
            <p:ph type="body" sz="quarter" idx="1"/>
          </p:nvPr>
        </p:nvSpPr>
        <p:spPr>
          <a:prstGeom prst="rect">
            <a:avLst/>
          </a:prstGeom>
        </p:spPr>
        <p:txBody>
          <a:bodyPr/>
          <a:lstStyle/>
          <a:p>
            <a:r>
              <a:t>Just to put us in context, RRT training as a whole, is a 5-day training that has four blocks:</a:t>
            </a:r>
          </a:p>
          <a:p>
            <a:pPr marL="171450" indent="-171450">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a:buSzPct val="100000"/>
              <a:buFont typeface="Arial"/>
              <a:buChar char="•"/>
            </a:pPr>
            <a:r>
              <a:t>Block C – Scenario-based skills drill - Apply &amp; practice knowledge &amp; skills on the various technical areas. Assess participant learning through observation.</a:t>
            </a:r>
          </a:p>
          <a:p>
            <a:pPr marL="171450" indent="-171450">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a:buSzPct val="100000"/>
              <a:buFont typeface="Arial"/>
              <a:buChar char="•"/>
            </a:pPr>
            <a:endParaRPr/>
          </a:p>
          <a:p>
            <a:r>
              <a:t>Block C will be detailed here. I has 9 sessions C1 – C9, the next slide will provide brief summary of each session</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642"/>
          <p:cNvSpPr>
            <a:spLocks noGrp="1" noRot="1" noChangeAspect="1"/>
          </p:cNvSpPr>
          <p:nvPr>
            <p:ph type="sldImg"/>
          </p:nvPr>
        </p:nvSpPr>
        <p:spPr>
          <a:xfrm>
            <a:off x="381000" y="685800"/>
            <a:ext cx="6096000" cy="3429000"/>
          </a:xfrm>
          <a:prstGeom prst="rect">
            <a:avLst/>
          </a:prstGeom>
        </p:spPr>
        <p:txBody>
          <a:bodyPr/>
          <a:lstStyle/>
          <a:p>
            <a:endParaRPr/>
          </a:p>
        </p:txBody>
      </p:sp>
      <p:sp>
        <p:nvSpPr>
          <p:cNvPr id="643" name="Shape 643"/>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dirty="0"/>
              <a:t>This investigation report </a:t>
            </a:r>
            <a:r>
              <a:rPr lang="fr-FR" dirty="0" err="1"/>
              <a:t>outline</a:t>
            </a:r>
            <a:r>
              <a:rPr lang="fr-FR" dirty="0"/>
              <a:t> </a:t>
            </a:r>
            <a:r>
              <a:rPr lang="fr-FR" dirty="0" err="1"/>
              <a:t>is</a:t>
            </a:r>
            <a:r>
              <a:rPr lang="fr-FR" dirty="0"/>
              <a:t> </a:t>
            </a:r>
            <a:r>
              <a:rPr lang="en-US" dirty="0"/>
              <a:t>an extract from IDSR (district level report template). In the context of this skills drill in the interest of time you will have to complete only the sections highlighted in pink.</a:t>
            </a:r>
            <a:endParaRPr lang="en-US" sz="1050" dirty="0"/>
          </a:p>
          <a:p>
            <a:endParaRPr lang="en-US" dirty="0"/>
          </a:p>
        </p:txBody>
      </p:sp>
    </p:spTree>
    <p:extLst>
      <p:ext uri="{BB962C8B-B14F-4D97-AF65-F5344CB8AC3E}">
        <p14:creationId xmlns:p14="http://schemas.microsoft.com/office/powerpoint/2010/main" val="3232765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Shape 685"/>
          <p:cNvSpPr>
            <a:spLocks noGrp="1" noRot="1" noChangeAspect="1"/>
          </p:cNvSpPr>
          <p:nvPr>
            <p:ph type="sldImg"/>
          </p:nvPr>
        </p:nvSpPr>
        <p:spPr>
          <a:xfrm>
            <a:off x="381000" y="685800"/>
            <a:ext cx="6096000" cy="3429000"/>
          </a:xfrm>
          <a:prstGeom prst="rect">
            <a:avLst/>
          </a:prstGeom>
        </p:spPr>
        <p:txBody>
          <a:bodyPr/>
          <a:lstStyle/>
          <a:p>
            <a:endParaRPr/>
          </a:p>
        </p:txBody>
      </p:sp>
      <p:sp>
        <p:nvSpPr>
          <p:cNvPr id="686" name="Shape 686"/>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0490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Shape 668"/>
          <p:cNvSpPr>
            <a:spLocks noGrp="1" noRot="1" noChangeAspect="1"/>
          </p:cNvSpPr>
          <p:nvPr>
            <p:ph type="sldImg"/>
          </p:nvPr>
        </p:nvSpPr>
        <p:spPr>
          <a:xfrm>
            <a:off x="381000" y="685800"/>
            <a:ext cx="6096000" cy="3429000"/>
          </a:xfrm>
          <a:prstGeom prst="rect">
            <a:avLst/>
          </a:prstGeom>
        </p:spPr>
        <p:txBody>
          <a:bodyPr/>
          <a:lstStyle/>
          <a:p>
            <a:endParaRPr/>
          </a:p>
        </p:txBody>
      </p:sp>
      <p:sp>
        <p:nvSpPr>
          <p:cNvPr id="669" name="Shape 669"/>
          <p:cNvSpPr>
            <a:spLocks noGrp="1"/>
          </p:cNvSpPr>
          <p:nvPr>
            <p:ph type="body" sz="quarter" idx="1"/>
          </p:nvPr>
        </p:nvSpPr>
        <p:spPr>
          <a:prstGeom prst="rect">
            <a:avLst/>
          </a:prstGeom>
        </p:spPr>
        <p:txBody>
          <a:bodyPr/>
          <a:lstStyle/>
          <a:p>
            <a:r>
              <a:t>There are two groups of people to conduct a drill (or exercise for that matter): facilitation team and participants. The third group observer, as the term implies can observe but is not part of the exercise itself.</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Shape 700"/>
          <p:cNvSpPr>
            <a:spLocks noGrp="1" noRot="1" noChangeAspect="1"/>
          </p:cNvSpPr>
          <p:nvPr>
            <p:ph type="sldImg"/>
          </p:nvPr>
        </p:nvSpPr>
        <p:spPr>
          <a:xfrm>
            <a:off x="381000" y="685800"/>
            <a:ext cx="6096000" cy="3429000"/>
          </a:xfrm>
          <a:prstGeom prst="rect">
            <a:avLst/>
          </a:prstGeom>
        </p:spPr>
        <p:txBody>
          <a:bodyPr/>
          <a:lstStyle/>
          <a:p>
            <a:endParaRPr/>
          </a:p>
        </p:txBody>
      </p:sp>
      <p:sp>
        <p:nvSpPr>
          <p:cNvPr id="701" name="Shape 701"/>
          <p:cNvSpPr>
            <a:spLocks noGrp="1"/>
          </p:cNvSpPr>
          <p:nvPr>
            <p:ph type="body" sz="quarter" idx="1"/>
          </p:nvPr>
        </p:nvSpPr>
        <p:spPr>
          <a:prstGeom prst="rect">
            <a:avLst/>
          </a:prstGeom>
        </p:spPr>
        <p:txBody>
          <a:bodyPr/>
          <a:lstStyle/>
          <a:p>
            <a:r>
              <a:t>This is a simple structure to visualize the roles and relationships of the different people involved in the RRT drill. This is better explained in the animation in the next slides.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Shape 737"/>
          <p:cNvSpPr>
            <a:spLocks noGrp="1" noRot="1" noChangeAspect="1"/>
          </p:cNvSpPr>
          <p:nvPr>
            <p:ph type="sldImg"/>
          </p:nvPr>
        </p:nvSpPr>
        <p:spPr>
          <a:xfrm>
            <a:off x="381000" y="685800"/>
            <a:ext cx="6096000" cy="3429000"/>
          </a:xfrm>
          <a:prstGeom prst="rect">
            <a:avLst/>
          </a:prstGeom>
        </p:spPr>
        <p:txBody>
          <a:bodyPr/>
          <a:lstStyle/>
          <a:p>
            <a:endParaRPr/>
          </a:p>
        </p:txBody>
      </p:sp>
      <p:sp>
        <p:nvSpPr>
          <p:cNvPr id="738" name="Shape 738"/>
          <p:cNvSpPr>
            <a:spLocks noGrp="1"/>
          </p:cNvSpPr>
          <p:nvPr>
            <p:ph type="body" sz="quarter" idx="1"/>
          </p:nvPr>
        </p:nvSpPr>
        <p:spPr>
          <a:prstGeom prst="rect">
            <a:avLst/>
          </a:prstGeom>
        </p:spPr>
        <p:txBody>
          <a:bodyPr/>
          <a:lstStyle/>
          <a:p>
            <a:r>
              <a:t>[Click 1, 2] First, you have to group the participants as RRT teams (district, etc).</a:t>
            </a:r>
          </a:p>
          <a:p>
            <a:r>
              <a:t>Each team will be assigned a facilitator [Click 3] and an evaluator/assessor [Click 4] </a:t>
            </a:r>
          </a:p>
          <a:p>
            <a:r>
              <a:t>[Click 5] They will interact with each other, the facilitator will provide instructions, injects and guide the flow while the RRT interacts with the [Click 6] role players. </a:t>
            </a:r>
          </a:p>
          <a:p>
            <a:r>
              <a:t>The whole exercise is guided and managed by the Exercise controller [Click 7]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Shape 774"/>
          <p:cNvSpPr>
            <a:spLocks noGrp="1" noRot="1" noChangeAspect="1"/>
          </p:cNvSpPr>
          <p:nvPr>
            <p:ph type="sldImg"/>
          </p:nvPr>
        </p:nvSpPr>
        <p:spPr>
          <a:xfrm>
            <a:off x="381000" y="685800"/>
            <a:ext cx="6096000" cy="3429000"/>
          </a:xfrm>
          <a:prstGeom prst="rect">
            <a:avLst/>
          </a:prstGeom>
        </p:spPr>
        <p:txBody>
          <a:bodyPr/>
          <a:lstStyle/>
          <a:p>
            <a:endParaRPr/>
          </a:p>
        </p:txBody>
      </p:sp>
      <p:sp>
        <p:nvSpPr>
          <p:cNvPr id="775" name="Shape 775"/>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 name="Shape 822"/>
          <p:cNvSpPr>
            <a:spLocks noGrp="1" noRot="1" noChangeAspect="1"/>
          </p:cNvSpPr>
          <p:nvPr>
            <p:ph type="sldImg"/>
          </p:nvPr>
        </p:nvSpPr>
        <p:spPr>
          <a:xfrm>
            <a:off x="381000" y="685800"/>
            <a:ext cx="6096000" cy="3429000"/>
          </a:xfrm>
          <a:prstGeom prst="rect">
            <a:avLst/>
          </a:prstGeom>
        </p:spPr>
        <p:txBody>
          <a:bodyPr/>
          <a:lstStyle/>
          <a:p>
            <a:endParaRPr/>
          </a:p>
        </p:txBody>
      </p:sp>
      <p:sp>
        <p:nvSpPr>
          <p:cNvPr id="823" name="Shape 823"/>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a:spLocks noGrp="1" noRot="1" noChangeAspect="1"/>
          </p:cNvSpPr>
          <p:nvPr>
            <p:ph type="sldImg"/>
          </p:nvPr>
        </p:nvSpPr>
        <p:spPr>
          <a:xfrm>
            <a:off x="381000" y="685800"/>
            <a:ext cx="6096000" cy="3429000"/>
          </a:xfrm>
          <a:prstGeom prst="rect">
            <a:avLst/>
          </a:prstGeom>
        </p:spPr>
        <p:txBody>
          <a:bodyPr/>
          <a:lstStyle/>
          <a:p>
            <a:endParaRPr/>
          </a:p>
        </p:txBody>
      </p:sp>
      <p:sp>
        <p:nvSpPr>
          <p:cNvPr id="866" name="Shape 866"/>
          <p:cNvSpPr>
            <a:spLocks noGrp="1"/>
          </p:cNvSpPr>
          <p:nvPr>
            <p:ph type="body" sz="quarter" idx="1"/>
          </p:nvPr>
        </p:nvSpPr>
        <p:spPr>
          <a:prstGeom prst="rect">
            <a:avLst/>
          </a:prstGeom>
        </p:spPr>
        <p:txBody>
          <a:bodyPr/>
          <a:lstStyle/>
          <a:p>
            <a:r>
              <a:t>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pic>
        <p:nvPicPr>
          <p:cNvPr id="28"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0" name="Body Level One…"/>
          <p:cNvSpPr txBox="1">
            <a:spLocks noGrp="1"/>
          </p:cNvSpPr>
          <p:nvPr>
            <p:ph type="body" sz="quarter" idx="1"/>
          </p:nvPr>
        </p:nvSpPr>
        <p:spPr>
          <a:xfrm>
            <a:off x="5525728" y="3491867"/>
            <a:ext cx="5925539" cy="1561447"/>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34" name="Slide Number"/>
          <p:cNvSpPr txBox="1">
            <a:spLocks noGrp="1"/>
          </p:cNvSpPr>
          <p:nvPr>
            <p:ph type="sldNum" sz="quarter" idx="2"/>
          </p:nvPr>
        </p:nvSpPr>
        <p:spPr>
          <a:xfrm>
            <a:off x="11898501" y="6508748"/>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sp>
        <p:nvSpPr>
          <p:cNvPr id="2" name="TextBox 7">
            <a:extLst>
              <a:ext uri="{FF2B5EF4-FFF2-40B4-BE49-F238E27FC236}">
                <a16:creationId xmlns:a16="http://schemas.microsoft.com/office/drawing/2014/main" id="{AA862895-2978-AA1A-E178-2573E5025F6D}"/>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933DBE00-955C-A145-0C65-28AEC23878ED}"/>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9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9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9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9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9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98"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99"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200"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201" name="TextBox 6"/>
          <p:cNvSpPr txBox="1"/>
          <p:nvPr/>
        </p:nvSpPr>
        <p:spPr>
          <a:xfrm>
            <a:off x="403462" y="668217"/>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20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2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55DD96FC-2A11-3A25-F7E8-890617CCDA58}"/>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6E22F394-05A5-3AE3-F033-C481DE3F491B}"/>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8" name="Slide Number">
            <a:extLst>
              <a:ext uri="{FF2B5EF4-FFF2-40B4-BE49-F238E27FC236}">
                <a16:creationId xmlns:a16="http://schemas.microsoft.com/office/drawing/2014/main" id="{1F17B667-5CD2-FC8F-F15E-0CD943AB0ADC}"/>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58"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59"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260" name="TextBox 4"/>
          <p:cNvSpPr txBox="1"/>
          <p:nvPr/>
        </p:nvSpPr>
        <p:spPr>
          <a:xfrm>
            <a:off x="275896" y="11103"/>
            <a:ext cx="2627841"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Disclaimer</a:t>
            </a:r>
          </a:p>
        </p:txBody>
      </p:sp>
      <p:pic>
        <p:nvPicPr>
          <p:cNvPr id="261"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2"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4" name="Title Text"/>
          <p:cNvSpPr txBox="1">
            <a:spLocks noGrp="1"/>
          </p:cNvSpPr>
          <p:nvPr>
            <p:ph type="title"/>
          </p:nvPr>
        </p:nvSpPr>
        <p:spPr>
          <a:xfrm>
            <a:off x="609600" y="274637"/>
            <a:ext cx="10972800" cy="1143001"/>
          </a:xfrm>
          <a:prstGeom prst="rect">
            <a:avLst/>
          </a:prstGeom>
        </p:spPr>
        <p:txBody>
          <a:bodyPr/>
          <a:lstStyle/>
          <a:p>
            <a:r>
              <a:t>Title Text</a:t>
            </a:r>
          </a:p>
        </p:txBody>
      </p:sp>
      <p:sp>
        <p:nvSpPr>
          <p:cNvPr id="2" name="TextBox 7">
            <a:extLst>
              <a:ext uri="{FF2B5EF4-FFF2-40B4-BE49-F238E27FC236}">
                <a16:creationId xmlns:a16="http://schemas.microsoft.com/office/drawing/2014/main" id="{78BBDBED-C341-F3E5-FC2B-EE98794BB5EF}"/>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ADA20FB0-4822-7226-459F-770BAABA101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ACBB5EEE-7DC5-D43A-0651-847B1B060DB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73"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7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7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78" name="TextBox 4"/>
          <p:cNvSpPr txBox="1"/>
          <p:nvPr/>
        </p:nvSpPr>
        <p:spPr>
          <a:xfrm>
            <a:off x="225095" y="-14297"/>
            <a:ext cx="440623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79"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8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82" name="Title Text"/>
          <p:cNvSpPr txBox="1">
            <a:spLocks noGrp="1"/>
          </p:cNvSpPr>
          <p:nvPr>
            <p:ph type="title"/>
          </p:nvPr>
        </p:nvSpPr>
        <p:spPr>
          <a:xfrm>
            <a:off x="609600" y="0"/>
            <a:ext cx="10972800" cy="1692275"/>
          </a:xfrm>
          <a:prstGeom prst="rect">
            <a:avLst/>
          </a:prstGeom>
        </p:spPr>
        <p:txBody>
          <a:bodyPr/>
          <a:lstStyle/>
          <a:p>
            <a:r>
              <a:t>Title Text</a:t>
            </a:r>
          </a:p>
        </p:txBody>
      </p:sp>
      <p:sp>
        <p:nvSpPr>
          <p:cNvPr id="2" name="TextBox 7">
            <a:extLst>
              <a:ext uri="{FF2B5EF4-FFF2-40B4-BE49-F238E27FC236}">
                <a16:creationId xmlns:a16="http://schemas.microsoft.com/office/drawing/2014/main" id="{6D4D4F35-1257-AFBE-56AF-A572EC266D07}"/>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ACFA711A-BE34-4E9E-FA17-2AB4E2BDB636}"/>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4A7A8643-6D0C-78D8-06C0-292AA01209BC}"/>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91" name="Image" descr="Image"/>
          <p:cNvPicPr>
            <a:picLocks noChangeAspect="1"/>
          </p:cNvPicPr>
          <p:nvPr/>
        </p:nvPicPr>
        <p:blipFill>
          <a:blip r:embed="rId2"/>
          <a:stretch>
            <a:fillRect/>
          </a:stretch>
        </p:blipFill>
        <p:spPr>
          <a:xfrm>
            <a:off x="-17854" y="-97789"/>
            <a:ext cx="5997538" cy="766430"/>
          </a:xfrm>
          <a:prstGeom prst="rect">
            <a:avLst/>
          </a:prstGeom>
          <a:ln w="12700">
            <a:miter lim="400000"/>
          </a:ln>
        </p:spPr>
      </p:pic>
      <p:pic>
        <p:nvPicPr>
          <p:cNvPr id="2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9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9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7" name="Title Text"/>
          <p:cNvSpPr txBox="1">
            <a:spLocks noGrp="1"/>
          </p:cNvSpPr>
          <p:nvPr>
            <p:ph type="title"/>
          </p:nvPr>
        </p:nvSpPr>
        <p:spPr>
          <a:xfrm>
            <a:off x="198811" y="-37631"/>
            <a:ext cx="6296903" cy="646113"/>
          </a:xfrm>
          <a:prstGeom prst="rect">
            <a:avLst/>
          </a:prstGeom>
        </p:spPr>
        <p:txBody>
          <a:bodyPr/>
          <a:lstStyle/>
          <a:p>
            <a:r>
              <a:t>Title Text</a:t>
            </a:r>
          </a:p>
        </p:txBody>
      </p:sp>
      <p:sp>
        <p:nvSpPr>
          <p:cNvPr id="2" name="TextBox 7">
            <a:extLst>
              <a:ext uri="{FF2B5EF4-FFF2-40B4-BE49-F238E27FC236}">
                <a16:creationId xmlns:a16="http://schemas.microsoft.com/office/drawing/2014/main" id="{53BCB423-DDD8-ACCB-B6F7-DD35C05EFD9E}"/>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361820F5-D4EB-9E8A-D3FF-88DEA5C00B6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5E9D8D45-2DC9-123A-56DB-3FB73B94D33C}"/>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307"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30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0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1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1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12"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3" name="Text Placeholder 5"/>
          <p:cNvSpPr>
            <a:spLocks noGrp="1"/>
          </p:cNvSpPr>
          <p:nvPr>
            <p:ph type="body" sz="quarter" idx="21"/>
          </p:nvPr>
        </p:nvSpPr>
        <p:spPr>
          <a:xfrm>
            <a:off x="138683" y="-25725"/>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315" name="Title Text"/>
          <p:cNvSpPr txBox="1">
            <a:spLocks noGrp="1"/>
          </p:cNvSpPr>
          <p:nvPr>
            <p:ph type="title"/>
          </p:nvPr>
        </p:nvSpPr>
        <p:spPr>
          <a:xfrm>
            <a:off x="609600" y="274637"/>
            <a:ext cx="10972800" cy="1143001"/>
          </a:xfrm>
          <a:prstGeom prst="rect">
            <a:avLst/>
          </a:prstGeom>
        </p:spPr>
        <p:txBody>
          <a:bodyPr/>
          <a:lstStyle/>
          <a:p>
            <a:r>
              <a:t>Title Text</a:t>
            </a:r>
          </a:p>
        </p:txBody>
      </p:sp>
      <p:sp>
        <p:nvSpPr>
          <p:cNvPr id="2" name="TextBox 7">
            <a:extLst>
              <a:ext uri="{FF2B5EF4-FFF2-40B4-BE49-F238E27FC236}">
                <a16:creationId xmlns:a16="http://schemas.microsoft.com/office/drawing/2014/main" id="{6DF54F11-85D6-CA29-2881-9DF0A5E4E74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107D9FFF-2747-F915-1354-9EC8830B0A02}"/>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E60FCFE8-746C-451D-0CBC-CB6E2B31693F}"/>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324"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2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2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2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2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30" name="Click to add text"/>
          <p:cNvSpPr txBox="1">
            <a:spLocks noGrp="1"/>
          </p:cNvSpPr>
          <p:nvPr>
            <p:ph type="title" hasCustomPrompt="1"/>
          </p:nvPr>
        </p:nvSpPr>
        <p:spPr>
          <a:xfrm>
            <a:off x="207802" y="-20444"/>
            <a:ext cx="7099372" cy="646113"/>
          </a:xfrm>
          <a:prstGeom prst="rect">
            <a:avLst/>
          </a:prstGeom>
        </p:spPr>
        <p:txBody>
          <a:bodyPr/>
          <a:lstStyle/>
          <a:p>
            <a:r>
              <a:t>Click to add text</a:t>
            </a:r>
          </a:p>
        </p:txBody>
      </p:sp>
      <p:sp>
        <p:nvSpPr>
          <p:cNvPr id="2" name="TextBox 7">
            <a:extLst>
              <a:ext uri="{FF2B5EF4-FFF2-40B4-BE49-F238E27FC236}">
                <a16:creationId xmlns:a16="http://schemas.microsoft.com/office/drawing/2014/main" id="{365A0312-3C71-C82A-46AF-7A73D99E0DA4}"/>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F52D0313-AF3D-237B-E83C-725A0DCB1376}"/>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9" name="Slide Number">
            <a:extLst>
              <a:ext uri="{FF2B5EF4-FFF2-40B4-BE49-F238E27FC236}">
                <a16:creationId xmlns:a16="http://schemas.microsoft.com/office/drawing/2014/main" id="{B326A9D4-2402-2350-F835-3FB90D746A8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40" name="Image" descr="Image"/>
          <p:cNvPicPr>
            <a:picLocks noChangeAspect="1"/>
          </p:cNvPicPr>
          <p:nvPr/>
        </p:nvPicPr>
        <p:blipFill>
          <a:blip r:embed="rId2"/>
          <a:stretch>
            <a:fillRect/>
          </a:stretch>
        </p:blipFill>
        <p:spPr>
          <a:xfrm>
            <a:off x="-138728" y="-18818"/>
            <a:ext cx="7003951" cy="895041"/>
          </a:xfrm>
          <a:prstGeom prst="rect">
            <a:avLst/>
          </a:prstGeom>
          <a:ln w="12700">
            <a:miter lim="400000"/>
          </a:ln>
        </p:spPr>
      </p:pic>
      <p:pic>
        <p:nvPicPr>
          <p:cNvPr id="34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4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4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4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45"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46" name="Click to add text"/>
          <p:cNvSpPr txBox="1">
            <a:spLocks noGrp="1"/>
          </p:cNvSpPr>
          <p:nvPr>
            <p:ph type="title" hasCustomPrompt="1"/>
          </p:nvPr>
        </p:nvSpPr>
        <p:spPr>
          <a:xfrm>
            <a:off x="216793" y="-15592"/>
            <a:ext cx="6551999" cy="888590"/>
          </a:xfrm>
          <a:prstGeom prst="rect">
            <a:avLst/>
          </a:prstGeom>
        </p:spPr>
        <p:txBody>
          <a:bodyPr/>
          <a:lstStyle/>
          <a:p>
            <a:r>
              <a:t>Click to add text</a:t>
            </a:r>
          </a:p>
        </p:txBody>
      </p:sp>
      <p:sp>
        <p:nvSpPr>
          <p:cNvPr id="2" name="TextBox 7">
            <a:extLst>
              <a:ext uri="{FF2B5EF4-FFF2-40B4-BE49-F238E27FC236}">
                <a16:creationId xmlns:a16="http://schemas.microsoft.com/office/drawing/2014/main" id="{40BE9D3E-012C-6D33-EF72-6EB16DD6420B}"/>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2A193F06-C00E-6B3A-8C55-730F9055C5E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88535A09-CD93-6D4D-1DDE-FE915421457C}"/>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5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57"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58"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359"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60"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61"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62"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0BBCEF25-783F-94CB-67FA-E5A1C450D2D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354D59F-AA47-F379-11B2-37CE3AE1BD0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7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7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73"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37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7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76"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77"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78"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2" name="TextBox 7">
            <a:extLst>
              <a:ext uri="{FF2B5EF4-FFF2-40B4-BE49-F238E27FC236}">
                <a16:creationId xmlns:a16="http://schemas.microsoft.com/office/drawing/2014/main" id="{6E5FA1C1-61E1-4486-2BD2-AAB5657B84C5}"/>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B1207A2-4839-4214-56AA-40B6ACF4D6D6}"/>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8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88"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89"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39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9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92"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93"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94"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2" name="TextBox 7">
            <a:extLst>
              <a:ext uri="{FF2B5EF4-FFF2-40B4-BE49-F238E27FC236}">
                <a16:creationId xmlns:a16="http://schemas.microsoft.com/office/drawing/2014/main" id="{6D342870-195D-4A85-EA3E-5065692ADD9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1769D5C6-AE5B-FA99-4EC7-163F4B4F54A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14758" y="26857"/>
            <a:ext cx="4165296"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2" name="TextBox 7">
            <a:extLst>
              <a:ext uri="{FF2B5EF4-FFF2-40B4-BE49-F238E27FC236}">
                <a16:creationId xmlns:a16="http://schemas.microsoft.com/office/drawing/2014/main" id="{BBFC45E9-D0DE-D8F5-3F10-923432D0C63D}"/>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DEB97826-5C51-D9ED-927C-E61E9A835476}"/>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40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0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05"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40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0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08"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409"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410"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C89ACA74-0158-8E12-66F8-4A6262A7796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E668FED-0A64-3BEA-7ADC-F45C213051C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4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21" name="Slide Number"/>
          <p:cNvSpPr txBox="1">
            <a:spLocks noGrp="1"/>
          </p:cNvSpPr>
          <p:nvPr>
            <p:ph type="sldNum" sz="quarter" idx="2"/>
          </p:nvPr>
        </p:nvSpPr>
        <p:spPr>
          <a:xfrm>
            <a:off x="11480800" y="6330332"/>
            <a:ext cx="280874" cy="320041"/>
          </a:xfrm>
          <a:prstGeom prst="rect">
            <a:avLst/>
          </a:prstGeom>
        </p:spPr>
        <p:txBody>
          <a:bodyPr/>
          <a:lstStyle>
            <a:lvl1pPr>
              <a:defRPr sz="1400">
                <a:solidFill>
                  <a:srgbClr val="FFFFFF"/>
                </a:solidFill>
              </a:defRPr>
            </a:lvl1pPr>
          </a:lstStyle>
          <a:p>
            <a:fld id="{86CB4B4D-7CA3-9044-876B-883B54F8677D}" type="slidenum">
              <a:t>‹#›</a:t>
            </a:fld>
            <a:endParaRPr/>
          </a:p>
        </p:txBody>
      </p:sp>
      <p:pic>
        <p:nvPicPr>
          <p:cNvPr id="42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2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24"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25" name="Picture 3" descr="Picture 3"/>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426"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27" name="Picture 6" descr="Picture 6"/>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2" name="TextBox 7">
            <a:extLst>
              <a:ext uri="{FF2B5EF4-FFF2-40B4-BE49-F238E27FC236}">
                <a16:creationId xmlns:a16="http://schemas.microsoft.com/office/drawing/2014/main" id="{0C8568D7-A8A5-E449-B7F2-BAAEE1EDE1ED}"/>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61038AF6-E7B4-4514-E146-0B318B4000F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43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37"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43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3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 name="TextBox 7">
            <a:extLst>
              <a:ext uri="{FF2B5EF4-FFF2-40B4-BE49-F238E27FC236}">
                <a16:creationId xmlns:a16="http://schemas.microsoft.com/office/drawing/2014/main" id="{96106C64-2F68-2C6C-2A91-FFD73CDB5A8B}"/>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0B8119C1-408E-86A4-D8B2-AC7C5BEA424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5" name="Slide Number">
            <a:extLst>
              <a:ext uri="{FF2B5EF4-FFF2-40B4-BE49-F238E27FC236}">
                <a16:creationId xmlns:a16="http://schemas.microsoft.com/office/drawing/2014/main" id="{F02D0743-CEC5-12E4-F910-7CBC4EE7ACB7}"/>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2_Subtitle slide">
    <p:spTree>
      <p:nvGrpSpPr>
        <p:cNvPr id="1" name=""/>
        <p:cNvGrpSpPr/>
        <p:nvPr/>
      </p:nvGrpSpPr>
      <p:grpSpPr>
        <a:xfrm>
          <a:off x="0" y="0"/>
          <a:ext cx="0" cy="0"/>
          <a:chOff x="0" y="0"/>
          <a:chExt cx="0" cy="0"/>
        </a:xfrm>
      </p:grpSpPr>
      <p:pic>
        <p:nvPicPr>
          <p:cNvPr id="44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5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45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53" name="Click to edit Subtitle"/>
          <p:cNvSpPr txBox="1">
            <a:spLocks noGrp="1"/>
          </p:cNvSpPr>
          <p:nvPr>
            <p:ph type="title" hasCustomPrompt="1"/>
          </p:nvPr>
        </p:nvSpPr>
        <p:spPr>
          <a:xfrm>
            <a:off x="190765" y="801821"/>
            <a:ext cx="5543941" cy="645664"/>
          </a:xfrm>
          <a:prstGeom prst="rect">
            <a:avLst/>
          </a:prstGeom>
        </p:spPr>
        <p:txBody>
          <a:bodyPr/>
          <a:lstStyle>
            <a:lvl1pPr>
              <a:defRPr sz="2400">
                <a:solidFill>
                  <a:srgbClr val="A2010C"/>
                </a:solidFill>
              </a:defRPr>
            </a:lvl1pPr>
          </a:lstStyle>
          <a:p>
            <a:r>
              <a:t>Click to edit Subtitle</a:t>
            </a:r>
          </a:p>
        </p:txBody>
      </p:sp>
      <p:sp>
        <p:nvSpPr>
          <p:cNvPr id="2" name="TextBox 7">
            <a:extLst>
              <a:ext uri="{FF2B5EF4-FFF2-40B4-BE49-F238E27FC236}">
                <a16:creationId xmlns:a16="http://schemas.microsoft.com/office/drawing/2014/main" id="{D802C6F5-151D-E92E-9DC6-CA1BCCF0F8B4}"/>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D580D78-E3E5-8BD4-4CA8-095E8785624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D8A8F7FD-F045-4A66-045A-C5CF8F22C360}"/>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30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30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0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0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0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0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0" name="Text Placeholder 5"/>
          <p:cNvSpPr>
            <a:spLocks noGrp="1"/>
          </p:cNvSpPr>
          <p:nvPr>
            <p:ph type="body" sz="quarter" idx="21"/>
          </p:nvPr>
        </p:nvSpPr>
        <p:spPr>
          <a:xfrm>
            <a:off x="138683" y="-25725"/>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 name="TextBox 7">
            <a:extLst>
              <a:ext uri="{FF2B5EF4-FFF2-40B4-BE49-F238E27FC236}">
                <a16:creationId xmlns:a16="http://schemas.microsoft.com/office/drawing/2014/main" id="{97663747-BEF0-C843-CDE1-B0985858892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3" name="Text Placeholder 6">
            <a:extLst>
              <a:ext uri="{FF2B5EF4-FFF2-40B4-BE49-F238E27FC236}">
                <a16:creationId xmlns:a16="http://schemas.microsoft.com/office/drawing/2014/main" id="{4BE511CE-2571-7805-DB14-FB37024C34E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
        <p:nvSpPr>
          <p:cNvPr id="4" name="Slide Number">
            <a:extLst>
              <a:ext uri="{FF2B5EF4-FFF2-40B4-BE49-F238E27FC236}">
                <a16:creationId xmlns:a16="http://schemas.microsoft.com/office/drawing/2014/main" id="{56E59CC3-5CE9-75BD-2A26-EA1CB93E4D3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Tree>
    <p:extLst>
      <p:ext uri="{BB962C8B-B14F-4D97-AF65-F5344CB8AC3E}">
        <p14:creationId xmlns:p14="http://schemas.microsoft.com/office/powerpoint/2010/main" val="90646656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3" descr="Picture 3"/>
          <p:cNvPicPr>
            <a:picLocks noChangeAspect="1"/>
          </p:cNvPicPr>
          <p:nvPr/>
        </p:nvPicPr>
        <p:blipFill>
          <a:blip r:embed="rId4"/>
          <a:stretch>
            <a:fillRect/>
          </a:stretch>
        </p:blipFill>
        <p:spPr>
          <a:xfrm>
            <a:off x="-9625" y="-76485"/>
            <a:ext cx="12223381" cy="5582136"/>
          </a:xfrm>
          <a:prstGeom prst="rect">
            <a:avLst/>
          </a:prstGeom>
          <a:ln w="12700">
            <a:miter lim="400000"/>
          </a:ln>
        </p:spPr>
      </p:pic>
      <p:sp>
        <p:nvSpPr>
          <p:cNvPr id="225"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26"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27" name="Body Level One…"/>
          <p:cNvSpPr txBox="1">
            <a:spLocks noGrp="1"/>
          </p:cNvSpPr>
          <p:nvPr>
            <p:ph type="body" sz="quarter" idx="1" hasCustomPrompt="1"/>
          </p:nvPr>
        </p:nvSpPr>
        <p:spPr>
          <a:xfrm>
            <a:off x="4130074" y="1923655"/>
            <a:ext cx="3740582"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TextBox 7">
            <a:extLst>
              <a:ext uri="{FF2B5EF4-FFF2-40B4-BE49-F238E27FC236}">
                <a16:creationId xmlns:a16="http://schemas.microsoft.com/office/drawing/2014/main" id="{E9A955F0-9201-A688-E7B6-9926FB245BD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3" name="Text Placeholder 6">
            <a:extLst>
              <a:ext uri="{FF2B5EF4-FFF2-40B4-BE49-F238E27FC236}">
                <a16:creationId xmlns:a16="http://schemas.microsoft.com/office/drawing/2014/main" id="{A8B680F3-5A2C-709E-88C3-4917FE719C6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
        <p:nvSpPr>
          <p:cNvPr id="4" name="Slide Number">
            <a:extLst>
              <a:ext uri="{FF2B5EF4-FFF2-40B4-BE49-F238E27FC236}">
                <a16:creationId xmlns:a16="http://schemas.microsoft.com/office/drawing/2014/main" id="{88111DBB-C5F1-CFFE-E5FB-65A4BAA0D74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dirty="0">
              <a:solidFill>
                <a:schemeClr val="tx2">
                  <a:lumMod val="75000"/>
                </a:schemeClr>
              </a:solidFill>
            </a:endParaRPr>
          </a:p>
        </p:txBody>
      </p:sp>
    </p:spTree>
    <p:extLst>
      <p:ext uri="{BB962C8B-B14F-4D97-AF65-F5344CB8AC3E}">
        <p14:creationId xmlns:p14="http://schemas.microsoft.com/office/powerpoint/2010/main" val="423806923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98C65F-DB87-EE84-7683-007A381A05AF}"/>
              </a:ext>
            </a:extLst>
          </p:cNvPr>
          <p:cNvSpPr/>
          <p:nvPr/>
        </p:nvSpPr>
        <p:spPr>
          <a:xfrm>
            <a:off x="0" y="-9331"/>
            <a:ext cx="12192000" cy="6199819"/>
          </a:xfrm>
          <a:prstGeom prst="rect">
            <a:avLst/>
          </a:prstGeom>
          <a:solidFill>
            <a:srgbClr val="EC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U" sz="2000" b="0" i="0" dirty="0">
              <a:latin typeface="Source Sans Pro" panose="020B0503030403020204" pitchFamily="34" charset="0"/>
            </a:endParaRPr>
          </a:p>
        </p:txBody>
      </p:sp>
      <p:pic>
        <p:nvPicPr>
          <p:cNvPr id="4" name="Picture 3">
            <a:extLst>
              <a:ext uri="{FF2B5EF4-FFF2-40B4-BE49-F238E27FC236}">
                <a16:creationId xmlns:a16="http://schemas.microsoft.com/office/drawing/2014/main" id="{AB4E21C5-1F9B-06D3-89A1-51CE7F45E91F}"/>
              </a:ext>
            </a:extLst>
          </p:cNvPr>
          <p:cNvPicPr>
            <a:picLocks noChangeAspect="1"/>
          </p:cNvPicPr>
          <p:nvPr/>
        </p:nvPicPr>
        <p:blipFill>
          <a:blip r:embed="rId2"/>
          <a:stretch>
            <a:fillRect/>
          </a:stretch>
        </p:blipFill>
        <p:spPr>
          <a:xfrm>
            <a:off x="-9143" y="-18868"/>
            <a:ext cx="5130800" cy="660400"/>
          </a:xfrm>
          <a:prstGeom prst="rect">
            <a:avLst/>
          </a:prstGeom>
        </p:spPr>
      </p:pic>
      <p:sp>
        <p:nvSpPr>
          <p:cNvPr id="5" name="TextBox 4">
            <a:extLst>
              <a:ext uri="{FF2B5EF4-FFF2-40B4-BE49-F238E27FC236}">
                <a16:creationId xmlns:a16="http://schemas.microsoft.com/office/drawing/2014/main" id="{BCB9F621-A02F-71D7-5D36-03CF03D57951}"/>
              </a:ext>
            </a:extLst>
          </p:cNvPr>
          <p:cNvSpPr txBox="1"/>
          <p:nvPr/>
        </p:nvSpPr>
        <p:spPr>
          <a:xfrm>
            <a:off x="230176" y="11104"/>
            <a:ext cx="2719280" cy="584775"/>
          </a:xfrm>
          <a:prstGeom prst="rect">
            <a:avLst/>
          </a:prstGeom>
          <a:noFill/>
        </p:spPr>
        <p:txBody>
          <a:bodyPr wrap="square">
            <a:spAutoFit/>
          </a:bodyPr>
          <a:lstStyle/>
          <a:p>
            <a:pPr algn="l"/>
            <a:r>
              <a:rPr lang="en-GB" sz="3200" b="1" dirty="0">
                <a:solidFill>
                  <a:schemeClr val="bg1"/>
                </a:solidFill>
                <a:effectLst/>
                <a:latin typeface="Source Sans Pro" panose="020B0503030403020204" pitchFamily="34" charset="0"/>
                <a:ea typeface="Source Sans Pro" panose="020B0503030403020204" pitchFamily="34" charset="0"/>
              </a:rPr>
              <a:t>Disclaimer</a:t>
            </a:r>
          </a:p>
        </p:txBody>
      </p:sp>
      <p:pic>
        <p:nvPicPr>
          <p:cNvPr id="7" name="Picture 6">
            <a:extLst>
              <a:ext uri="{FF2B5EF4-FFF2-40B4-BE49-F238E27FC236}">
                <a16:creationId xmlns:a16="http://schemas.microsoft.com/office/drawing/2014/main" id="{EB11A7B1-EF20-714F-5061-F66E4FD8F507}"/>
              </a:ext>
            </a:extLst>
          </p:cNvPr>
          <p:cNvPicPr>
            <a:picLocks noChangeAspect="1"/>
          </p:cNvPicPr>
          <p:nvPr/>
        </p:nvPicPr>
        <p:blipFill>
          <a:blip r:embed="rId3"/>
          <a:stretch>
            <a:fillRect/>
          </a:stretch>
        </p:blipFill>
        <p:spPr>
          <a:xfrm>
            <a:off x="11189974" y="118168"/>
            <a:ext cx="866714" cy="895040"/>
          </a:xfrm>
          <a:prstGeom prst="rect">
            <a:avLst/>
          </a:prstGeom>
        </p:spPr>
      </p:pic>
      <p:sp>
        <p:nvSpPr>
          <p:cNvPr id="2" name="Text Placeholder 6">
            <a:extLst>
              <a:ext uri="{FF2B5EF4-FFF2-40B4-BE49-F238E27FC236}">
                <a16:creationId xmlns:a16="http://schemas.microsoft.com/office/drawing/2014/main" id="{CA048A18-286E-8178-7613-E0BEB32229EC}"/>
              </a:ext>
            </a:extLst>
          </p:cNvPr>
          <p:cNvSpPr>
            <a:spLocks noGrp="1"/>
          </p:cNvSpPr>
          <p:nvPr>
            <p:ph type="body" sz="quarter" idx="10"/>
          </p:nvPr>
        </p:nvSpPr>
        <p:spPr>
          <a:xfrm>
            <a:off x="797443" y="842964"/>
            <a:ext cx="10450421" cy="5206963"/>
          </a:xfrm>
        </p:spPr>
        <p:txBody>
          <a:bodyPr>
            <a:normAutofit/>
          </a:bodyPr>
          <a:lstStyle>
            <a:lvl1pPr>
              <a:defRPr sz="2000"/>
            </a:lvl1pPr>
            <a:lvl2pPr>
              <a:defRPr sz="2000"/>
            </a:lvl2pPr>
            <a:lvl3pPr>
              <a:defRPr sz="2000"/>
            </a:lvl3pPr>
            <a:lvl4pPr>
              <a:defRPr sz="2000"/>
            </a:lvl4pPr>
            <a:lvl5pPr>
              <a:defRPr sz="20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HU" dirty="0"/>
          </a:p>
        </p:txBody>
      </p:sp>
    </p:spTree>
    <p:extLst>
      <p:ext uri="{BB962C8B-B14F-4D97-AF65-F5344CB8AC3E}">
        <p14:creationId xmlns:p14="http://schemas.microsoft.com/office/powerpoint/2010/main" val="4160972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6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6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68" name="Click to edit Subtitle"/>
          <p:cNvSpPr txBox="1">
            <a:spLocks noGrp="1"/>
          </p:cNvSpPr>
          <p:nvPr>
            <p:ph type="title" hasCustomPrompt="1"/>
          </p:nvPr>
        </p:nvSpPr>
        <p:spPr>
          <a:xfrm>
            <a:off x="190765" y="2"/>
            <a:ext cx="6241934" cy="645664"/>
          </a:xfrm>
          <a:prstGeom prst="rect">
            <a:avLst/>
          </a:prstGeom>
        </p:spPr>
        <p:txBody>
          <a:bodyPr/>
          <a:lstStyle/>
          <a:p>
            <a:r>
              <a:t>Click to edit Subtitle</a:t>
            </a:r>
          </a:p>
        </p:txBody>
      </p:sp>
      <p:sp>
        <p:nvSpPr>
          <p:cNvPr id="69" name="Body Level One…"/>
          <p:cNvSpPr txBox="1">
            <a:spLocks noGrp="1"/>
          </p:cNvSpPr>
          <p:nvPr>
            <p:ph type="body" idx="1"/>
          </p:nvPr>
        </p:nvSpPr>
        <p:spPr>
          <a:xfrm>
            <a:off x="648587" y="1259701"/>
            <a:ext cx="1114384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FD84ACB1-12E7-C759-DC70-C908D320FB65}"/>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CAD22989-64B5-5406-53BB-9990A18EE0F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7" name="Slide Number">
            <a:extLst>
              <a:ext uri="{FF2B5EF4-FFF2-40B4-BE49-F238E27FC236}">
                <a16:creationId xmlns:a16="http://schemas.microsoft.com/office/drawing/2014/main" id="{66577075-9A15-B08B-B391-1C701A4A0F25}"/>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TextBox 7">
            <a:extLst>
              <a:ext uri="{FF2B5EF4-FFF2-40B4-BE49-F238E27FC236}">
                <a16:creationId xmlns:a16="http://schemas.microsoft.com/office/drawing/2014/main" id="{A4F32E36-FF26-F570-001F-DBDFC8C085D1}"/>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7478295A-99BB-2C86-41C2-6D5D6899B8D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C70CBE80-7ADF-E300-145C-4FFEFF279392}"/>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7"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9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00"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1"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3"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0F02205D-C411-F930-558A-FD1D3A881FA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616596B8-36CA-5ED6-29CE-641873CE67F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6" name="Slide Number">
            <a:extLst>
              <a:ext uri="{FF2B5EF4-FFF2-40B4-BE49-F238E27FC236}">
                <a16:creationId xmlns:a16="http://schemas.microsoft.com/office/drawing/2014/main" id="{8B1024C1-148B-F9D2-D8A3-1F1C8AC8B661}"/>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ustom Layout copy">
    <p:spTree>
      <p:nvGrpSpPr>
        <p:cNvPr id="1" name=""/>
        <p:cNvGrpSpPr/>
        <p:nvPr/>
      </p:nvGrpSpPr>
      <p:grpSpPr>
        <a:xfrm>
          <a:off x="0" y="0"/>
          <a:ext cx="0" cy="0"/>
          <a:chOff x="0" y="0"/>
          <a:chExt cx="0" cy="0"/>
        </a:xfrm>
      </p:grpSpPr>
      <p:pic>
        <p:nvPicPr>
          <p:cNvPr id="1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1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1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18"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19"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20"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21" name="Title Text"/>
          <p:cNvSpPr txBox="1">
            <a:spLocks noGrp="1"/>
          </p:cNvSpPr>
          <p:nvPr>
            <p:ph type="title"/>
          </p:nvPr>
        </p:nvSpPr>
        <p:spPr>
          <a:xfrm>
            <a:off x="282043" y="0"/>
            <a:ext cx="3264195" cy="1932377"/>
          </a:xfrm>
          <a:prstGeom prst="rect">
            <a:avLst/>
          </a:prstGeom>
        </p:spPr>
        <p:txBody>
          <a:bodyPr/>
          <a:lstStyle/>
          <a:p>
            <a:r>
              <a:t>Title Text</a:t>
            </a:r>
          </a:p>
        </p:txBody>
      </p:sp>
      <p:sp>
        <p:nvSpPr>
          <p:cNvPr id="122"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23"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2" name="TextBox 7">
            <a:extLst>
              <a:ext uri="{FF2B5EF4-FFF2-40B4-BE49-F238E27FC236}">
                <a16:creationId xmlns:a16="http://schemas.microsoft.com/office/drawing/2014/main" id="{8E441442-E5ED-0A8E-E125-14079AF0CADE}"/>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5A3AAAA-E592-43A7-11B2-BBE84EF905A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7" name="Slide Number">
            <a:extLst>
              <a:ext uri="{FF2B5EF4-FFF2-40B4-BE49-F238E27FC236}">
                <a16:creationId xmlns:a16="http://schemas.microsoft.com/office/drawing/2014/main" id="{DC0DA3A2-A6E3-5E85-CEBC-D5F74EBFF7B4}"/>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3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8"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39"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0" name="TextBox 5"/>
          <p:cNvSpPr txBox="1"/>
          <p:nvPr/>
        </p:nvSpPr>
        <p:spPr>
          <a:xfrm>
            <a:off x="403462" y="668220"/>
            <a:ext cx="2803027"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Key messages</a:t>
            </a:r>
          </a:p>
        </p:txBody>
      </p:sp>
      <p:sp>
        <p:nvSpPr>
          <p:cNvPr id="141"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2"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34E01096-E701-BDC9-18EE-9D793ADA372D}"/>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0864A68B-A2F4-41CD-1652-A7D027ABDFB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9" name="Slide Number">
            <a:extLst>
              <a:ext uri="{FF2B5EF4-FFF2-40B4-BE49-F238E27FC236}">
                <a16:creationId xmlns:a16="http://schemas.microsoft.com/office/drawing/2014/main" id="{0363863B-6A3A-8B83-3316-183718A5CBF9}"/>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8"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59"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0" name="TextBox 5"/>
          <p:cNvSpPr txBox="1"/>
          <p:nvPr/>
        </p:nvSpPr>
        <p:spPr>
          <a:xfrm>
            <a:off x="403462" y="668220"/>
            <a:ext cx="2803027"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61"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2"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91FE2392-06C9-0BE4-E5B3-916E7E59646C}"/>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7A90914B-9B52-D065-FF55-EFD72104EC0D}"/>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7" name="Slide Number">
            <a:extLst>
              <a:ext uri="{FF2B5EF4-FFF2-40B4-BE49-F238E27FC236}">
                <a16:creationId xmlns:a16="http://schemas.microsoft.com/office/drawing/2014/main" id="{24A43A52-E25F-AC39-C229-747DE32B31E2}"/>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7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7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7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7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8"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79"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0"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1" name="TextBox 6"/>
          <p:cNvSpPr txBox="1"/>
          <p:nvPr/>
        </p:nvSpPr>
        <p:spPr>
          <a:xfrm>
            <a:off x="403462" y="668220"/>
            <a:ext cx="2803027" cy="161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8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70EEC62C-406B-BC72-ED0B-A11BABD04A3B}"/>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E1E0FAF-32D9-46FA-3653-EC11A60E2CF5}"/>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7" name="Slide Number">
            <a:extLst>
              <a:ext uri="{FF2B5EF4-FFF2-40B4-BE49-F238E27FC236}">
                <a16:creationId xmlns:a16="http://schemas.microsoft.com/office/drawing/2014/main" id="{EE3DF659-BF5A-EED9-5349-70202976CBE0}"/>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8"/>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9"/>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8"/>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9"/>
          <a:stretch>
            <a:fillRect/>
          </a:stretch>
        </p:blipFill>
        <p:spPr>
          <a:xfrm>
            <a:off x="74342" y="6310295"/>
            <a:ext cx="1548719" cy="474296"/>
          </a:xfrm>
          <a:prstGeom prst="rect">
            <a:avLst/>
          </a:prstGeom>
          <a:ln w="12700">
            <a:miter lim="400000"/>
          </a:ln>
        </p:spPr>
      </p:pic>
      <p:sp>
        <p:nvSpPr>
          <p:cNvPr id="6"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30"/>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31"/>
          <a:stretch>
            <a:fillRect/>
          </a:stretch>
        </p:blipFill>
        <p:spPr>
          <a:xfrm>
            <a:off x="11358371" y="138176"/>
            <a:ext cx="685801" cy="711201"/>
          </a:xfrm>
          <a:prstGeom prst="rect">
            <a:avLst/>
          </a:prstGeom>
          <a:ln w="12700">
            <a:miter lim="400000"/>
          </a:ln>
        </p:spPr>
      </p:pic>
      <p:sp>
        <p:nvSpPr>
          <p:cNvPr id="14"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5"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6" name="TextBox 7">
            <a:extLst>
              <a:ext uri="{FF2B5EF4-FFF2-40B4-BE49-F238E27FC236}">
                <a16:creationId xmlns:a16="http://schemas.microsoft.com/office/drawing/2014/main" id="{7260B66B-4F10-AB13-9D82-12867F0322D8}"/>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17" name="Text Placeholder 6">
            <a:extLst>
              <a:ext uri="{FF2B5EF4-FFF2-40B4-BE49-F238E27FC236}">
                <a16:creationId xmlns:a16="http://schemas.microsoft.com/office/drawing/2014/main" id="{0056ECA3-DFB7-9318-6772-72922B477DE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21" name="Slide Number">
            <a:extLst>
              <a:ext uri="{FF2B5EF4-FFF2-40B4-BE49-F238E27FC236}">
                <a16:creationId xmlns:a16="http://schemas.microsoft.com/office/drawing/2014/main" id="{E6A6DF4A-E162-EC97-F17E-A9C17D35E99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707" r:id="rId24"/>
    <p:sldLayoutId id="2147483708" r:id="rId25"/>
    <p:sldLayoutId id="2147483709" r:id="rId26"/>
  </p:sldLayoutIdLst>
  <p:transition spd="med"/>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1pPr>
      <a:lvl2pPr marL="0" marR="0" indent="4572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2pPr>
      <a:lvl3pPr marL="0" marR="0" indent="9144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3pPr>
      <a:lvl4pPr marL="0" marR="0" indent="13716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4pPr>
      <a:lvl5pPr marL="0" marR="0" indent="18288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5pPr>
      <a:lvl6pPr marL="0" marR="0" indent="22860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6pPr>
      <a:lvl7pPr marL="0" marR="0" indent="27432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7pPr>
      <a:lvl8pPr marL="0" marR="0" indent="32004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8pPr>
      <a:lvl9pPr marL="0" marR="0" indent="3657600" algn="l" defTabSz="91440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jpe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1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8.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gif"/><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32.jpeg"/><Relationship Id="rId1" Type="http://schemas.openxmlformats.org/officeDocument/2006/relationships/slideLayout" Target="../slideLayouts/slideLayout15.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4.jpe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4.jpe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6.png"/></Relationships>
</file>

<file path=ppt/slides/_rels/slide2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4.jpe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4.jpeg"/><Relationship Id="rId4" Type="http://schemas.openxmlformats.org/officeDocument/2006/relationships/image" Target="../media/image36.pn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4.jpe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6.png"/></Relationships>
</file>

<file path=ppt/slides/_rels/slide2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4.jpe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png"/><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7.gif"/><Relationship Id="rId5" Type="http://schemas.openxmlformats.org/officeDocument/2006/relationships/image" Target="../media/image32.jpe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Rapid Response Teams  Training of Trainers"/>
          <p:cNvSpPr txBox="1">
            <a:spLocks noGrp="1"/>
          </p:cNvSpPr>
          <p:nvPr>
            <p:ph type="title"/>
          </p:nvPr>
        </p:nvSpPr>
        <p:spPr>
          <a:prstGeom prst="rect">
            <a:avLst/>
          </a:prstGeom>
        </p:spPr>
        <p:txBody>
          <a:bodyPr lIns="45719" tIns="45720" rIns="45719" bIns="45720" anchor="ctr">
            <a:normAutofit/>
          </a:bodyPr>
          <a:lstStyle/>
          <a:p>
            <a:r>
              <a:rPr b="1"/>
              <a:t>Rapid Response Teams </a:t>
            </a:r>
            <a:br>
              <a:rPr b="1"/>
            </a:br>
            <a:r>
              <a:rPr b="1"/>
              <a:t>Training of Trainers</a:t>
            </a:r>
            <a:endParaRPr lang="en-US" b="1">
              <a:solidFill>
                <a:srgbClr val="000000"/>
              </a:solidFill>
              <a:latin typeface="Times Roman"/>
              <a:ea typeface="Times Roman"/>
              <a:cs typeface="Times Roman"/>
            </a:endParaRPr>
          </a:p>
        </p:txBody>
      </p:sp>
      <p:sp>
        <p:nvSpPr>
          <p:cNvPr id="467" name="Title 2"/>
          <p:cNvSpPr txBox="1"/>
          <p:nvPr/>
        </p:nvSpPr>
        <p:spPr>
          <a:xfrm>
            <a:off x="4252240" y="3757351"/>
            <a:ext cx="8054414" cy="14465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lgn="ctr">
              <a:defRPr sz="3200">
                <a:solidFill>
                  <a:srgbClr val="002060"/>
                </a:solidFill>
                <a:latin typeface="Source Sans Pro Bold"/>
                <a:ea typeface="Source Sans Pro Bold"/>
                <a:cs typeface="Source Sans Pro Bold"/>
                <a:sym typeface="Source Sans Pro Bold"/>
              </a:defRPr>
            </a:lvl1pPr>
          </a:lstStyle>
          <a:p>
            <a:r>
              <a:rPr lang="en-US" sz="4400" b="1" dirty="0"/>
              <a:t>Module 3</a:t>
            </a:r>
          </a:p>
          <a:p>
            <a:r>
              <a:rPr lang="en-US" sz="4400" b="1" dirty="0"/>
              <a:t>Practicing the RRT skills drill</a:t>
            </a:r>
          </a:p>
        </p:txBody>
      </p:sp>
      <p:sp>
        <p:nvSpPr>
          <p:cNvPr id="468" name="TextBox 9"/>
          <p:cNvSpPr txBox="1"/>
          <p:nvPr/>
        </p:nvSpPr>
        <p:spPr>
          <a:xfrm>
            <a:off x="431254" y="656240"/>
            <a:ext cx="1514476" cy="675641"/>
          </a:xfrm>
          <a:prstGeom prst="rect">
            <a:avLst/>
          </a:prstGeom>
          <a:solidFill>
            <a:srgbClr val="ECFF15"/>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Source Sans Pro Regular"/>
                <a:ea typeface="Source Sans Pro Regular"/>
                <a:cs typeface="Source Sans Pro Regular"/>
                <a:sym typeface="Source Sans Pro Regular"/>
              </a:defRPr>
            </a:lvl1pPr>
          </a:lstStyle>
          <a:p>
            <a:r>
              <a:t>Country logo/flag</a:t>
            </a:r>
          </a:p>
        </p:txBody>
      </p:sp>
      <p:sp>
        <p:nvSpPr>
          <p:cNvPr id="469" name="TextBox 10"/>
          <p:cNvSpPr txBox="1"/>
          <p:nvPr/>
        </p:nvSpPr>
        <p:spPr>
          <a:xfrm>
            <a:off x="514350" y="4160585"/>
            <a:ext cx="2333564"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t>Speaker name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Title 1"/>
          <p:cNvSpPr txBox="1">
            <a:spLocks noGrp="1"/>
          </p:cNvSpPr>
          <p:nvPr>
            <p:ph type="title"/>
          </p:nvPr>
        </p:nvSpPr>
        <p:spPr>
          <a:xfrm>
            <a:off x="144000" y="36000"/>
            <a:ext cx="5041995" cy="646113"/>
          </a:xfrm>
          <a:prstGeom prst="rect">
            <a:avLst/>
          </a:prstGeom>
        </p:spPr>
        <p:txBody>
          <a:bodyPr lIns="45719" tIns="45720" rIns="45719" bIns="45720" anchor="ctr">
            <a:normAutofit/>
          </a:bodyPr>
          <a:lstStyle/>
          <a:p>
            <a:r>
              <a:rPr b="1"/>
              <a:t>2. Country context (1)</a:t>
            </a:r>
            <a:endParaRPr lang="en-US" b="1"/>
          </a:p>
        </p:txBody>
      </p:sp>
      <p:graphicFrame>
        <p:nvGraphicFramePr>
          <p:cNvPr id="559" name="Table 4"/>
          <p:cNvGraphicFramePr/>
          <p:nvPr>
            <p:extLst>
              <p:ext uri="{D42A27DB-BD31-4B8C-83A1-F6EECF244321}">
                <p14:modId xmlns:p14="http://schemas.microsoft.com/office/powerpoint/2010/main" val="3759147428"/>
              </p:ext>
            </p:extLst>
          </p:nvPr>
        </p:nvGraphicFramePr>
        <p:xfrm>
          <a:off x="7107692" y="1739965"/>
          <a:ext cx="3960000" cy="3420001"/>
        </p:xfrm>
        <a:graphic>
          <a:graphicData uri="http://schemas.openxmlformats.org/drawingml/2006/table">
            <a:tbl>
              <a:tblPr firstCol="1" bandRow="1">
                <a:tableStyleId>{4C3C2611-4C71-4FC5-86AE-919BDF0F9419}</a:tableStyleId>
              </a:tblPr>
              <a:tblGrid>
                <a:gridCol w="1125827">
                  <a:extLst>
                    <a:ext uri="{9D8B030D-6E8A-4147-A177-3AD203B41FA5}">
                      <a16:colId xmlns:a16="http://schemas.microsoft.com/office/drawing/2014/main" val="20000"/>
                    </a:ext>
                  </a:extLst>
                </a:gridCol>
                <a:gridCol w="2834173">
                  <a:extLst>
                    <a:ext uri="{9D8B030D-6E8A-4147-A177-3AD203B41FA5}">
                      <a16:colId xmlns:a16="http://schemas.microsoft.com/office/drawing/2014/main" val="20001"/>
                    </a:ext>
                  </a:extLst>
                </a:gridCol>
              </a:tblGrid>
              <a:tr h="249693">
                <a:tc>
                  <a:txBody>
                    <a:bodyPr/>
                    <a:lstStyle/>
                    <a:p>
                      <a:pPr marL="92075" indent="0" defTabSz="289320">
                        <a:lnSpc>
                          <a:spcPct val="115000"/>
                        </a:lnSpc>
                        <a:spcBef>
                          <a:spcPts val="1000"/>
                        </a:spcBef>
                        <a:defRPr sz="1800" b="0">
                          <a:solidFill>
                            <a:srgbClr val="000000"/>
                          </a:solidFill>
                        </a:defRPr>
                      </a:pPr>
                      <a:r>
                        <a:rPr sz="1400" b="1">
                          <a:solidFill>
                            <a:srgbClr val="FFFFFF"/>
                          </a:solidFill>
                          <a:latin typeface="Source Sans Pro Regular"/>
                          <a:sym typeface="Calibri"/>
                        </a:rPr>
                        <a:t>Area</a:t>
                      </a:r>
                    </a:p>
                  </a:txBody>
                  <a:tcPr marL="0" marR="0" marT="0" marB="0" anchor="ctr" horzOverflow="overflow"/>
                </a:tc>
                <a:tc>
                  <a:txBody>
                    <a:bodyPr/>
                    <a:lstStyle/>
                    <a:p>
                      <a:pPr marL="0" indent="92075" defTabSz="289320">
                        <a:lnSpc>
                          <a:spcPct val="115000"/>
                        </a:lnSpc>
                        <a:spcBef>
                          <a:spcPts val="1000"/>
                        </a:spcBef>
                        <a:defRPr sz="1800"/>
                      </a:pPr>
                      <a:r>
                        <a:rPr sz="1400">
                          <a:latin typeface="Source Sans Pro Regular"/>
                          <a:sym typeface="Calibri"/>
                        </a:rPr>
                        <a:t>630,278 sq. Km</a:t>
                      </a:r>
                    </a:p>
                  </a:txBody>
                  <a:tcPr marL="0" marR="0" marT="0" marB="0" anchor="ctr" horzOverflow="overflow"/>
                </a:tc>
                <a:extLst>
                  <a:ext uri="{0D108BD9-81ED-4DB2-BD59-A6C34878D82A}">
                    <a16:rowId xmlns:a16="http://schemas.microsoft.com/office/drawing/2014/main" val="10000"/>
                  </a:ext>
                </a:extLst>
              </a:tr>
              <a:tr h="302737">
                <a:tc>
                  <a:txBody>
                    <a:bodyPr/>
                    <a:lstStyle/>
                    <a:p>
                      <a:pPr marL="0" indent="92075" defTabSz="289320">
                        <a:lnSpc>
                          <a:spcPct val="115000"/>
                        </a:lnSpc>
                        <a:spcBef>
                          <a:spcPts val="1000"/>
                        </a:spcBef>
                        <a:defRPr sz="1800" b="0">
                          <a:solidFill>
                            <a:srgbClr val="000000"/>
                          </a:solidFill>
                        </a:defRPr>
                      </a:pPr>
                      <a:r>
                        <a:rPr sz="1400" b="1">
                          <a:solidFill>
                            <a:srgbClr val="FFFFFF"/>
                          </a:solidFill>
                          <a:latin typeface="Source Sans Pro Regular"/>
                          <a:sym typeface="Calibri"/>
                        </a:rPr>
                        <a:t>Population</a:t>
                      </a:r>
                    </a:p>
                  </a:txBody>
                  <a:tcPr marL="0" marR="0" marT="0" marB="0" anchor="ctr" horzOverflow="overflow"/>
                </a:tc>
                <a:tc>
                  <a:txBody>
                    <a:bodyPr/>
                    <a:lstStyle/>
                    <a:p>
                      <a:pPr marL="0" indent="92075" defTabSz="289320">
                        <a:lnSpc>
                          <a:spcPct val="115000"/>
                        </a:lnSpc>
                        <a:spcBef>
                          <a:spcPts val="1000"/>
                        </a:spcBef>
                        <a:defRPr sz="1800"/>
                      </a:pPr>
                      <a:r>
                        <a:rPr sz="1400">
                          <a:latin typeface="Source Sans Pro Regular"/>
                          <a:sym typeface="Calibri"/>
                        </a:rPr>
                        <a:t>30,5 million</a:t>
                      </a:r>
                    </a:p>
                  </a:txBody>
                  <a:tcPr marL="0" marR="0" marT="0" marB="0" anchor="ctr" horzOverflow="overflow"/>
                </a:tc>
                <a:extLst>
                  <a:ext uri="{0D108BD9-81ED-4DB2-BD59-A6C34878D82A}">
                    <a16:rowId xmlns:a16="http://schemas.microsoft.com/office/drawing/2014/main" val="10001"/>
                  </a:ext>
                </a:extLst>
              </a:tr>
              <a:tr h="236022">
                <a:tc>
                  <a:txBody>
                    <a:bodyPr/>
                    <a:lstStyle/>
                    <a:p>
                      <a:pPr marL="0" indent="92075" defTabSz="289320">
                        <a:lnSpc>
                          <a:spcPct val="115000"/>
                        </a:lnSpc>
                        <a:spcBef>
                          <a:spcPts val="1000"/>
                        </a:spcBef>
                        <a:defRPr sz="1800" b="0">
                          <a:solidFill>
                            <a:srgbClr val="000000"/>
                          </a:solidFill>
                        </a:defRPr>
                      </a:pPr>
                      <a:r>
                        <a:rPr sz="1400" b="1">
                          <a:solidFill>
                            <a:srgbClr val="FFFFFF"/>
                          </a:solidFill>
                          <a:latin typeface="Source Sans Pro Regular"/>
                          <a:sym typeface="Calibri"/>
                        </a:rPr>
                        <a:t>Capital</a:t>
                      </a:r>
                    </a:p>
                  </a:txBody>
                  <a:tcPr marL="0" marR="0" marT="0" marB="0" anchor="ctr" horzOverflow="overflow"/>
                </a:tc>
                <a:tc>
                  <a:txBody>
                    <a:bodyPr/>
                    <a:lstStyle/>
                    <a:p>
                      <a:pPr marL="0" indent="92075" defTabSz="289320">
                        <a:lnSpc>
                          <a:spcPct val="115000"/>
                        </a:lnSpc>
                        <a:spcBef>
                          <a:spcPts val="1000"/>
                        </a:spcBef>
                        <a:defRPr sz="1800"/>
                      </a:pPr>
                      <a:r>
                        <a:rPr sz="1400">
                          <a:latin typeface="Source Sans Pro Regular"/>
                          <a:sym typeface="Calibri"/>
                        </a:rPr>
                        <a:t>Mando City</a:t>
                      </a:r>
                    </a:p>
                  </a:txBody>
                  <a:tcPr marL="0" marR="0" marT="0" marB="0" anchor="ctr" horzOverflow="overflow"/>
                </a:tc>
                <a:extLst>
                  <a:ext uri="{0D108BD9-81ED-4DB2-BD59-A6C34878D82A}">
                    <a16:rowId xmlns:a16="http://schemas.microsoft.com/office/drawing/2014/main" val="10002"/>
                  </a:ext>
                </a:extLst>
              </a:tr>
              <a:tr h="813465">
                <a:tc>
                  <a:txBody>
                    <a:bodyPr/>
                    <a:lstStyle/>
                    <a:p>
                      <a:pPr marL="0" indent="88900" defTabSz="289320">
                        <a:lnSpc>
                          <a:spcPct val="115000"/>
                        </a:lnSpc>
                        <a:spcBef>
                          <a:spcPts val="1000"/>
                        </a:spcBef>
                        <a:defRPr sz="1800" b="0">
                          <a:solidFill>
                            <a:srgbClr val="000000"/>
                          </a:solidFill>
                        </a:defRPr>
                      </a:pPr>
                      <a:r>
                        <a:rPr sz="1400" b="1">
                          <a:solidFill>
                            <a:srgbClr val="FFFFFF"/>
                          </a:solidFill>
                          <a:latin typeface="Source Sans Pro Regular"/>
                          <a:sym typeface="Calibri"/>
                        </a:rPr>
                        <a:t>People</a:t>
                      </a:r>
                    </a:p>
                  </a:txBody>
                  <a:tcPr marL="0" marR="0" marT="0" marB="0" anchor="ctr" horzOverflow="overflow"/>
                </a:tc>
                <a:tc>
                  <a:txBody>
                    <a:bodyPr/>
                    <a:lstStyle/>
                    <a:p>
                      <a:pPr marL="92075" indent="0" defTabSz="289320">
                        <a:lnSpc>
                          <a:spcPct val="115000"/>
                        </a:lnSpc>
                        <a:spcBef>
                          <a:spcPts val="1000"/>
                        </a:spcBef>
                        <a:defRPr sz="1800"/>
                      </a:pPr>
                      <a:r>
                        <a:rPr sz="1400" err="1">
                          <a:latin typeface="Source Sans Pro Regular"/>
                          <a:sym typeface="Calibri"/>
                        </a:rPr>
                        <a:t>Agawid</a:t>
                      </a:r>
                      <a:r>
                        <a:rPr sz="1400">
                          <a:latin typeface="Source Sans Pro Regular"/>
                          <a:sym typeface="Calibri"/>
                        </a:rPr>
                        <a:t> (72%),</a:t>
                      </a:r>
                      <a:r>
                        <a:rPr sz="1400" err="1">
                          <a:latin typeface="Source Sans Pro Regular"/>
                          <a:sym typeface="Calibri"/>
                        </a:rPr>
                        <a:t>Thowar</a:t>
                      </a:r>
                      <a:r>
                        <a:rPr sz="1400">
                          <a:latin typeface="Source Sans Pro Regular"/>
                          <a:sym typeface="Calibri"/>
                        </a:rPr>
                        <a:t> (22%), British decent, tribal groups and others (6%)</a:t>
                      </a:r>
                    </a:p>
                  </a:txBody>
                  <a:tcPr marL="0" marR="0" marT="0" marB="0" anchor="ctr" horzOverflow="overflow"/>
                </a:tc>
                <a:extLst>
                  <a:ext uri="{0D108BD9-81ED-4DB2-BD59-A6C34878D82A}">
                    <a16:rowId xmlns:a16="http://schemas.microsoft.com/office/drawing/2014/main" val="10003"/>
                  </a:ext>
                </a:extLst>
              </a:tr>
              <a:tr h="528659">
                <a:tc>
                  <a:txBody>
                    <a:bodyPr/>
                    <a:lstStyle/>
                    <a:p>
                      <a:pPr marL="0" indent="88900" defTabSz="289320">
                        <a:lnSpc>
                          <a:spcPct val="115000"/>
                        </a:lnSpc>
                        <a:spcBef>
                          <a:spcPts val="1000"/>
                        </a:spcBef>
                        <a:defRPr sz="1800" b="0">
                          <a:solidFill>
                            <a:srgbClr val="000000"/>
                          </a:solidFill>
                        </a:defRPr>
                      </a:pPr>
                      <a:r>
                        <a:rPr sz="1400" b="1">
                          <a:solidFill>
                            <a:srgbClr val="FFFFFF"/>
                          </a:solidFill>
                          <a:latin typeface="Source Sans Pro Regular"/>
                          <a:sym typeface="Calibri"/>
                        </a:rPr>
                        <a:t>Language </a:t>
                      </a:r>
                    </a:p>
                  </a:txBody>
                  <a:tcPr marL="0" marR="0" marT="0" marB="0" anchor="ctr" horzOverflow="overflow"/>
                </a:tc>
                <a:tc>
                  <a:txBody>
                    <a:bodyPr/>
                    <a:lstStyle/>
                    <a:p>
                      <a:pPr marL="92075" indent="0" defTabSz="289320">
                        <a:lnSpc>
                          <a:spcPct val="115000"/>
                        </a:lnSpc>
                        <a:spcBef>
                          <a:spcPts val="1000"/>
                        </a:spcBef>
                        <a:defRPr sz="1800"/>
                      </a:pPr>
                      <a:r>
                        <a:rPr sz="1400">
                          <a:latin typeface="Source Sans Pro Regular"/>
                          <a:sym typeface="Calibri"/>
                        </a:rPr>
                        <a:t>Arabic, English, </a:t>
                      </a:r>
                      <a:r>
                        <a:rPr sz="1400" err="1">
                          <a:latin typeface="Source Sans Pro Regular"/>
                          <a:sym typeface="Calibri"/>
                        </a:rPr>
                        <a:t>Thowari</a:t>
                      </a:r>
                      <a:r>
                        <a:rPr sz="1400">
                          <a:latin typeface="Source Sans Pro Regular"/>
                          <a:sym typeface="Calibri"/>
                        </a:rPr>
                        <a:t> and 102 local languages for each tribe</a:t>
                      </a:r>
                    </a:p>
                  </a:txBody>
                  <a:tcPr marL="0" marR="0" marT="0" marB="0" anchor="ctr" horzOverflow="overflow"/>
                </a:tc>
                <a:extLst>
                  <a:ext uri="{0D108BD9-81ED-4DB2-BD59-A6C34878D82A}">
                    <a16:rowId xmlns:a16="http://schemas.microsoft.com/office/drawing/2014/main" val="10004"/>
                  </a:ext>
                </a:extLst>
              </a:tr>
              <a:tr h="565935">
                <a:tc>
                  <a:txBody>
                    <a:bodyPr/>
                    <a:lstStyle/>
                    <a:p>
                      <a:pPr marL="0" indent="88900" defTabSz="289320">
                        <a:lnSpc>
                          <a:spcPct val="115000"/>
                        </a:lnSpc>
                        <a:spcBef>
                          <a:spcPts val="1000"/>
                        </a:spcBef>
                        <a:defRPr sz="1800" b="0">
                          <a:solidFill>
                            <a:srgbClr val="000000"/>
                          </a:solidFill>
                        </a:defRPr>
                      </a:pPr>
                      <a:r>
                        <a:rPr sz="1400" b="1">
                          <a:solidFill>
                            <a:srgbClr val="FFFFFF"/>
                          </a:solidFill>
                          <a:latin typeface="Source Sans Pro Regular"/>
                          <a:sym typeface="Calibri"/>
                        </a:rPr>
                        <a:t>Religion</a:t>
                      </a:r>
                    </a:p>
                  </a:txBody>
                  <a:tcPr marL="0" marR="0" marT="0" marB="0" anchor="ctr" horzOverflow="overflow"/>
                </a:tc>
                <a:tc>
                  <a:txBody>
                    <a:bodyPr/>
                    <a:lstStyle/>
                    <a:p>
                      <a:pPr marL="92075" indent="0" defTabSz="289320">
                        <a:lnSpc>
                          <a:spcPct val="115000"/>
                        </a:lnSpc>
                        <a:spcBef>
                          <a:spcPts val="1000"/>
                        </a:spcBef>
                        <a:defRPr sz="1800"/>
                      </a:pPr>
                      <a:r>
                        <a:rPr sz="1400">
                          <a:latin typeface="Source Sans Pro Regular"/>
                          <a:sym typeface="Calibri"/>
                        </a:rPr>
                        <a:t>Islam( 65%), Christian (20%), others(15%)</a:t>
                      </a:r>
                    </a:p>
                  </a:txBody>
                  <a:tcPr marL="0" marR="0" marT="0" marB="0" anchor="ctr" horzOverflow="overflow"/>
                </a:tc>
                <a:extLst>
                  <a:ext uri="{0D108BD9-81ED-4DB2-BD59-A6C34878D82A}">
                    <a16:rowId xmlns:a16="http://schemas.microsoft.com/office/drawing/2014/main" val="10005"/>
                  </a:ext>
                </a:extLst>
              </a:tr>
              <a:tr h="236022">
                <a:tc>
                  <a:txBody>
                    <a:bodyPr/>
                    <a:lstStyle/>
                    <a:p>
                      <a:pPr marL="0" indent="88900" defTabSz="289320">
                        <a:lnSpc>
                          <a:spcPct val="115000"/>
                        </a:lnSpc>
                        <a:spcBef>
                          <a:spcPts val="1000"/>
                        </a:spcBef>
                        <a:defRPr sz="1800" b="0">
                          <a:solidFill>
                            <a:srgbClr val="000000"/>
                          </a:solidFill>
                        </a:defRPr>
                      </a:pPr>
                      <a:r>
                        <a:rPr sz="1400" b="1">
                          <a:solidFill>
                            <a:srgbClr val="FFFFFF"/>
                          </a:solidFill>
                          <a:latin typeface="Source Sans Pro Regular"/>
                          <a:sym typeface="Calibri"/>
                        </a:rPr>
                        <a:t>Currency</a:t>
                      </a:r>
                    </a:p>
                  </a:txBody>
                  <a:tcPr marL="0" marR="0" marT="0" marB="0" anchor="ctr" horzOverflow="overflow"/>
                </a:tc>
                <a:tc>
                  <a:txBody>
                    <a:bodyPr/>
                    <a:lstStyle/>
                    <a:p>
                      <a:pPr marL="92075" indent="0" defTabSz="289320">
                        <a:lnSpc>
                          <a:spcPct val="115000"/>
                        </a:lnSpc>
                        <a:spcBef>
                          <a:spcPts val="1000"/>
                        </a:spcBef>
                        <a:defRPr sz="1800"/>
                      </a:pPr>
                      <a:r>
                        <a:rPr sz="1400">
                          <a:latin typeface="Source Sans Pro Regular"/>
                          <a:sym typeface="Calibri"/>
                        </a:rPr>
                        <a:t>1 USD= 500 Salam pounds</a:t>
                      </a:r>
                    </a:p>
                  </a:txBody>
                  <a:tcPr marL="0" marR="0" marT="0" marB="0" anchor="ctr" horzOverflow="overflow"/>
                </a:tc>
                <a:extLst>
                  <a:ext uri="{0D108BD9-81ED-4DB2-BD59-A6C34878D82A}">
                    <a16:rowId xmlns:a16="http://schemas.microsoft.com/office/drawing/2014/main" val="10006"/>
                  </a:ext>
                </a:extLst>
              </a:tr>
              <a:tr h="487468">
                <a:tc>
                  <a:txBody>
                    <a:bodyPr/>
                    <a:lstStyle/>
                    <a:p>
                      <a:pPr marL="0" indent="88900" defTabSz="289320">
                        <a:lnSpc>
                          <a:spcPct val="115000"/>
                        </a:lnSpc>
                        <a:spcBef>
                          <a:spcPts val="1000"/>
                        </a:spcBef>
                        <a:defRPr sz="1800" b="0">
                          <a:solidFill>
                            <a:srgbClr val="000000"/>
                          </a:solidFill>
                        </a:defRPr>
                      </a:pPr>
                      <a:r>
                        <a:rPr sz="1400" b="1">
                          <a:solidFill>
                            <a:srgbClr val="FFFFFF"/>
                          </a:solidFill>
                          <a:latin typeface="Source Sans Pro Regular"/>
                          <a:sym typeface="Calibri"/>
                        </a:rPr>
                        <a:t>Weather</a:t>
                      </a:r>
                    </a:p>
                  </a:txBody>
                  <a:tcPr marL="0" marR="0" marT="0" marB="0" anchor="ctr" horzOverflow="overflow"/>
                </a:tc>
                <a:tc>
                  <a:txBody>
                    <a:bodyPr/>
                    <a:lstStyle/>
                    <a:p>
                      <a:pPr marL="92075" indent="0" defTabSz="289320">
                        <a:lnSpc>
                          <a:spcPct val="115000"/>
                        </a:lnSpc>
                        <a:spcBef>
                          <a:spcPts val="1000"/>
                        </a:spcBef>
                        <a:defRPr sz="1800"/>
                      </a:pPr>
                      <a:r>
                        <a:rPr sz="1400">
                          <a:latin typeface="Source Sans Pro Regular"/>
                          <a:sym typeface="Calibri"/>
                        </a:rPr>
                        <a:t>Tropical with 2 rainy seasons( May -June, August –September)</a:t>
                      </a:r>
                    </a:p>
                  </a:txBody>
                  <a:tcPr marL="0" marR="0" marT="0" marB="0" anchor="ctr" horzOverflow="overflow"/>
                </a:tc>
                <a:extLst>
                  <a:ext uri="{0D108BD9-81ED-4DB2-BD59-A6C34878D82A}">
                    <a16:rowId xmlns:a16="http://schemas.microsoft.com/office/drawing/2014/main" val="10007"/>
                  </a:ext>
                </a:extLst>
              </a:tr>
            </a:tbl>
          </a:graphicData>
        </a:graphic>
      </p:graphicFrame>
      <p:sp>
        <p:nvSpPr>
          <p:cNvPr id="560" name="Rectangle 2"/>
          <p:cNvSpPr txBox="1"/>
          <p:nvPr/>
        </p:nvSpPr>
        <p:spPr>
          <a:xfrm>
            <a:off x="2926851" y="5410200"/>
            <a:ext cx="2615998" cy="4851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2400">
                <a:latin typeface="Source Sans Pro Bold"/>
                <a:ea typeface="Source Sans Pro Bold"/>
                <a:cs typeface="Source Sans Pro Bold"/>
                <a:sym typeface="Source Sans Pro Bold"/>
              </a:defRPr>
            </a:lvl1pPr>
          </a:lstStyle>
          <a:p>
            <a:r>
              <a:t>The country Salam</a:t>
            </a:r>
          </a:p>
        </p:txBody>
      </p:sp>
      <p:pic>
        <p:nvPicPr>
          <p:cNvPr id="561" name="Image" descr="Image"/>
          <p:cNvPicPr>
            <a:picLocks noChangeAspect="1"/>
          </p:cNvPicPr>
          <p:nvPr/>
        </p:nvPicPr>
        <p:blipFill>
          <a:blip r:embed="rId3"/>
          <a:stretch>
            <a:fillRect/>
          </a:stretch>
        </p:blipFill>
        <p:spPr>
          <a:xfrm>
            <a:off x="1317772" y="1651031"/>
            <a:ext cx="5326635" cy="3555938"/>
          </a:xfrm>
          <a:prstGeom prst="rect">
            <a:avLst/>
          </a:prstGeom>
          <a:ln w="12700">
            <a:miter lim="400000"/>
          </a:ln>
        </p:spPr>
      </p:pic>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Content Placeholder 2"/>
          <p:cNvSpPr txBox="1">
            <a:spLocks noGrp="1"/>
          </p:cNvSpPr>
          <p:nvPr>
            <p:ph type="body" idx="1"/>
          </p:nvPr>
        </p:nvSpPr>
        <p:spPr>
          <a:xfrm>
            <a:off x="1008993" y="1247000"/>
            <a:ext cx="9844516" cy="4874483"/>
          </a:xfrm>
          <a:prstGeom prst="rect">
            <a:avLst/>
          </a:prstGeom>
        </p:spPr>
        <p:txBody>
          <a:bodyPr>
            <a:noAutofit/>
          </a:bodyPr>
          <a:lstStyle/>
          <a:p>
            <a:pPr marL="252000" indent="-252000" defTabSz="271960">
              <a:lnSpc>
                <a:spcPct val="81000"/>
              </a:lnSpc>
              <a:spcBef>
                <a:spcPts val="200"/>
              </a:spcBef>
              <a:buClr>
                <a:srgbClr val="729E2D"/>
              </a:buClr>
              <a:buFont typeface="Arial" panose="020B0604020202020204" pitchFamily="34" charset="0"/>
              <a:buChar char="•"/>
              <a:defRPr sz="1879"/>
            </a:pPr>
            <a:r>
              <a:rPr sz="2200" dirty="0"/>
              <a:t>Involve local people the community trust e.g., religious leaders, elders, etc. </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Know and understand local customs relating to activities that might spread the disease</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Be knowledgeable of the community dynamics, structures. Pre-existing tensions and conflict should be taken into account</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Consider the target audience when communicating.  Adapt the message to the context to help win the trust of the community</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Engage the community to explain the risks, and how they can be prevented, increases acceptance</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Address </a:t>
            </a:r>
            <a:r>
              <a:rPr sz="2200" dirty="0" err="1"/>
              <a:t>rumours</a:t>
            </a:r>
            <a:r>
              <a:rPr sz="2200" dirty="0"/>
              <a:t> as they are recognized</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Distrust of certain actors or authorities can impact community acceptance. </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Adapt response to allow people to carry out their traditional practices, but in a way that decreases the risk of disease transmission</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Community can provide positive contribution to the response. Be conscious, seize and harness the opportunity</a:t>
            </a:r>
          </a:p>
          <a:p>
            <a:pPr marL="252000" indent="-252000" defTabSz="271960">
              <a:lnSpc>
                <a:spcPct val="81000"/>
              </a:lnSpc>
              <a:spcBef>
                <a:spcPts val="200"/>
              </a:spcBef>
              <a:buClr>
                <a:srgbClr val="729E2D"/>
              </a:buClr>
              <a:buFont typeface="Arial" panose="020B0604020202020204" pitchFamily="34" charset="0"/>
              <a:buChar char="•"/>
              <a:defRPr sz="1879"/>
            </a:pPr>
            <a:r>
              <a:rPr sz="2200" dirty="0"/>
              <a:t>Our own cultural biases and prejudices can impact the way we work. Constant awareness of these limitations are important.</a:t>
            </a:r>
          </a:p>
        </p:txBody>
      </p:sp>
      <p:sp>
        <p:nvSpPr>
          <p:cNvPr id="681" name="Content Placeholder 2"/>
          <p:cNvSpPr txBox="1"/>
          <p:nvPr/>
        </p:nvSpPr>
        <p:spPr>
          <a:xfrm>
            <a:off x="241055" y="736517"/>
            <a:ext cx="10612454"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400">
                <a:solidFill>
                  <a:schemeClr val="accent2"/>
                </a:solidFill>
                <a:latin typeface="Source Sans Pro Bold"/>
                <a:ea typeface="Source Sans Pro Bold"/>
                <a:cs typeface="Source Sans Pro Bold"/>
                <a:sym typeface="Source Sans Pro Bold"/>
              </a:defRPr>
            </a:lvl1pPr>
          </a:lstStyle>
          <a:p>
            <a:r>
              <a:rPr b="1" dirty="0">
                <a:solidFill>
                  <a:srgbClr val="729E2D"/>
                </a:solidFill>
              </a:rPr>
              <a:t>Key elements to be considered to ensure continued community engagement</a:t>
            </a:r>
            <a:endParaRPr lang="en-US" b="1" dirty="0">
              <a:solidFill>
                <a:srgbClr val="729E2D"/>
              </a:solidFill>
            </a:endParaRPr>
          </a:p>
        </p:txBody>
      </p:sp>
      <p:sp>
        <p:nvSpPr>
          <p:cNvPr id="3" name="Title 1">
            <a:extLst>
              <a:ext uri="{FF2B5EF4-FFF2-40B4-BE49-F238E27FC236}">
                <a16:creationId xmlns:a16="http://schemas.microsoft.com/office/drawing/2014/main" id="{0617C9C7-DE13-59F1-6791-784D03D800C3}"/>
              </a:ext>
            </a:extLst>
          </p:cNvPr>
          <p:cNvSpPr txBox="1"/>
          <p:nvPr/>
        </p:nvSpPr>
        <p:spPr>
          <a:xfrm>
            <a:off x="235179" y="61186"/>
            <a:ext cx="8989498"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C4 Debriefing (</a:t>
            </a:r>
            <a:r>
              <a:rPr lang="en-US" b="1" dirty="0"/>
              <a:t>5</a:t>
            </a:r>
            <a:r>
              <a:rPr b="1" dirty="0"/>
              <a:t>)</a:t>
            </a:r>
            <a:endParaRPr lang="en-US" b="1" dirty="0"/>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58219278"/>
      </p:ext>
    </p:extLst>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Google Shape;308;p8"/>
          <p:cNvSpPr txBox="1">
            <a:spLocks noGrp="1"/>
          </p:cNvSpPr>
          <p:nvPr>
            <p:ph type="title"/>
          </p:nvPr>
        </p:nvSpPr>
        <p:spPr>
          <a:xfrm>
            <a:off x="272764" y="185570"/>
            <a:ext cx="3264195" cy="1932377"/>
          </a:xfrm>
          <a:prstGeom prst="rect">
            <a:avLst/>
          </a:prstGeom>
        </p:spPr>
        <p:txBody>
          <a:bodyPr lIns="0" tIns="0" rIns="0" bIns="0">
            <a:normAutofit fontScale="90000"/>
          </a:bodyPr>
          <a:lstStyle/>
          <a:p>
            <a:r>
              <a:rPr lang="en-US" b="1" dirty="0"/>
              <a:t>Session C3: </a:t>
            </a:r>
          </a:p>
          <a:p>
            <a:r>
              <a:rPr lang="en-US" b="1" dirty="0"/>
              <a:t>At Karan hospital, interview with patient</a:t>
            </a:r>
            <a:br>
              <a:rPr lang="en-US" b="1" dirty="0"/>
            </a:br>
            <a:r>
              <a:rPr lang="en-US" b="1" dirty="0"/>
              <a:t>Facilitator hat</a:t>
            </a:r>
          </a:p>
        </p:txBody>
      </p:sp>
      <p:grpSp>
        <p:nvGrpSpPr>
          <p:cNvPr id="605" name="Picture 3"/>
          <p:cNvGrpSpPr/>
          <p:nvPr/>
        </p:nvGrpSpPr>
        <p:grpSpPr>
          <a:xfrm>
            <a:off x="5696356" y="1862833"/>
            <a:ext cx="3132335" cy="3132334"/>
            <a:chOff x="0" y="0"/>
            <a:chExt cx="3132333" cy="3132333"/>
          </a:xfrm>
        </p:grpSpPr>
        <p:sp>
          <p:nvSpPr>
            <p:cNvPr id="603" name="Square"/>
            <p:cNvSpPr/>
            <p:nvPr/>
          </p:nvSpPr>
          <p:spPr>
            <a:xfrm>
              <a:off x="0" y="0"/>
              <a:ext cx="3132334" cy="313233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604" name="image19.jpeg" descr="image19.jpeg"/>
            <p:cNvPicPr>
              <a:picLocks noChangeAspect="1"/>
            </p:cNvPicPr>
            <p:nvPr/>
          </p:nvPicPr>
          <p:blipFill>
            <a:blip r:embed="rId3"/>
            <a:stretch>
              <a:fillRect/>
            </a:stretch>
          </p:blipFill>
          <p:spPr>
            <a:xfrm>
              <a:off x="0" y="0"/>
              <a:ext cx="3132334" cy="3132334"/>
            </a:xfrm>
            <a:prstGeom prst="rect">
              <a:avLst/>
            </a:prstGeom>
            <a:ln w="12700" cap="flat">
              <a:noFill/>
              <a:miter lim="400000"/>
            </a:ln>
            <a:effectLst/>
          </p:spPr>
        </p:pic>
      </p:grpSp>
      <p:sp>
        <p:nvSpPr>
          <p:cNvPr id="606" name="Rounded Rectangle 6"/>
          <p:cNvSpPr/>
          <p:nvPr/>
        </p:nvSpPr>
        <p:spPr>
          <a:xfrm flipV="1">
            <a:off x="272125" y="2266385"/>
            <a:ext cx="2328287"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extLst>
      <p:ext uri="{BB962C8B-B14F-4D97-AF65-F5344CB8AC3E}">
        <p14:creationId xmlns:p14="http://schemas.microsoft.com/office/powerpoint/2010/main" val="2872481812"/>
      </p:ext>
    </p:extLst>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Title 1"/>
          <p:cNvSpPr txBox="1">
            <a:spLocks noGrp="1"/>
          </p:cNvSpPr>
          <p:nvPr>
            <p:ph type="title"/>
          </p:nvPr>
        </p:nvSpPr>
        <p:spPr>
          <a:xfrm>
            <a:off x="198811" y="-37631"/>
            <a:ext cx="4448893" cy="660490"/>
          </a:xfrm>
          <a:prstGeom prst="rect">
            <a:avLst/>
          </a:prstGeom>
        </p:spPr>
        <p:txBody>
          <a:bodyPr lIns="45719" tIns="45720" rIns="45719" bIns="45720" anchor="ctr">
            <a:normAutofit/>
          </a:bodyPr>
          <a:lstStyle>
            <a:lvl1pPr defTabSz="251708">
              <a:defRPr sz="2784"/>
            </a:lvl1pPr>
          </a:lstStyle>
          <a:p>
            <a:r>
              <a:rPr sz="3200" b="1" dirty="0"/>
              <a:t>Prepare for session C3</a:t>
            </a:r>
            <a:endParaRPr lang="en-US" sz="3200" b="1" dirty="0"/>
          </a:p>
        </p:txBody>
      </p:sp>
      <p:sp>
        <p:nvSpPr>
          <p:cNvPr id="2" name="Szövegdoboz 1">
            <a:extLst>
              <a:ext uri="{FF2B5EF4-FFF2-40B4-BE49-F238E27FC236}">
                <a16:creationId xmlns:a16="http://schemas.microsoft.com/office/drawing/2014/main" id="{B281C957-BBDB-51B5-B08E-2E8ED0D72F7D}"/>
              </a:ext>
            </a:extLst>
          </p:cNvPr>
          <p:cNvSpPr txBox="1"/>
          <p:nvPr/>
        </p:nvSpPr>
        <p:spPr>
          <a:xfrm>
            <a:off x="1800000" y="900000"/>
            <a:ext cx="8991600" cy="54117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40135">
              <a:spcBef>
                <a:spcPts val="200"/>
              </a:spcBef>
              <a:defRPr sz="1992">
                <a:solidFill>
                  <a:schemeClr val="accent2"/>
                </a:solidFill>
              </a:defRPr>
            </a:pPr>
            <a:r>
              <a:rPr lang="en-US" sz="2000" b="1" dirty="0">
                <a:solidFill>
                  <a:srgbClr val="729E2D"/>
                </a:solidFill>
                <a:latin typeface="Source Sans Pro Bold"/>
              </a:rPr>
              <a:t>Room setting:</a:t>
            </a:r>
          </a:p>
          <a:p>
            <a:pPr marL="199724" indent="-199724" defTabSz="240135">
              <a:spcBef>
                <a:spcPts val="200"/>
              </a:spcBef>
              <a:buClr>
                <a:schemeClr val="accent6">
                  <a:lumOff val="-9568"/>
                </a:schemeClr>
              </a:buClr>
              <a:buSzPct val="100000"/>
              <a:buChar char="•"/>
              <a:defRPr sz="1992"/>
            </a:pPr>
            <a:r>
              <a:rPr lang="en-US" sz="2000" dirty="0">
                <a:latin typeface="Source Sans Pro Regular"/>
              </a:rPr>
              <a:t>Hospital: patient room</a:t>
            </a:r>
          </a:p>
          <a:p>
            <a:pPr marL="199724" indent="-199724" defTabSz="240135">
              <a:spcBef>
                <a:spcPts val="200"/>
              </a:spcBef>
              <a:buClr>
                <a:schemeClr val="accent6">
                  <a:lumOff val="-9568"/>
                </a:schemeClr>
              </a:buClr>
              <a:buSzPct val="100000"/>
              <a:buChar char="•"/>
              <a:defRPr sz="1992"/>
            </a:pPr>
            <a:r>
              <a:rPr lang="en-US" sz="2000" dirty="0">
                <a:latin typeface="Source Sans Pro Regular"/>
              </a:rPr>
              <a:t>Plenary room to work on outputs</a:t>
            </a:r>
          </a:p>
          <a:p>
            <a:pPr defTabSz="240135">
              <a:spcBef>
                <a:spcPts val="200"/>
              </a:spcBef>
              <a:defRPr sz="1992"/>
            </a:pPr>
            <a:endParaRPr lang="en-US" sz="2000" dirty="0"/>
          </a:p>
          <a:p>
            <a:pPr defTabSz="240135">
              <a:spcBef>
                <a:spcPts val="200"/>
              </a:spcBef>
              <a:defRPr sz="1992">
                <a:solidFill>
                  <a:schemeClr val="accent2"/>
                </a:solidFill>
              </a:defRPr>
            </a:pPr>
            <a:r>
              <a:rPr lang="en-US" sz="2000" b="1" dirty="0">
                <a:solidFill>
                  <a:srgbClr val="729E2D"/>
                </a:solidFill>
                <a:latin typeface="Source Sans Pro Bold"/>
              </a:rPr>
              <a:t>Logistics:</a:t>
            </a:r>
          </a:p>
          <a:p>
            <a:pPr marL="199724" indent="-199724" defTabSz="240135">
              <a:spcBef>
                <a:spcPts val="200"/>
              </a:spcBef>
              <a:buClr>
                <a:schemeClr val="accent6">
                  <a:lumOff val="-9568"/>
                </a:schemeClr>
              </a:buClr>
              <a:buSzPct val="100000"/>
              <a:buChar char="•"/>
              <a:defRPr sz="1992"/>
            </a:pPr>
            <a:r>
              <a:rPr lang="en-US" sz="2000" dirty="0">
                <a:latin typeface="Source Sans Pro Regular"/>
              </a:rPr>
              <a:t>Instructions and annexes session C3 printed out for all participants</a:t>
            </a:r>
          </a:p>
          <a:p>
            <a:pPr marL="199724" indent="-199724" defTabSz="240135">
              <a:spcBef>
                <a:spcPts val="200"/>
              </a:spcBef>
              <a:buClr>
                <a:schemeClr val="accent6">
                  <a:lumOff val="-9568"/>
                </a:schemeClr>
              </a:buClr>
              <a:buSzPct val="100000"/>
              <a:buChar char="•"/>
              <a:defRPr sz="1992"/>
            </a:pPr>
            <a:r>
              <a:rPr lang="en-US" sz="2000" dirty="0">
                <a:latin typeface="Source Sans Pro Regular"/>
              </a:rPr>
              <a:t>Skills drill detailed schedule printed out for team coaches</a:t>
            </a:r>
          </a:p>
          <a:p>
            <a:pPr marL="199724" indent="-199724" defTabSz="240135">
              <a:spcBef>
                <a:spcPts val="200"/>
              </a:spcBef>
              <a:buClr>
                <a:schemeClr val="accent6">
                  <a:lumOff val="-9568"/>
                </a:schemeClr>
              </a:buClr>
              <a:buSzPct val="100000"/>
              <a:buChar char="•"/>
              <a:defRPr sz="1992"/>
            </a:pPr>
            <a:r>
              <a:rPr lang="en-US" sz="2000" dirty="0">
                <a:latin typeface="Source Sans Pro Regular"/>
              </a:rPr>
              <a:t>Role play script printed out for role players (in facilitator guide)</a:t>
            </a:r>
          </a:p>
          <a:p>
            <a:pPr marL="199724" indent="-199724" defTabSz="240135">
              <a:spcBef>
                <a:spcPts val="200"/>
              </a:spcBef>
              <a:buClr>
                <a:schemeClr val="accent6">
                  <a:lumOff val="-9568"/>
                </a:schemeClr>
              </a:buClr>
              <a:buSzPct val="100000"/>
              <a:buChar char="•"/>
              <a:defRPr sz="1992"/>
            </a:pPr>
            <a:r>
              <a:rPr lang="en-US" sz="2000" dirty="0">
                <a:latin typeface="Source Sans Pro Regular"/>
              </a:rPr>
              <a:t>Patient room (x2): bed, pillow and blanket, side table, two chairs, sign board</a:t>
            </a:r>
          </a:p>
          <a:p>
            <a:pPr marL="199724" indent="-199724" defTabSz="240135">
              <a:spcBef>
                <a:spcPts val="200"/>
              </a:spcBef>
              <a:buClr>
                <a:schemeClr val="accent6">
                  <a:lumOff val="-9568"/>
                </a:schemeClr>
              </a:buClr>
              <a:buSzPct val="100000"/>
              <a:buChar char="•"/>
              <a:defRPr sz="1992"/>
            </a:pPr>
            <a:r>
              <a:rPr lang="en-US" sz="2000" dirty="0">
                <a:latin typeface="Source Sans Pro Regular"/>
              </a:rPr>
              <a:t>Near the patient rooms, space for donning and doffing PPE with:</a:t>
            </a:r>
          </a:p>
          <a:p>
            <a:pPr marL="180101" lvl="1" indent="-60033" defTabSz="240135">
              <a:spcBef>
                <a:spcPts val="0"/>
              </a:spcBef>
              <a:buClr>
                <a:schemeClr val="accent3"/>
              </a:buClr>
              <a:buFont typeface="Courier New"/>
              <a:buChar char="o"/>
              <a:defRPr sz="1992"/>
            </a:pPr>
            <a:r>
              <a:rPr lang="en-US" sz="2000" dirty="0">
                <a:latin typeface="Source Sans Pro Regular"/>
              </a:rPr>
              <a:t>    PPE items (all, </a:t>
            </a:r>
            <a:r>
              <a:rPr lang="en-US" sz="2400" dirty="0">
                <a:latin typeface="Source Sans Pro Regular"/>
              </a:rPr>
              <a:t>for</a:t>
            </a:r>
            <a:r>
              <a:rPr lang="en-US" sz="2000" dirty="0">
                <a:latin typeface="Source Sans Pro Regular"/>
              </a:rPr>
              <a:t> enhanced PPE, to be chosen from) and PPE posters</a:t>
            </a:r>
          </a:p>
          <a:p>
            <a:pPr marL="180101" lvl="1" indent="-60033" defTabSz="240135">
              <a:spcBef>
                <a:spcPts val="0"/>
              </a:spcBef>
              <a:buClr>
                <a:schemeClr val="accent3"/>
              </a:buClr>
              <a:buFont typeface="Courier New"/>
              <a:buChar char="o"/>
              <a:defRPr sz="1992"/>
            </a:pPr>
            <a:r>
              <a:rPr lang="en-US" sz="2000" dirty="0">
                <a:latin typeface="Source Sans Pro Regular"/>
              </a:rPr>
              <a:t>    Laboratory sample collection kit</a:t>
            </a:r>
          </a:p>
          <a:p>
            <a:pPr defTabSz="240135">
              <a:spcBef>
                <a:spcPts val="200"/>
              </a:spcBef>
              <a:defRPr sz="1992">
                <a:solidFill>
                  <a:srgbClr val="0070C0"/>
                </a:solidFill>
              </a:defRPr>
            </a:pPr>
            <a:endParaRPr lang="en-US" sz="2000" b="1" dirty="0">
              <a:solidFill>
                <a:srgbClr val="729E2D"/>
              </a:solidFill>
            </a:endParaRPr>
          </a:p>
          <a:p>
            <a:pPr defTabSz="240135">
              <a:spcBef>
                <a:spcPts val="200"/>
              </a:spcBef>
              <a:defRPr sz="1992">
                <a:solidFill>
                  <a:schemeClr val="accent2"/>
                </a:solidFill>
              </a:defRPr>
            </a:pPr>
            <a:r>
              <a:rPr lang="en-US" sz="2000" b="1" dirty="0">
                <a:solidFill>
                  <a:srgbClr val="729E2D"/>
                </a:solidFill>
                <a:latin typeface="Source Sans Pro Bold"/>
              </a:rPr>
              <a:t>Roles/role plays:</a:t>
            </a:r>
          </a:p>
          <a:p>
            <a:pPr defTabSz="240135">
              <a:spcBef>
                <a:spcPts val="200"/>
              </a:spcBef>
              <a:buClr>
                <a:schemeClr val="accent3"/>
              </a:buClr>
              <a:buSzPct val="100000"/>
              <a:buFont typeface="Arial"/>
              <a:buChar char="•"/>
              <a:defRPr sz="1992"/>
            </a:pPr>
            <a:r>
              <a:rPr lang="en-US" sz="2000" dirty="0">
                <a:latin typeface="Source Sans Pro Regular"/>
              </a:rPr>
              <a:t>  Patient, Laila </a:t>
            </a:r>
            <a:r>
              <a:rPr lang="en-US" sz="2000" dirty="0" err="1">
                <a:latin typeface="Source Sans Pro Regular"/>
              </a:rPr>
              <a:t>Samy</a:t>
            </a:r>
            <a:r>
              <a:rPr lang="en-US" sz="2000" dirty="0">
                <a:latin typeface="Source Sans Pro Regular"/>
              </a:rPr>
              <a:t> (x2) (add a nurse who will introduce the team)</a:t>
            </a:r>
          </a:p>
          <a:p>
            <a:pPr marL="0" marR="0" indent="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mj-lt"/>
              <a:ea typeface="+mj-ea"/>
              <a:cs typeface="+mj-cs"/>
              <a:sym typeface="Calibri"/>
            </a:endParaRPr>
          </a:p>
        </p:txBody>
      </p:sp>
    </p:spTree>
    <p:extLst>
      <p:ext uri="{BB962C8B-B14F-4D97-AF65-F5344CB8AC3E}">
        <p14:creationId xmlns:p14="http://schemas.microsoft.com/office/powerpoint/2010/main" val="3992739029"/>
      </p:ext>
    </p:ext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Title 1"/>
          <p:cNvSpPr txBox="1">
            <a:spLocks noGrp="1"/>
          </p:cNvSpPr>
          <p:nvPr>
            <p:ph type="title"/>
          </p:nvPr>
        </p:nvSpPr>
        <p:spPr>
          <a:prstGeom prst="rect">
            <a:avLst/>
          </a:prstGeom>
        </p:spPr>
        <p:txBody>
          <a:bodyPr lIns="45719" tIns="45720" rIns="45719" bIns="45720" anchor="ctr">
            <a:normAutofit/>
          </a:bodyPr>
          <a:lstStyle/>
          <a:p>
            <a:r>
              <a:rPr b="1" dirty="0"/>
              <a:t>Facilitate and debrief session C3</a:t>
            </a:r>
            <a:endParaRPr lang="en-US" b="1" dirty="0"/>
          </a:p>
        </p:txBody>
      </p:sp>
      <p:sp>
        <p:nvSpPr>
          <p:cNvPr id="2" name="Szövegdoboz 1">
            <a:extLst>
              <a:ext uri="{FF2B5EF4-FFF2-40B4-BE49-F238E27FC236}">
                <a16:creationId xmlns:a16="http://schemas.microsoft.com/office/drawing/2014/main" id="{D9BC242C-00AD-23A2-1EC8-443BA4B35097}"/>
              </a:ext>
            </a:extLst>
          </p:cNvPr>
          <p:cNvSpPr txBox="1"/>
          <p:nvPr/>
        </p:nvSpPr>
        <p:spPr>
          <a:xfrm>
            <a:off x="1800000" y="900000"/>
            <a:ext cx="9794240" cy="56342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71960">
              <a:spcBef>
                <a:spcPts val="200"/>
              </a:spcBef>
              <a:defRPr sz="1879">
                <a:solidFill>
                  <a:schemeClr val="accent2"/>
                </a:solidFill>
              </a:defRPr>
            </a:pPr>
            <a:r>
              <a:rPr lang="en-US" sz="2000" b="1" dirty="0">
                <a:solidFill>
                  <a:srgbClr val="729E2D"/>
                </a:solidFill>
                <a:latin typeface="Source Sans Pro Bold"/>
              </a:rPr>
              <a:t>Facilitation:</a:t>
            </a:r>
          </a:p>
          <a:p>
            <a:pPr marL="263525" indent="-263525" defTabSz="271960">
              <a:spcBef>
                <a:spcPts val="200"/>
              </a:spcBef>
              <a:buClr>
                <a:schemeClr val="accent3"/>
              </a:buClr>
              <a:buSzPct val="100000"/>
              <a:buAutoNum type="arabicPeriod"/>
              <a:defRPr sz="1879"/>
            </a:pPr>
            <a:r>
              <a:rPr lang="en-US" sz="2000" dirty="0">
                <a:latin typeface="Source Sans Pro Regular"/>
              </a:rPr>
              <a:t>Distribute session instructions and annexes</a:t>
            </a:r>
          </a:p>
          <a:p>
            <a:pPr marL="263525" indent="-263525" defTabSz="271960">
              <a:spcBef>
                <a:spcPts val="200"/>
              </a:spcBef>
              <a:buClr>
                <a:schemeClr val="accent3"/>
              </a:buClr>
              <a:buSzPct val="100000"/>
              <a:buAutoNum type="arabicPeriod"/>
              <a:defRPr sz="1879"/>
            </a:pPr>
            <a:r>
              <a:rPr lang="en-US" sz="2000" dirty="0">
                <a:latin typeface="Source Sans Pro Regular"/>
              </a:rPr>
              <a:t>Read aloud with participants the key information about this session</a:t>
            </a:r>
          </a:p>
          <a:p>
            <a:pPr marL="263525" indent="-263525" defTabSz="271960">
              <a:spcBef>
                <a:spcPts val="200"/>
              </a:spcBef>
              <a:buClr>
                <a:schemeClr val="accent3"/>
              </a:buClr>
              <a:buSzPct val="100000"/>
              <a:buAutoNum type="arabicPeriod"/>
              <a:defRPr sz="1879"/>
            </a:pPr>
            <a:r>
              <a:rPr lang="en-US" sz="2000" dirty="0">
                <a:latin typeface="Source Sans Pro Regular"/>
              </a:rPr>
              <a:t>Highlight what are the expected outputs for this session and how teams are expected to present them</a:t>
            </a:r>
          </a:p>
          <a:p>
            <a:pPr marL="263525" indent="-263525" defTabSz="271960">
              <a:spcBef>
                <a:spcPts val="200"/>
              </a:spcBef>
              <a:buClr>
                <a:schemeClr val="accent3"/>
              </a:buClr>
              <a:buSzPct val="100000"/>
              <a:buAutoNum type="arabicPeriod"/>
              <a:defRPr sz="1879"/>
            </a:pPr>
            <a:r>
              <a:rPr lang="en-US" sz="2000" dirty="0">
                <a:latin typeface="Source Sans Pro Regular"/>
              </a:rPr>
              <a:t>Ensure that everyone has understood the tasks</a:t>
            </a:r>
          </a:p>
          <a:p>
            <a:pPr marL="263525" indent="-263525" defTabSz="271960">
              <a:spcBef>
                <a:spcPts val="200"/>
              </a:spcBef>
              <a:buClr>
                <a:schemeClr val="accent3"/>
              </a:buClr>
              <a:buSzPct val="100000"/>
              <a:buAutoNum type="arabicPeriod"/>
              <a:defRPr sz="1879"/>
            </a:pPr>
            <a:r>
              <a:rPr lang="en-US" sz="2000" dirty="0">
                <a:latin typeface="Source Sans Pro Regular"/>
              </a:rPr>
              <a:t>Indicate how much time is given to the session, the breakdown</a:t>
            </a:r>
          </a:p>
          <a:p>
            <a:pPr marL="263525" indent="-263525" defTabSz="271960">
              <a:spcBef>
                <a:spcPts val="200"/>
              </a:spcBef>
              <a:buClr>
                <a:schemeClr val="accent3"/>
              </a:buClr>
              <a:buSzPct val="100000"/>
              <a:buAutoNum type="arabicPeriod"/>
              <a:defRPr sz="1879"/>
            </a:pPr>
            <a:r>
              <a:rPr lang="en-US" sz="2000" dirty="0">
                <a:latin typeface="Source Sans Pro Regular"/>
              </a:rPr>
              <a:t>Team coaches accompany their teams to patient interview and sample collection, and manage time, and teams rotate according to the skills drill detailed schedule</a:t>
            </a:r>
          </a:p>
          <a:p>
            <a:pPr marL="263525" indent="-263525" defTabSz="271960">
              <a:spcBef>
                <a:spcPts val="200"/>
              </a:spcBef>
              <a:buClr>
                <a:schemeClr val="accent3"/>
              </a:buClr>
              <a:buSzPct val="100000"/>
              <a:buAutoNum type="arabicPeriod"/>
              <a:defRPr sz="1879"/>
            </a:pPr>
            <a:r>
              <a:rPr lang="en-US" sz="2000" dirty="0">
                <a:latin typeface="Source Sans Pro Regular"/>
              </a:rPr>
              <a:t>Teams get back to the plenary room to complete the outputs.</a:t>
            </a:r>
          </a:p>
          <a:p>
            <a:pPr defTabSz="271960">
              <a:spcBef>
                <a:spcPts val="200"/>
              </a:spcBef>
              <a:defRPr sz="1879"/>
            </a:pPr>
            <a:endParaRPr lang="en-US" sz="2000" dirty="0">
              <a:latin typeface="Source Sans Pro Regular"/>
            </a:endParaRPr>
          </a:p>
          <a:p>
            <a:pPr defTabSz="271960">
              <a:spcBef>
                <a:spcPts val="200"/>
              </a:spcBef>
              <a:defRPr sz="1879">
                <a:solidFill>
                  <a:schemeClr val="accent2"/>
                </a:solidFill>
              </a:defRPr>
            </a:pPr>
            <a:r>
              <a:rPr lang="en-US" sz="2000" b="1" dirty="0">
                <a:solidFill>
                  <a:srgbClr val="729E2D"/>
                </a:solidFill>
                <a:latin typeface="Source Sans Pro Bold"/>
              </a:rPr>
              <a:t>Debriefing:</a:t>
            </a:r>
          </a:p>
          <a:p>
            <a:pPr defTabSz="271960">
              <a:spcBef>
                <a:spcPts val="200"/>
              </a:spcBef>
              <a:defRPr sz="1879"/>
            </a:pPr>
            <a:r>
              <a:rPr lang="en-US" sz="2000" dirty="0">
                <a:latin typeface="Source Sans Pro Regular"/>
              </a:rPr>
              <a:t>Ask one team to present an output, the others to complement and/or comment</a:t>
            </a:r>
          </a:p>
          <a:p>
            <a:pPr defTabSz="271960">
              <a:spcBef>
                <a:spcPts val="200"/>
              </a:spcBef>
              <a:defRPr sz="1879"/>
            </a:pPr>
            <a:r>
              <a:rPr lang="en-US" sz="2000" dirty="0">
                <a:latin typeface="Source Sans Pro Regular"/>
              </a:rPr>
              <a:t>Present the debriefing slides</a:t>
            </a:r>
          </a:p>
          <a:p>
            <a:pPr defTabSz="271960">
              <a:spcBef>
                <a:spcPts val="200"/>
              </a:spcBef>
              <a:defRPr sz="1879"/>
            </a:pPr>
            <a:r>
              <a:rPr lang="en-US" sz="2000" dirty="0">
                <a:latin typeface="Source Sans Pro Regular"/>
              </a:rPr>
              <a:t>Respond to questions if any</a:t>
            </a:r>
          </a:p>
          <a:p>
            <a:pPr defTabSz="271960">
              <a:spcBef>
                <a:spcPts val="200"/>
              </a:spcBef>
              <a:defRPr sz="1879"/>
            </a:pPr>
            <a:r>
              <a:rPr lang="en-US" sz="2000" dirty="0">
                <a:latin typeface="Source Sans Pro Regular"/>
              </a:rPr>
              <a:t>Give inject about Potential risks of chemical contaminants in drinking-water</a:t>
            </a:r>
          </a:p>
          <a:p>
            <a:pPr marL="0" marR="0" indent="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ource Sans Pro Regular"/>
              <a:sym typeface="Calibri"/>
            </a:endParaRPr>
          </a:p>
        </p:txBody>
      </p:sp>
    </p:spTree>
    <p:extLst>
      <p:ext uri="{BB962C8B-B14F-4D97-AF65-F5344CB8AC3E}">
        <p14:creationId xmlns:p14="http://schemas.microsoft.com/office/powerpoint/2010/main" val="2604435380"/>
      </p:ext>
    </p:ext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Title 1"/>
          <p:cNvSpPr txBox="1">
            <a:spLocks noGrp="1"/>
          </p:cNvSpPr>
          <p:nvPr>
            <p:ph type="title"/>
          </p:nvPr>
        </p:nvSpPr>
        <p:spPr>
          <a:xfrm>
            <a:off x="207802" y="-20444"/>
            <a:ext cx="8688070" cy="646113"/>
          </a:xfrm>
          <a:prstGeom prst="rect">
            <a:avLst/>
          </a:prstGeom>
        </p:spPr>
        <p:txBody>
          <a:bodyPr lIns="45719" tIns="45720" rIns="45719" bIns="45720" anchor="ctr">
            <a:normAutofit/>
          </a:bodyPr>
          <a:lstStyle>
            <a:lvl1pPr defTabSz="269067">
              <a:defRPr sz="2976"/>
            </a:lvl1pPr>
          </a:lstStyle>
          <a:p>
            <a:r>
              <a:rPr sz="3200" b="1" dirty="0"/>
              <a:t>Skills drill detailed timeline for session C3</a:t>
            </a:r>
            <a:endParaRPr lang="en-US" sz="3200" b="1" dirty="0"/>
          </a:p>
        </p:txBody>
      </p:sp>
      <p:pic>
        <p:nvPicPr>
          <p:cNvPr id="620" name="Picture 4" descr="Picture 4"/>
          <p:cNvPicPr>
            <a:picLocks noChangeAspect="1"/>
          </p:cNvPicPr>
          <p:nvPr/>
        </p:nvPicPr>
        <p:blipFill>
          <a:blip r:embed="rId2"/>
          <a:srcRect l="4062" t="29583" r="4271" b="26848"/>
          <a:stretch>
            <a:fillRect/>
          </a:stretch>
        </p:blipFill>
        <p:spPr>
          <a:xfrm>
            <a:off x="1768127" y="2192338"/>
            <a:ext cx="8712672" cy="2760662"/>
          </a:xfrm>
          <a:prstGeom prst="rect">
            <a:avLst/>
          </a:prstGeom>
          <a:ln w="12700">
            <a:miter lim="400000"/>
          </a:ln>
        </p:spPr>
      </p:pic>
    </p:spTree>
    <p:extLst>
      <p:ext uri="{BB962C8B-B14F-4D97-AF65-F5344CB8AC3E}">
        <p14:creationId xmlns:p14="http://schemas.microsoft.com/office/powerpoint/2010/main" val="1795433368"/>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Google Shape;308;p8"/>
          <p:cNvSpPr txBox="1">
            <a:spLocks noGrp="1"/>
          </p:cNvSpPr>
          <p:nvPr>
            <p:ph type="title"/>
          </p:nvPr>
        </p:nvSpPr>
        <p:spPr>
          <a:xfrm>
            <a:off x="282043" y="-26126"/>
            <a:ext cx="3264195" cy="1932377"/>
          </a:xfrm>
          <a:prstGeom prst="rect">
            <a:avLst/>
          </a:prstGeom>
        </p:spPr>
        <p:txBody>
          <a:bodyPr lIns="0" tIns="0" rIns="0" bIns="0"/>
          <a:lstStyle/>
          <a:p>
            <a:r>
              <a:rPr b="1" dirty="0"/>
              <a:t>Session C4: Community engagement</a:t>
            </a:r>
            <a:br>
              <a:rPr lang="fr-FR" b="1" dirty="0"/>
            </a:br>
            <a:r>
              <a:rPr lang="en-US" b="1" dirty="0"/>
              <a:t>Facilitator hat</a:t>
            </a:r>
          </a:p>
        </p:txBody>
      </p:sp>
      <p:grpSp>
        <p:nvGrpSpPr>
          <p:cNvPr id="688" name="Picture 3"/>
          <p:cNvGrpSpPr/>
          <p:nvPr/>
        </p:nvGrpSpPr>
        <p:grpSpPr>
          <a:xfrm>
            <a:off x="6001158" y="1999466"/>
            <a:ext cx="2859066" cy="2859066"/>
            <a:chOff x="0" y="0"/>
            <a:chExt cx="2859065" cy="2859065"/>
          </a:xfrm>
        </p:grpSpPr>
        <p:sp>
          <p:nvSpPr>
            <p:cNvPr id="686" name="Square"/>
            <p:cNvSpPr/>
            <p:nvPr/>
          </p:nvSpPr>
          <p:spPr>
            <a:xfrm>
              <a:off x="0" y="0"/>
              <a:ext cx="2859066" cy="2859066"/>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687" name="image19.jpeg" descr="image19.jpeg"/>
            <p:cNvPicPr>
              <a:picLocks noChangeAspect="1"/>
            </p:cNvPicPr>
            <p:nvPr/>
          </p:nvPicPr>
          <p:blipFill>
            <a:blip r:embed="rId3"/>
            <a:stretch>
              <a:fillRect/>
            </a:stretch>
          </p:blipFill>
          <p:spPr>
            <a:xfrm>
              <a:off x="0" y="0"/>
              <a:ext cx="2859066" cy="2859066"/>
            </a:xfrm>
            <a:prstGeom prst="rect">
              <a:avLst/>
            </a:prstGeom>
            <a:ln w="12700" cap="flat">
              <a:noFill/>
              <a:miter lim="400000"/>
            </a:ln>
            <a:effectLst/>
          </p:spPr>
        </p:pic>
      </p:grpSp>
      <p:sp>
        <p:nvSpPr>
          <p:cNvPr id="689" name="Rounded Rectangle 2"/>
          <p:cNvSpPr/>
          <p:nvPr/>
        </p:nvSpPr>
        <p:spPr>
          <a:xfrm rot="10800000" flipH="1">
            <a:off x="264864" y="1788995"/>
            <a:ext cx="2655039"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Title 1"/>
          <p:cNvSpPr txBox="1">
            <a:spLocks noGrp="1"/>
          </p:cNvSpPr>
          <p:nvPr>
            <p:ph type="title"/>
          </p:nvPr>
        </p:nvSpPr>
        <p:spPr>
          <a:xfrm>
            <a:off x="264864" y="615229"/>
            <a:ext cx="3264195" cy="1217224"/>
          </a:xfrm>
          <a:prstGeom prst="rect">
            <a:avLst/>
          </a:prstGeom>
        </p:spPr>
        <p:txBody>
          <a:bodyPr lIns="45719" tIns="45720" rIns="45719" bIns="45720" anchor="ctr">
            <a:normAutofit/>
          </a:bodyPr>
          <a:lstStyle>
            <a:lvl1pPr defTabSz="514350"/>
          </a:lstStyle>
          <a:p>
            <a:r>
              <a:rPr b="1" dirty="0"/>
              <a:t>Prepare for session C4</a:t>
            </a:r>
            <a:endParaRPr lang="en-US" b="1" dirty="0"/>
          </a:p>
        </p:txBody>
      </p:sp>
      <p:sp>
        <p:nvSpPr>
          <p:cNvPr id="694" name="Content Placeholder 2"/>
          <p:cNvSpPr txBox="1">
            <a:spLocks noGrp="1"/>
          </p:cNvSpPr>
          <p:nvPr>
            <p:ph type="body" idx="1"/>
          </p:nvPr>
        </p:nvSpPr>
        <p:spPr>
          <a:xfrm>
            <a:off x="4273551" y="842965"/>
            <a:ext cx="7529515" cy="5546726"/>
          </a:xfrm>
          <a:prstGeom prst="rect">
            <a:avLst/>
          </a:prstGeom>
        </p:spPr>
        <p:txBody>
          <a:bodyPr/>
          <a:lstStyle/>
          <a:p>
            <a:pPr defTabSz="269067">
              <a:spcBef>
                <a:spcPts val="200"/>
              </a:spcBef>
              <a:defRPr sz="2046">
                <a:solidFill>
                  <a:schemeClr val="accent6"/>
                </a:solidFill>
              </a:defRPr>
            </a:pPr>
            <a:r>
              <a:rPr b="1" dirty="0">
                <a:latin typeface="Source Sans Pro Bold"/>
              </a:rPr>
              <a:t>Room setting:</a:t>
            </a:r>
          </a:p>
          <a:p>
            <a:pPr marL="216000" indent="-216000" defTabSz="269067">
              <a:spcBef>
                <a:spcPts val="200"/>
              </a:spcBef>
              <a:buClr>
                <a:srgbClr val="729E2D"/>
              </a:buClr>
              <a:buSzPct val="100000"/>
              <a:buChar char="•"/>
              <a:defRPr sz="2046"/>
            </a:pPr>
            <a:r>
              <a:rPr dirty="0"/>
              <a:t>Community setting</a:t>
            </a:r>
          </a:p>
          <a:p>
            <a:pPr marL="216000" indent="-216000" defTabSz="269067">
              <a:spcBef>
                <a:spcPts val="200"/>
              </a:spcBef>
              <a:buClr>
                <a:srgbClr val="729E2D"/>
              </a:buClr>
              <a:buSzPct val="100000"/>
              <a:buChar char="•"/>
              <a:defRPr sz="2046"/>
            </a:pPr>
            <a:r>
              <a:rPr dirty="0"/>
              <a:t>Plenary room to work on outputs</a:t>
            </a:r>
          </a:p>
          <a:p>
            <a:pPr defTabSz="269067">
              <a:spcBef>
                <a:spcPts val="200"/>
              </a:spcBef>
              <a:defRPr sz="2046"/>
            </a:pPr>
            <a:endParaRPr dirty="0"/>
          </a:p>
          <a:p>
            <a:pPr defTabSz="269067">
              <a:spcBef>
                <a:spcPts val="200"/>
              </a:spcBef>
              <a:defRPr sz="2046">
                <a:solidFill>
                  <a:schemeClr val="accent6"/>
                </a:solidFill>
              </a:defRPr>
            </a:pPr>
            <a:r>
              <a:rPr b="1" dirty="0">
                <a:solidFill>
                  <a:schemeClr val="accent6"/>
                </a:solidFill>
                <a:latin typeface="Source Sans Pro Bold"/>
              </a:rPr>
              <a:t>Logistics:</a:t>
            </a:r>
          </a:p>
          <a:p>
            <a:pPr marL="216000" indent="-216000" defTabSz="269067">
              <a:spcBef>
                <a:spcPts val="200"/>
              </a:spcBef>
              <a:buClr>
                <a:srgbClr val="729E2D"/>
              </a:buClr>
              <a:buSzPct val="100000"/>
              <a:buChar char="•"/>
              <a:defRPr sz="2046"/>
            </a:pPr>
            <a:r>
              <a:rPr dirty="0"/>
              <a:t>Instructions and annexes session C4 printed out for all participants</a:t>
            </a:r>
          </a:p>
          <a:p>
            <a:pPr marL="216000" indent="-216000" defTabSz="269067">
              <a:spcBef>
                <a:spcPts val="200"/>
              </a:spcBef>
              <a:buClr>
                <a:srgbClr val="729E2D"/>
              </a:buClr>
              <a:buSzPct val="100000"/>
              <a:buChar char="•"/>
              <a:defRPr sz="2046"/>
            </a:pPr>
            <a:r>
              <a:rPr dirty="0"/>
              <a:t>Role play script printed out for role players (in facilitator guide)</a:t>
            </a:r>
          </a:p>
          <a:p>
            <a:pPr marL="216000" indent="-216000" defTabSz="269067">
              <a:spcBef>
                <a:spcPts val="200"/>
              </a:spcBef>
              <a:buClr>
                <a:srgbClr val="729E2D"/>
              </a:buClr>
              <a:buSzPct val="100000"/>
              <a:buChar char="•"/>
              <a:defRPr sz="2046"/>
            </a:pPr>
            <a:r>
              <a:rPr dirty="0"/>
              <a:t>Skills drill detailed schedule printed out for team coaches</a:t>
            </a:r>
          </a:p>
          <a:p>
            <a:pPr marL="216000" indent="-216000" defTabSz="269067">
              <a:spcBef>
                <a:spcPts val="200"/>
              </a:spcBef>
              <a:buClr>
                <a:srgbClr val="729E2D"/>
              </a:buClr>
              <a:buSzPct val="100000"/>
              <a:buChar char="•"/>
              <a:defRPr sz="2046"/>
            </a:pPr>
            <a:r>
              <a:rPr dirty="0"/>
              <a:t>A large room or outdoor space to meet with the community leader and elders, 7 chairs, sign board</a:t>
            </a:r>
            <a:endParaRPr dirty="0">
              <a:solidFill>
                <a:srgbClr val="0070C0"/>
              </a:solidFill>
            </a:endParaRPr>
          </a:p>
          <a:p>
            <a:pPr defTabSz="269067">
              <a:spcBef>
                <a:spcPts val="200"/>
              </a:spcBef>
              <a:defRPr sz="2046">
                <a:solidFill>
                  <a:srgbClr val="0070C0"/>
                </a:solidFill>
              </a:defRPr>
            </a:pPr>
            <a:endParaRPr dirty="0">
              <a:solidFill>
                <a:srgbClr val="0070C0"/>
              </a:solidFill>
            </a:endParaRPr>
          </a:p>
          <a:p>
            <a:pPr defTabSz="269067">
              <a:spcBef>
                <a:spcPts val="200"/>
              </a:spcBef>
              <a:defRPr sz="2046">
                <a:solidFill>
                  <a:schemeClr val="accent6"/>
                </a:solidFill>
              </a:defRPr>
            </a:pPr>
            <a:r>
              <a:rPr b="1" dirty="0">
                <a:solidFill>
                  <a:schemeClr val="accent6"/>
                </a:solidFill>
                <a:latin typeface="Source Sans Pro Bold"/>
              </a:rPr>
              <a:t>Roles/role plays:</a:t>
            </a:r>
          </a:p>
          <a:p>
            <a:pPr marL="216000" indent="-216000" defTabSz="269067">
              <a:spcBef>
                <a:spcPts val="200"/>
              </a:spcBef>
              <a:buClr>
                <a:srgbClr val="729E2D"/>
              </a:buClr>
              <a:buSzPct val="100000"/>
              <a:buChar char="•"/>
              <a:defRPr sz="2046"/>
            </a:pPr>
            <a:r>
              <a:rPr dirty="0"/>
              <a:t>Community leader</a:t>
            </a:r>
          </a:p>
          <a:p>
            <a:pPr marL="216000" indent="-216000" defTabSz="269067">
              <a:spcBef>
                <a:spcPts val="200"/>
              </a:spcBef>
              <a:buClr>
                <a:srgbClr val="729E2D"/>
              </a:buClr>
              <a:buSzPct val="100000"/>
              <a:buChar char="•"/>
              <a:defRPr sz="2046"/>
            </a:pPr>
            <a:r>
              <a:rPr dirty="0"/>
              <a:t>One or two community elders</a:t>
            </a:r>
          </a:p>
          <a:p>
            <a:pPr defTabSz="269067">
              <a:spcBef>
                <a:spcPts val="200"/>
              </a:spcBef>
              <a:defRPr sz="2046"/>
            </a:pPr>
            <a:endParaRPr dirty="0"/>
          </a:p>
        </p:txBody>
      </p:sp>
      <p:sp>
        <p:nvSpPr>
          <p:cNvPr id="2" name="Rounded Rectangle 2">
            <a:extLst>
              <a:ext uri="{FF2B5EF4-FFF2-40B4-BE49-F238E27FC236}">
                <a16:creationId xmlns:a16="http://schemas.microsoft.com/office/drawing/2014/main" id="{32B9FED7-BE22-8909-EE7B-7AC230FEA8C7}"/>
              </a:ext>
            </a:extLst>
          </p:cNvPr>
          <p:cNvSpPr/>
          <p:nvPr/>
        </p:nvSpPr>
        <p:spPr>
          <a:xfrm rot="10800000" flipH="1">
            <a:off x="264864" y="1788995"/>
            <a:ext cx="2655039"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9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9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9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9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69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69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69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p:tmAbs val="0"/>
                                  </p:iterate>
                                  <p:childTnLst>
                                    <p:set>
                                      <p:cBhvr>
                                        <p:cTn id="34" fill="hold"/>
                                        <p:tgtEl>
                                          <p:spTgt spid="69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p:tmAbs val="0"/>
                                  </p:iterate>
                                  <p:childTnLst>
                                    <p:set>
                                      <p:cBhvr>
                                        <p:cTn id="38" fill="hold"/>
                                        <p:tgtEl>
                                          <p:spTgt spid="69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p:tmAbs val="0"/>
                                  </p:iterate>
                                  <p:childTnLst>
                                    <p:set>
                                      <p:cBhvr>
                                        <p:cTn id="42" fill="hold"/>
                                        <p:tgtEl>
                                          <p:spTgt spid="694">
                                            <p:txEl>
                                              <p:charRg st="436" end="43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 grpId="0" build="p" bldLvl="5" animBg="1" advAuto="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Content Placeholder 2"/>
          <p:cNvSpPr txBox="1">
            <a:spLocks noGrp="1"/>
          </p:cNvSpPr>
          <p:nvPr>
            <p:ph type="body" idx="1"/>
          </p:nvPr>
        </p:nvSpPr>
        <p:spPr>
          <a:xfrm>
            <a:off x="2156621" y="956928"/>
            <a:ext cx="8444474" cy="4944144"/>
          </a:xfrm>
          <a:prstGeom prst="rect">
            <a:avLst/>
          </a:prstGeom>
        </p:spPr>
        <p:txBody>
          <a:bodyPr>
            <a:normAutofit/>
          </a:bodyPr>
          <a:lstStyle/>
          <a:p>
            <a:pPr defTabSz="260388">
              <a:spcBef>
                <a:spcPts val="200"/>
              </a:spcBef>
              <a:defRPr sz="1979">
                <a:solidFill>
                  <a:schemeClr val="accent2"/>
                </a:solidFill>
              </a:defRPr>
            </a:pPr>
            <a:r>
              <a:rPr sz="2000" b="1" dirty="0">
                <a:solidFill>
                  <a:srgbClr val="729E2D"/>
                </a:solidFill>
                <a:latin typeface="Source Sans Pro Bold"/>
              </a:rPr>
              <a:t>Facilitation:</a:t>
            </a:r>
          </a:p>
          <a:p>
            <a:pPr marL="252000" indent="-252000" defTabSz="260388">
              <a:spcBef>
                <a:spcPts val="200"/>
              </a:spcBef>
              <a:buClr>
                <a:schemeClr val="accent3"/>
              </a:buClr>
              <a:buSzPct val="100000"/>
              <a:buAutoNum type="arabicPeriod"/>
              <a:defRPr sz="1979"/>
            </a:pPr>
            <a:r>
              <a:rPr sz="2000" dirty="0"/>
              <a:t>Distribute session instructions and annexes</a:t>
            </a:r>
          </a:p>
          <a:p>
            <a:pPr marL="252000" indent="-252000" defTabSz="260388">
              <a:spcBef>
                <a:spcPts val="200"/>
              </a:spcBef>
              <a:buClr>
                <a:schemeClr val="accent3"/>
              </a:buClr>
              <a:buSzPct val="100000"/>
              <a:buAutoNum type="arabicPeriod"/>
              <a:defRPr sz="1979"/>
            </a:pPr>
            <a:r>
              <a:rPr sz="2000" dirty="0"/>
              <a:t>Read aloud with participants the key information about this session</a:t>
            </a:r>
          </a:p>
          <a:p>
            <a:pPr marL="252000" indent="-252000" defTabSz="260388">
              <a:spcBef>
                <a:spcPts val="200"/>
              </a:spcBef>
              <a:buClr>
                <a:schemeClr val="accent3"/>
              </a:buClr>
              <a:buSzPct val="100000"/>
              <a:buAutoNum type="arabicPeriod"/>
              <a:defRPr sz="1979"/>
            </a:pPr>
            <a:r>
              <a:rPr sz="2000" dirty="0"/>
              <a:t>Highlight what are the expected outputs for this session and how teams are expected to present them</a:t>
            </a:r>
          </a:p>
          <a:p>
            <a:pPr marL="252000" indent="-252000" defTabSz="260388">
              <a:spcBef>
                <a:spcPts val="200"/>
              </a:spcBef>
              <a:buClr>
                <a:schemeClr val="accent3"/>
              </a:buClr>
              <a:buSzPct val="100000"/>
              <a:buAutoNum type="arabicPeriod"/>
              <a:defRPr sz="1979"/>
            </a:pPr>
            <a:r>
              <a:rPr sz="2000" dirty="0"/>
              <a:t>Ensure that everyone has understood the tasks</a:t>
            </a:r>
          </a:p>
          <a:p>
            <a:pPr marL="252000" indent="-252000" defTabSz="260388">
              <a:spcBef>
                <a:spcPts val="200"/>
              </a:spcBef>
              <a:buClr>
                <a:schemeClr val="accent3"/>
              </a:buClr>
              <a:buSzPct val="100000"/>
              <a:buAutoNum type="arabicPeriod"/>
              <a:defRPr sz="1979"/>
            </a:pPr>
            <a:r>
              <a:rPr sz="2000" dirty="0"/>
              <a:t>Indicate how much time is given to the session, the breakdown</a:t>
            </a:r>
          </a:p>
          <a:p>
            <a:pPr marL="252000" indent="-252000" defTabSz="260388">
              <a:spcBef>
                <a:spcPts val="200"/>
              </a:spcBef>
              <a:buClr>
                <a:schemeClr val="accent3"/>
              </a:buClr>
              <a:buSzPct val="100000"/>
              <a:buAutoNum type="arabicPeriod"/>
              <a:defRPr sz="1979"/>
            </a:pPr>
            <a:r>
              <a:rPr sz="2000" dirty="0"/>
              <a:t>Team coaches accompany their teams to the role play area and manage time</a:t>
            </a:r>
          </a:p>
          <a:p>
            <a:pPr marL="252000" indent="-252000" defTabSz="260388">
              <a:spcBef>
                <a:spcPts val="200"/>
              </a:spcBef>
              <a:buClr>
                <a:schemeClr val="accent3"/>
              </a:buClr>
              <a:buSzPct val="100000"/>
              <a:buAutoNum type="arabicPeriod"/>
              <a:defRPr sz="1979"/>
            </a:pPr>
            <a:r>
              <a:rPr sz="2000" dirty="0"/>
              <a:t>Teams get back to the plenary room to complete the outputs.</a:t>
            </a:r>
          </a:p>
          <a:p>
            <a:pPr defTabSz="260388">
              <a:spcBef>
                <a:spcPts val="200"/>
              </a:spcBef>
              <a:defRPr sz="1979"/>
            </a:pPr>
            <a:endParaRPr sz="2000" dirty="0"/>
          </a:p>
          <a:p>
            <a:pPr defTabSz="260388">
              <a:spcBef>
                <a:spcPts val="200"/>
              </a:spcBef>
              <a:defRPr sz="1979">
                <a:solidFill>
                  <a:schemeClr val="accent2"/>
                </a:solidFill>
              </a:defRPr>
            </a:pPr>
            <a:r>
              <a:rPr sz="2000" b="1" dirty="0">
                <a:solidFill>
                  <a:srgbClr val="729E2D"/>
                </a:solidFill>
                <a:latin typeface="Source Sans Pro Bold"/>
              </a:rPr>
              <a:t>Debriefing:</a:t>
            </a:r>
          </a:p>
          <a:p>
            <a:pPr defTabSz="260388">
              <a:spcBef>
                <a:spcPts val="200"/>
              </a:spcBef>
              <a:defRPr sz="1979"/>
            </a:pPr>
            <a:r>
              <a:rPr sz="2000" dirty="0"/>
              <a:t>Ask one team to present an output, the others to complement and/or comment</a:t>
            </a:r>
          </a:p>
          <a:p>
            <a:pPr defTabSz="260388">
              <a:spcBef>
                <a:spcPts val="200"/>
              </a:spcBef>
              <a:defRPr sz="1979"/>
            </a:pPr>
            <a:r>
              <a:rPr sz="2000" dirty="0"/>
              <a:t>Present the debriefing slides</a:t>
            </a:r>
          </a:p>
          <a:p>
            <a:pPr defTabSz="260388">
              <a:spcBef>
                <a:spcPts val="200"/>
              </a:spcBef>
              <a:defRPr sz="1979"/>
            </a:pPr>
            <a:r>
              <a:rPr sz="2000" dirty="0"/>
              <a:t>Respond to questions if any</a:t>
            </a:r>
          </a:p>
        </p:txBody>
      </p:sp>
      <p:sp>
        <p:nvSpPr>
          <p:cNvPr id="699" name="Title 1"/>
          <p:cNvSpPr txBox="1">
            <a:spLocks noGrp="1"/>
          </p:cNvSpPr>
          <p:nvPr>
            <p:ph type="title"/>
          </p:nvPr>
        </p:nvSpPr>
        <p:spPr>
          <a:prstGeom prst="rect">
            <a:avLst/>
          </a:prstGeom>
        </p:spPr>
        <p:txBody>
          <a:bodyPr lIns="45719" tIns="45720" rIns="45719" bIns="45720" anchor="ctr">
            <a:normAutofit/>
          </a:bodyPr>
          <a:lstStyle/>
          <a:p>
            <a:r>
              <a:rPr b="1" dirty="0"/>
              <a:t>Facilitate and debrief session C4</a:t>
            </a:r>
            <a:endParaRPr lang="en-US"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9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9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9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9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69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69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698">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698">
                                            <p:txEl>
                                              <p:pRg st="8" end="8"/>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iterate>
                                    <p:tmAbs val="0"/>
                                  </p:iterate>
                                  <p:childTnLst>
                                    <p:set>
                                      <p:cBhvr>
                                        <p:cTn id="36" fill="hold"/>
                                        <p:tgtEl>
                                          <p:spTgt spid="698">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p:tmAbs val="0"/>
                                  </p:iterate>
                                  <p:childTnLst>
                                    <p:set>
                                      <p:cBhvr>
                                        <p:cTn id="40" fill="hold"/>
                                        <p:tgtEl>
                                          <p:spTgt spid="698">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p:tmAbs val="0"/>
                                  </p:iterate>
                                  <p:childTnLst>
                                    <p:set>
                                      <p:cBhvr>
                                        <p:cTn id="44" fill="hold"/>
                                        <p:tgtEl>
                                          <p:spTgt spid="698">
                                            <p:txEl>
                                              <p:pRg st="11" end="1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p:tmAbs val="0"/>
                                  </p:iterate>
                                  <p:childTnLst>
                                    <p:set>
                                      <p:cBhvr>
                                        <p:cTn id="48" fill="hold"/>
                                        <p:tgtEl>
                                          <p:spTgt spid="69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 grpId="0" build="p" bldLvl="5" animBg="1" advAuto="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Title 1"/>
          <p:cNvSpPr txBox="1">
            <a:spLocks noGrp="1"/>
          </p:cNvSpPr>
          <p:nvPr>
            <p:ph type="title"/>
          </p:nvPr>
        </p:nvSpPr>
        <p:spPr>
          <a:xfrm>
            <a:off x="207802" y="-20444"/>
            <a:ext cx="7962013" cy="646113"/>
          </a:xfrm>
          <a:prstGeom prst="rect">
            <a:avLst/>
          </a:prstGeom>
        </p:spPr>
        <p:txBody>
          <a:bodyPr lIns="45719" tIns="45720" rIns="45719" bIns="45720" anchor="ctr">
            <a:normAutofit/>
          </a:bodyPr>
          <a:lstStyle>
            <a:lvl1pPr defTabSz="269067">
              <a:defRPr sz="2976"/>
            </a:lvl1pPr>
          </a:lstStyle>
          <a:p>
            <a:r>
              <a:rPr sz="3200" b="1" dirty="0"/>
              <a:t>Skills drill detailed timeline for session C4</a:t>
            </a:r>
            <a:endParaRPr lang="en-US" sz="3200" b="1" dirty="0"/>
          </a:p>
        </p:txBody>
      </p:sp>
      <p:graphicFrame>
        <p:nvGraphicFramePr>
          <p:cNvPr id="2" name="Táblázat 2">
            <a:extLst>
              <a:ext uri="{FF2B5EF4-FFF2-40B4-BE49-F238E27FC236}">
                <a16:creationId xmlns:a16="http://schemas.microsoft.com/office/drawing/2014/main" id="{8ED63075-A2CF-D0CC-8D62-CD7AB3494D56}"/>
              </a:ext>
            </a:extLst>
          </p:cNvPr>
          <p:cNvGraphicFramePr>
            <a:graphicFrameLocks noGrp="1"/>
          </p:cNvGraphicFramePr>
          <p:nvPr/>
        </p:nvGraphicFramePr>
        <p:xfrm>
          <a:off x="1742441" y="2319510"/>
          <a:ext cx="8707118" cy="2218979"/>
        </p:xfrm>
        <a:graphic>
          <a:graphicData uri="http://schemas.openxmlformats.org/drawingml/2006/table">
            <a:tbl>
              <a:tblPr firstRow="1" bandRow="1">
                <a:tableStyleId>{5940675A-B579-460E-94D1-54222C63F5DA}</a:tableStyleId>
              </a:tblPr>
              <a:tblGrid>
                <a:gridCol w="1290320">
                  <a:extLst>
                    <a:ext uri="{9D8B030D-6E8A-4147-A177-3AD203B41FA5}">
                      <a16:colId xmlns:a16="http://schemas.microsoft.com/office/drawing/2014/main" val="840121011"/>
                    </a:ext>
                  </a:extLst>
                </a:gridCol>
                <a:gridCol w="1219200">
                  <a:extLst>
                    <a:ext uri="{9D8B030D-6E8A-4147-A177-3AD203B41FA5}">
                      <a16:colId xmlns:a16="http://schemas.microsoft.com/office/drawing/2014/main" val="1222511659"/>
                    </a:ext>
                  </a:extLst>
                </a:gridCol>
                <a:gridCol w="1320800">
                  <a:extLst>
                    <a:ext uri="{9D8B030D-6E8A-4147-A177-3AD203B41FA5}">
                      <a16:colId xmlns:a16="http://schemas.microsoft.com/office/drawing/2014/main" val="2889891585"/>
                    </a:ext>
                  </a:extLst>
                </a:gridCol>
                <a:gridCol w="4876798">
                  <a:extLst>
                    <a:ext uri="{9D8B030D-6E8A-4147-A177-3AD203B41FA5}">
                      <a16:colId xmlns:a16="http://schemas.microsoft.com/office/drawing/2014/main" val="234606348"/>
                    </a:ext>
                  </a:extLst>
                </a:gridCol>
              </a:tblGrid>
              <a:tr h="509435">
                <a:tc gridSpan="4">
                  <a:txBody>
                    <a:bodyPr/>
                    <a:lstStyle/>
                    <a:p>
                      <a:pPr algn="ctr"/>
                      <a:r>
                        <a:rPr lang="hu-HU" sz="1600" b="1" dirty="0"/>
                        <a:t>C4 </a:t>
                      </a:r>
                      <a:r>
                        <a:rPr lang="hu-HU" sz="1600" b="1" dirty="0" err="1"/>
                        <a:t>Communication</a:t>
                      </a:r>
                      <a:r>
                        <a:rPr lang="hu-HU" sz="1600" b="1" dirty="0"/>
                        <a:t> and </a:t>
                      </a:r>
                      <a:r>
                        <a:rPr lang="hu-HU" sz="1600" b="1" dirty="0" err="1"/>
                        <a:t>community</a:t>
                      </a:r>
                      <a:r>
                        <a:rPr lang="hu-HU" sz="1600" b="1" dirty="0"/>
                        <a:t> </a:t>
                      </a:r>
                      <a:r>
                        <a:rPr lang="hu-HU" sz="1600" b="1" dirty="0" err="1"/>
                        <a:t>engagement</a:t>
                      </a:r>
                      <a:r>
                        <a:rPr lang="hu-HU" sz="1600" b="1" dirty="0"/>
                        <a:t> – </a:t>
                      </a:r>
                      <a:r>
                        <a:rPr lang="hu-HU" sz="1600" b="1" dirty="0" err="1"/>
                        <a:t>Community</a:t>
                      </a:r>
                      <a:r>
                        <a:rPr lang="hu-HU" sz="1600" b="1" dirty="0"/>
                        <a:t> </a:t>
                      </a:r>
                      <a:r>
                        <a:rPr lang="hu-HU" sz="1600" b="1" dirty="0" err="1"/>
                        <a:t>setting</a:t>
                      </a:r>
                      <a:endParaRPr lang="hu-HU" sz="1600" b="1" dirty="0"/>
                    </a:p>
                  </a:txBody>
                  <a:tcPr anchor="ctr"/>
                </a:tc>
                <a:tc hMerge="1">
                  <a:txBody>
                    <a:bodyPr/>
                    <a:lstStyle/>
                    <a:p>
                      <a:endParaRPr lang="hu-HU" dirty="0"/>
                    </a:p>
                  </a:txBody>
                  <a:tcPr/>
                </a:tc>
                <a:tc hMerge="1">
                  <a:txBody>
                    <a:bodyPr/>
                    <a:lstStyle/>
                    <a:p>
                      <a:endParaRPr lang="hu-HU"/>
                    </a:p>
                  </a:txBody>
                  <a:tcPr/>
                </a:tc>
                <a:tc hMerge="1">
                  <a:txBody>
                    <a:bodyPr/>
                    <a:lstStyle/>
                    <a:p>
                      <a:endParaRPr lang="hu-HU" dirty="0"/>
                    </a:p>
                  </a:txBody>
                  <a:tcPr/>
                </a:tc>
                <a:extLst>
                  <a:ext uri="{0D108BD9-81ED-4DB2-BD59-A6C34878D82A}">
                    <a16:rowId xmlns:a16="http://schemas.microsoft.com/office/drawing/2014/main" val="422200873"/>
                  </a:ext>
                </a:extLst>
              </a:tr>
              <a:tr h="489012">
                <a:tc gridSpan="4">
                  <a:txBody>
                    <a:bodyPr/>
                    <a:lstStyle/>
                    <a:p>
                      <a:pPr algn="ctr"/>
                      <a:r>
                        <a:rPr lang="hu-HU" sz="1400" b="1" dirty="0"/>
                        <a:t>60’</a:t>
                      </a:r>
                    </a:p>
                  </a:txBody>
                  <a:tcPr anchor="ctr">
                    <a:solidFill>
                      <a:srgbClr val="D9D9D9"/>
                    </a:solidFill>
                  </a:tcPr>
                </a:tc>
                <a:tc hMerge="1">
                  <a:txBody>
                    <a:bodyPr/>
                    <a:lstStyle/>
                    <a:p>
                      <a:endParaRPr lang="hu-HU" dirty="0"/>
                    </a:p>
                  </a:txBody>
                  <a:tcPr/>
                </a:tc>
                <a:tc hMerge="1">
                  <a:txBody>
                    <a:bodyPr/>
                    <a:lstStyle/>
                    <a:p>
                      <a:endParaRPr lang="hu-HU" dirty="0"/>
                    </a:p>
                  </a:txBody>
                  <a:tcPr/>
                </a:tc>
                <a:tc hMerge="1">
                  <a:txBody>
                    <a:bodyPr/>
                    <a:lstStyle/>
                    <a:p>
                      <a:endParaRPr lang="hu-HU"/>
                    </a:p>
                  </a:txBody>
                  <a:tcPr/>
                </a:tc>
                <a:extLst>
                  <a:ext uri="{0D108BD9-81ED-4DB2-BD59-A6C34878D82A}">
                    <a16:rowId xmlns:a16="http://schemas.microsoft.com/office/drawing/2014/main" val="3773109437"/>
                  </a:ext>
                </a:extLst>
              </a:tr>
              <a:tr h="489012">
                <a:tc>
                  <a:txBody>
                    <a:bodyPr/>
                    <a:lstStyle/>
                    <a:p>
                      <a:pPr algn="ctr"/>
                      <a:endParaRPr lang="hu-HU" sz="1600" b="1"/>
                    </a:p>
                  </a:txBody>
                  <a:tcPr anchor="ctr"/>
                </a:tc>
                <a:tc>
                  <a:txBody>
                    <a:bodyPr/>
                    <a:lstStyle/>
                    <a:p>
                      <a:pPr algn="ctr"/>
                      <a:r>
                        <a:rPr lang="hu-HU" sz="1400" b="1" dirty="0"/>
                        <a:t>5’</a:t>
                      </a:r>
                    </a:p>
                  </a:txBody>
                  <a:tcPr anchor="ctr"/>
                </a:tc>
                <a:tc>
                  <a:txBody>
                    <a:bodyPr/>
                    <a:lstStyle/>
                    <a:p>
                      <a:pPr algn="ctr"/>
                      <a:r>
                        <a:rPr lang="hu-HU" sz="1400" b="1" dirty="0"/>
                        <a:t>15’</a:t>
                      </a:r>
                    </a:p>
                  </a:txBody>
                  <a:tcPr anchor="ctr"/>
                </a:tc>
                <a:tc>
                  <a:txBody>
                    <a:bodyPr/>
                    <a:lstStyle/>
                    <a:p>
                      <a:pPr algn="ctr"/>
                      <a:r>
                        <a:rPr lang="hu-HU" sz="1400" b="1" dirty="0"/>
                        <a:t>40’</a:t>
                      </a:r>
                    </a:p>
                  </a:txBody>
                  <a:tcPr anchor="ctr"/>
                </a:tc>
                <a:extLst>
                  <a:ext uri="{0D108BD9-81ED-4DB2-BD59-A6C34878D82A}">
                    <a16:rowId xmlns:a16="http://schemas.microsoft.com/office/drawing/2014/main" val="2954305922"/>
                  </a:ext>
                </a:extLst>
              </a:tr>
              <a:tr h="683278">
                <a:tc>
                  <a:txBody>
                    <a:bodyPr/>
                    <a:lstStyle/>
                    <a:p>
                      <a:pPr algn="l"/>
                      <a:r>
                        <a:rPr lang="hu-HU" sz="1400" b="1" dirty="0" err="1"/>
                        <a:t>All</a:t>
                      </a:r>
                      <a:r>
                        <a:rPr lang="hu-HU" sz="1400" b="1" dirty="0"/>
                        <a:t> </a:t>
                      </a:r>
                      <a:r>
                        <a:rPr lang="hu-HU" sz="1400" b="1" dirty="0" err="1"/>
                        <a:t>RRTs</a:t>
                      </a:r>
                      <a:r>
                        <a:rPr lang="hu-HU" sz="1400" b="1" dirty="0"/>
                        <a:t> </a:t>
                      </a:r>
                      <a:r>
                        <a:rPr lang="hu-HU" sz="1400" b="1" dirty="0" err="1"/>
                        <a:t>together</a:t>
                      </a:r>
                      <a:endParaRPr lang="hu-HU" sz="1400" b="1" dirty="0"/>
                    </a:p>
                  </a:txBody>
                  <a:tcPr anchor="ctr"/>
                </a:tc>
                <a:tc>
                  <a:txBody>
                    <a:bodyPr/>
                    <a:lstStyle/>
                    <a:p>
                      <a:pPr algn="l"/>
                      <a:r>
                        <a:rPr lang="hu-HU" sz="1400" dirty="0" err="1"/>
                        <a:t>Provide</a:t>
                      </a:r>
                      <a:r>
                        <a:rPr lang="hu-HU" sz="1400" dirty="0"/>
                        <a:t> </a:t>
                      </a:r>
                      <a:r>
                        <a:rPr lang="hu-HU" sz="1400" dirty="0" err="1"/>
                        <a:t>instructions</a:t>
                      </a:r>
                      <a:endParaRPr lang="hu-HU" sz="1400" dirty="0"/>
                    </a:p>
                  </a:txBody>
                  <a:tcPr anchor="ctr"/>
                </a:tc>
                <a:tc>
                  <a:txBody>
                    <a:bodyPr/>
                    <a:lstStyle/>
                    <a:p>
                      <a:pPr algn="l"/>
                      <a:r>
                        <a:rPr lang="hu-HU" sz="1400" dirty="0" err="1"/>
                        <a:t>Role</a:t>
                      </a:r>
                      <a:r>
                        <a:rPr lang="hu-HU" sz="1400" dirty="0"/>
                        <a:t> play </a:t>
                      </a:r>
                      <a:r>
                        <a:rPr lang="hu-HU" sz="1400" dirty="0" err="1"/>
                        <a:t>community</a:t>
                      </a:r>
                      <a:r>
                        <a:rPr lang="hu-HU" sz="1400" dirty="0"/>
                        <a:t> </a:t>
                      </a:r>
                      <a:r>
                        <a:rPr lang="hu-HU" sz="1400" dirty="0" err="1"/>
                        <a:t>leader</a:t>
                      </a:r>
                      <a:endParaRPr lang="hu-HU" sz="1400" dirty="0"/>
                    </a:p>
                  </a:txBody>
                  <a:tcPr anchor="ctr"/>
                </a:tc>
                <a:tc>
                  <a:txBody>
                    <a:bodyPr/>
                    <a:lstStyle/>
                    <a:p>
                      <a:pPr algn="ctr"/>
                      <a:r>
                        <a:rPr lang="hu-HU" sz="1400" dirty="0"/>
                        <a:t>Group </a:t>
                      </a:r>
                      <a:r>
                        <a:rPr lang="hu-HU" sz="1400" dirty="0" err="1"/>
                        <a:t>work</a:t>
                      </a:r>
                      <a:endParaRPr lang="hu-HU" sz="1400" dirty="0"/>
                    </a:p>
                  </a:txBody>
                  <a:tcPr anchor="ctr">
                    <a:solidFill>
                      <a:srgbClr val="D9D9D9"/>
                    </a:solidFill>
                  </a:tcPr>
                </a:tc>
                <a:extLst>
                  <a:ext uri="{0D108BD9-81ED-4DB2-BD59-A6C34878D82A}">
                    <a16:rowId xmlns:a16="http://schemas.microsoft.com/office/drawing/2014/main" val="3102387792"/>
                  </a:ext>
                </a:extLst>
              </a:tr>
            </a:tbl>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Content Placeholder 2"/>
          <p:cNvSpPr txBox="1">
            <a:spLocks noGrp="1"/>
          </p:cNvSpPr>
          <p:nvPr>
            <p:ph type="body" idx="1"/>
          </p:nvPr>
        </p:nvSpPr>
        <p:spPr>
          <a:xfrm>
            <a:off x="7106399" y="1646200"/>
            <a:ext cx="3960000" cy="3468169"/>
          </a:xfrm>
          <a:prstGeom prst="rect">
            <a:avLst/>
          </a:prstGeom>
        </p:spPr>
        <p:txBody>
          <a:bodyPr/>
          <a:lstStyle/>
          <a:p>
            <a:pPr algn="just"/>
            <a:r>
              <a:t>Salam is a country in Midocean Continent that is facing a lot of challenges, some of them potentially affecting its people’s health and well-being.</a:t>
            </a:r>
          </a:p>
        </p:txBody>
      </p:sp>
      <p:sp>
        <p:nvSpPr>
          <p:cNvPr id="566" name="2. Country context (2)"/>
          <p:cNvSpPr txBox="1">
            <a:spLocks noGrp="1"/>
          </p:cNvSpPr>
          <p:nvPr>
            <p:ph type="title"/>
          </p:nvPr>
        </p:nvSpPr>
        <p:spPr>
          <a:xfrm>
            <a:off x="144000" y="36000"/>
            <a:ext cx="4863548" cy="646113"/>
          </a:xfrm>
          <a:prstGeom prst="rect">
            <a:avLst/>
          </a:prstGeom>
        </p:spPr>
        <p:txBody>
          <a:bodyPr lIns="45719" tIns="45720" rIns="45719" bIns="45720" anchor="ctr">
            <a:normAutofit/>
          </a:bodyPr>
          <a:lstStyle>
            <a:lvl1pPr defTabSz="514350"/>
          </a:lstStyle>
          <a:p>
            <a:r>
              <a:rPr b="1"/>
              <a:t>2. Country context (2)</a:t>
            </a:r>
            <a:endParaRPr lang="en-US" b="1"/>
          </a:p>
        </p:txBody>
      </p:sp>
      <p:pic>
        <p:nvPicPr>
          <p:cNvPr id="2" name="Image" descr="Image">
            <a:extLst>
              <a:ext uri="{FF2B5EF4-FFF2-40B4-BE49-F238E27FC236}">
                <a16:creationId xmlns:a16="http://schemas.microsoft.com/office/drawing/2014/main" id="{7A8278C6-4CB8-7D72-7BF0-3A223BE58B65}"/>
              </a:ext>
            </a:extLst>
          </p:cNvPr>
          <p:cNvPicPr>
            <a:picLocks noChangeAspect="1"/>
          </p:cNvPicPr>
          <p:nvPr/>
        </p:nvPicPr>
        <p:blipFill>
          <a:blip r:embed="rId2"/>
          <a:stretch>
            <a:fillRect/>
          </a:stretch>
        </p:blipFill>
        <p:spPr>
          <a:xfrm>
            <a:off x="1317772" y="1651031"/>
            <a:ext cx="5326635" cy="3555938"/>
          </a:xfrm>
          <a:prstGeom prst="rect">
            <a:avLst/>
          </a:prstGeom>
          <a:ln w="12700">
            <a:miter lim="400000"/>
          </a:ln>
        </p:spPr>
      </p:pic>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Google Shape;308;p8"/>
          <p:cNvSpPr txBox="1">
            <a:spLocks noGrp="1"/>
          </p:cNvSpPr>
          <p:nvPr>
            <p:ph type="title"/>
          </p:nvPr>
        </p:nvSpPr>
        <p:spPr>
          <a:xfrm>
            <a:off x="282043" y="-118613"/>
            <a:ext cx="3264195" cy="1932377"/>
          </a:xfrm>
          <a:prstGeom prst="rect">
            <a:avLst/>
          </a:prstGeom>
        </p:spPr>
        <p:txBody>
          <a:bodyPr lIns="0" tIns="0" rIns="0" bIns="0">
            <a:normAutofit fontScale="90000"/>
          </a:bodyPr>
          <a:lstStyle/>
          <a:p>
            <a:endParaRPr dirty="0"/>
          </a:p>
          <a:p>
            <a:r>
              <a:rPr b="1" dirty="0"/>
              <a:t>Session C5: Active case finding and contact tracing</a:t>
            </a:r>
            <a:br>
              <a:rPr lang="fr-FR" b="1" dirty="0"/>
            </a:br>
            <a:r>
              <a:rPr lang="fr-FR" b="1" dirty="0"/>
              <a:t>Participant </a:t>
            </a:r>
            <a:r>
              <a:rPr lang="fr-FR" b="1" dirty="0" err="1"/>
              <a:t>hat</a:t>
            </a:r>
            <a:endParaRPr b="1" dirty="0" err="1"/>
          </a:p>
        </p:txBody>
      </p:sp>
      <p:pic>
        <p:nvPicPr>
          <p:cNvPr id="708" name="Picture 6" descr="Picture 6"/>
          <p:cNvPicPr>
            <a:picLocks noChangeAspect="1"/>
          </p:cNvPicPr>
          <p:nvPr/>
        </p:nvPicPr>
        <p:blipFill>
          <a:blip r:embed="rId3"/>
          <a:stretch>
            <a:fillRect/>
          </a:stretch>
        </p:blipFill>
        <p:spPr>
          <a:xfrm>
            <a:off x="6096000" y="1883854"/>
            <a:ext cx="3090292" cy="3090292"/>
          </a:xfrm>
          <a:prstGeom prst="rect">
            <a:avLst/>
          </a:prstGeom>
          <a:ln w="12700">
            <a:miter lim="400000"/>
          </a:ln>
        </p:spPr>
      </p:pic>
      <p:sp>
        <p:nvSpPr>
          <p:cNvPr id="709" name="Rounded Rectangle 2"/>
          <p:cNvSpPr/>
          <p:nvPr/>
        </p:nvSpPr>
        <p:spPr>
          <a:xfrm flipV="1">
            <a:off x="215032" y="1932376"/>
            <a:ext cx="2655039"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Content Placeholder 2"/>
          <p:cNvSpPr txBox="1">
            <a:spLocks noGrp="1"/>
          </p:cNvSpPr>
          <p:nvPr>
            <p:ph type="body" idx="1"/>
          </p:nvPr>
        </p:nvSpPr>
        <p:spPr>
          <a:xfrm>
            <a:off x="226306" y="708845"/>
            <a:ext cx="8222168" cy="4654071"/>
          </a:xfrm>
          <a:prstGeom prst="rect">
            <a:avLst/>
          </a:prstGeom>
        </p:spPr>
        <p:txBody>
          <a:bodyPr lIns="45719" tIns="45720" rIns="45719" bIns="45720" anchor="t">
            <a:norm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Key information</a:t>
            </a:r>
            <a:r>
              <a:rPr lang="en-US" b="1" dirty="0"/>
              <a:t> </a:t>
            </a:r>
          </a:p>
        </p:txBody>
      </p:sp>
      <p:sp>
        <p:nvSpPr>
          <p:cNvPr id="716" name="Rectangle 3"/>
          <p:cNvSpPr txBox="1"/>
          <p:nvPr/>
        </p:nvSpPr>
        <p:spPr>
          <a:xfrm>
            <a:off x="1800000" y="1438892"/>
            <a:ext cx="8647250" cy="44315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nSpc>
                <a:spcPct val="115000"/>
              </a:lnSpc>
              <a:spcBef>
                <a:spcPts val="600"/>
              </a:spcBef>
              <a:defRPr sz="2400">
                <a:latin typeface="Source Sans Pro Regular"/>
                <a:ea typeface="Source Sans Pro Regular"/>
                <a:cs typeface="Source Sans Pro Regular"/>
                <a:sym typeface="Source Sans Pro Regular"/>
              </a:defRPr>
            </a:pPr>
            <a:r>
              <a:rPr sz="2200" dirty="0"/>
              <a:t>The RRT </a:t>
            </a:r>
            <a:r>
              <a:rPr sz="2200" dirty="0">
                <a:latin typeface="Source Sans Pro Regular"/>
              </a:rPr>
              <a:t>received a fax from an official at the Ministry of Environment reporting that the water sample from the </a:t>
            </a:r>
            <a:r>
              <a:rPr sz="2200" dirty="0" err="1">
                <a:latin typeface="Source Sans Pro Regular"/>
              </a:rPr>
              <a:t>Bughaw</a:t>
            </a:r>
            <a:r>
              <a:rPr sz="2200" dirty="0">
                <a:latin typeface="Source Sans Pro Regular"/>
              </a:rPr>
              <a:t> river showed an amount of cadmium below the poisoning level, and that the gastrointestinal manifestations </a:t>
            </a:r>
            <a:r>
              <a:rPr sz="2200" dirty="0"/>
              <a:t>of villagers in </a:t>
            </a:r>
            <a:r>
              <a:rPr sz="2200" dirty="0" err="1"/>
              <a:t>Guntana</a:t>
            </a:r>
            <a:r>
              <a:rPr sz="2200" dirty="0"/>
              <a:t> was not related to cadmium. </a:t>
            </a:r>
            <a:br>
              <a:rPr lang="hu-HU" sz="2200" dirty="0"/>
            </a:br>
            <a:endParaRPr sz="2200" dirty="0"/>
          </a:p>
          <a:p>
            <a:pPr>
              <a:lnSpc>
                <a:spcPct val="120000"/>
              </a:lnSpc>
              <a:defRPr sz="2400">
                <a:latin typeface="Source Sans Pro Regular"/>
                <a:ea typeface="Source Sans Pro Regular"/>
                <a:cs typeface="Source Sans Pro Regular"/>
                <a:sym typeface="Source Sans Pro Regular"/>
              </a:defRPr>
            </a:pPr>
            <a:r>
              <a:rPr sz="2200" dirty="0"/>
              <a:t>After identifying and listing some potential cases in the community during the interview with the hospitalized case, the RRT will start actively finding cases and conducting contact tracing and monitoring activities in the community. In addition, the team needs to involve the community to limit the spread of the disease.</a:t>
            </a:r>
          </a:p>
        </p:txBody>
      </p:sp>
      <p:sp>
        <p:nvSpPr>
          <p:cNvPr id="4" name="C5 Debriefing (1)">
            <a:extLst>
              <a:ext uri="{FF2B5EF4-FFF2-40B4-BE49-F238E27FC236}">
                <a16:creationId xmlns:a16="http://schemas.microsoft.com/office/drawing/2014/main" id="{44CF2208-4472-45DC-D724-610D1DBE545E}"/>
              </a:ext>
            </a:extLst>
          </p:cNvPr>
          <p:cNvSpPr txBox="1">
            <a:spLocks/>
          </p:cNvSpPr>
          <p:nvPr/>
        </p:nvSpPr>
        <p:spPr>
          <a:xfrm>
            <a:off x="208800" y="-21600"/>
            <a:ext cx="946334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hangingPunct="1"/>
            <a:r>
              <a:rPr lang="en-US" b="1" dirty="0"/>
              <a:t>C5 Active case finding and contact tracing</a:t>
            </a:r>
            <a:endParaRPr lang="hu-HU" b="1" dirty="0"/>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Content Placeholder 2"/>
          <p:cNvSpPr txBox="1">
            <a:spLocks noGrp="1"/>
          </p:cNvSpPr>
          <p:nvPr>
            <p:ph type="body" idx="1"/>
          </p:nvPr>
        </p:nvSpPr>
        <p:spPr>
          <a:xfrm>
            <a:off x="1799999" y="1440000"/>
            <a:ext cx="8783917" cy="4654071"/>
          </a:xfrm>
          <a:prstGeom prst="rect">
            <a:avLst/>
          </a:prstGeom>
        </p:spPr>
        <p:txBody>
          <a:bodyPr>
            <a:normAutofit lnSpcReduction="10000"/>
          </a:bodyPr>
          <a:lstStyle/>
          <a:p>
            <a:pPr>
              <a:lnSpc>
                <a:spcPct val="120000"/>
              </a:lnSpc>
              <a:spcBef>
                <a:spcPts val="1000"/>
              </a:spcBef>
              <a:defRPr sz="2200"/>
            </a:pPr>
            <a:r>
              <a:rPr lang="en-US" b="1" dirty="0">
                <a:solidFill>
                  <a:srgbClr val="729E2D"/>
                </a:solidFill>
              </a:rPr>
              <a:t>Interview with Mrs. Fatma (Laila’s mother-in-law) and Nelly, Mrs. Fatma’s daughter</a:t>
            </a:r>
          </a:p>
          <a:p>
            <a:pPr>
              <a:lnSpc>
                <a:spcPct val="120000"/>
              </a:lnSpc>
              <a:spcBef>
                <a:spcPts val="1000"/>
              </a:spcBef>
              <a:defRPr sz="2200"/>
            </a:pPr>
            <a:r>
              <a:rPr lang="en-US" dirty="0"/>
              <a:t>Explain Mrs. Fatma the purpose of your visit, ask her about her condition, and about the measures she is taking. Advise her about measures that may or may not prevent the spread of infection.</a:t>
            </a:r>
            <a:endParaRPr lang="hu-HU" dirty="0"/>
          </a:p>
          <a:p>
            <a:pPr>
              <a:lnSpc>
                <a:spcPct val="120000"/>
              </a:lnSpc>
              <a:spcBef>
                <a:spcPts val="1000"/>
              </a:spcBef>
              <a:defRPr sz="2200"/>
            </a:pPr>
            <a:r>
              <a:rPr lang="en-US" dirty="0"/>
              <a:t>Nelly is a young, good looking, gentle woman. When the team is leaving the house, one of the male RRT members gets back into the house and speaks privately with Nelly: he proposes to Nelly to meet him in the evening at the park near the house. He says that if she accepts, he could easily get some medicines for her mother. You have heard this conversation. </a:t>
            </a:r>
          </a:p>
        </p:txBody>
      </p:sp>
      <p:sp>
        <p:nvSpPr>
          <p:cNvPr id="720" name="Content Placeholder 2"/>
          <p:cNvSpPr txBox="1"/>
          <p:nvPr/>
        </p:nvSpPr>
        <p:spPr>
          <a:xfrm>
            <a:off x="291153" y="698938"/>
            <a:ext cx="560516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err="1"/>
              <a:t>Informations</a:t>
            </a:r>
            <a:r>
              <a:rPr b="1" dirty="0"/>
              <a:t> (1)</a:t>
            </a:r>
            <a:endParaRPr lang="en-US" sz="1500" b="1" dirty="0"/>
          </a:p>
        </p:txBody>
      </p:sp>
      <p:sp>
        <p:nvSpPr>
          <p:cNvPr id="2" name="C5 Debriefing (1)">
            <a:extLst>
              <a:ext uri="{FF2B5EF4-FFF2-40B4-BE49-F238E27FC236}">
                <a16:creationId xmlns:a16="http://schemas.microsoft.com/office/drawing/2014/main" id="{B6E4445D-4F0E-CFD1-71A3-D13A27208EF0}"/>
              </a:ext>
            </a:extLst>
          </p:cNvPr>
          <p:cNvSpPr txBox="1">
            <a:spLocks/>
          </p:cNvSpPr>
          <p:nvPr/>
        </p:nvSpPr>
        <p:spPr>
          <a:xfrm>
            <a:off x="208800" y="-21600"/>
            <a:ext cx="946334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hangingPunct="1"/>
            <a:r>
              <a:rPr lang="en-US" b="1" dirty="0"/>
              <a:t>C5 Active case finding and contact tracing</a:t>
            </a:r>
            <a:endParaRPr lang="hu-HU" b="1" dirty="0"/>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Content Placeholder 2"/>
          <p:cNvSpPr txBox="1">
            <a:spLocks noGrp="1"/>
          </p:cNvSpPr>
          <p:nvPr>
            <p:ph type="body" idx="1"/>
          </p:nvPr>
        </p:nvSpPr>
        <p:spPr>
          <a:xfrm>
            <a:off x="1800000" y="1440000"/>
            <a:ext cx="8447586" cy="4654071"/>
          </a:xfrm>
          <a:prstGeom prst="rect">
            <a:avLst/>
          </a:prstGeom>
        </p:spPr>
        <p:txBody>
          <a:bodyPr lIns="45719" tIns="45720" rIns="45719" bIns="45720" anchor="t">
            <a:normAutofit/>
          </a:bodyPr>
          <a:lstStyle/>
          <a:p>
            <a:pPr>
              <a:lnSpc>
                <a:spcPct val="103500"/>
              </a:lnSpc>
              <a:spcBef>
                <a:spcPts val="1000"/>
              </a:spcBef>
            </a:pPr>
            <a:r>
              <a:rPr sz="2200" b="1" dirty="0">
                <a:solidFill>
                  <a:srgbClr val="729E2D"/>
                </a:solidFill>
              </a:rPr>
              <a:t>Interview with </a:t>
            </a:r>
            <a:r>
              <a:rPr sz="2200" b="1" dirty="0" err="1">
                <a:solidFill>
                  <a:srgbClr val="729E2D"/>
                </a:solidFill>
              </a:rPr>
              <a:t>neighbour</a:t>
            </a:r>
            <a:br>
              <a:rPr lang="hu-HU" sz="2200" b="1" dirty="0">
                <a:solidFill>
                  <a:srgbClr val="729E2D"/>
                </a:solidFill>
              </a:rPr>
            </a:br>
            <a:r>
              <a:rPr sz="2200" dirty="0"/>
              <a:t>After arranging to visit the </a:t>
            </a:r>
            <a:r>
              <a:rPr sz="2200" dirty="0" err="1"/>
              <a:t>neighbours</a:t>
            </a:r>
            <a:r>
              <a:rPr sz="2200" dirty="0"/>
              <a:t> as part of your active case finding activities, you find out that they speak a dialect language you are not familiar with. What should you do</a:t>
            </a:r>
            <a:r>
              <a:rPr lang="hu-HU" sz="2200" dirty="0"/>
              <a:t>?</a:t>
            </a:r>
          </a:p>
          <a:p>
            <a:pPr>
              <a:lnSpc>
                <a:spcPct val="103500"/>
              </a:lnSpc>
              <a:spcBef>
                <a:spcPts val="1000"/>
              </a:spcBef>
            </a:pPr>
            <a:r>
              <a:rPr sz="2200" b="1" dirty="0">
                <a:solidFill>
                  <a:srgbClr val="729E2D"/>
                </a:solidFill>
              </a:rPr>
              <a:t>Interview with community members</a:t>
            </a:r>
            <a:br>
              <a:rPr lang="hu-HU" sz="2200" b="1" dirty="0">
                <a:solidFill>
                  <a:srgbClr val="729E2D"/>
                </a:solidFill>
              </a:rPr>
            </a:br>
            <a:r>
              <a:rPr sz="2200" dirty="0"/>
              <a:t>The community leader has asked you to conduct health education sessions to advise people about:</a:t>
            </a:r>
            <a:r>
              <a:rPr lang="en-US" sz="2200" dirty="0"/>
              <a:t> </a:t>
            </a:r>
            <a:endParaRPr sz="2200" dirty="0"/>
          </a:p>
          <a:p>
            <a:pPr marL="252000" indent="-252000">
              <a:lnSpc>
                <a:spcPct val="103500"/>
              </a:lnSpc>
              <a:buClr>
                <a:srgbClr val="729E2D"/>
              </a:buClr>
              <a:buSzPct val="100000"/>
              <a:buFont typeface="Arial"/>
              <a:buChar char="•"/>
            </a:pPr>
            <a:r>
              <a:rPr sz="2200" dirty="0"/>
              <a:t>How to protect themselves when caring for a sick member</a:t>
            </a:r>
          </a:p>
          <a:p>
            <a:pPr marL="252000" indent="-252000">
              <a:lnSpc>
                <a:spcPct val="103500"/>
              </a:lnSpc>
              <a:buClr>
                <a:srgbClr val="729E2D"/>
              </a:buClr>
              <a:buSzPct val="100000"/>
              <a:buFont typeface="Arial"/>
              <a:buChar char="•"/>
            </a:pPr>
            <a:r>
              <a:rPr sz="2200" dirty="0"/>
              <a:t>What to do when they have symptoms.</a:t>
            </a:r>
          </a:p>
        </p:txBody>
      </p:sp>
      <p:sp>
        <p:nvSpPr>
          <p:cNvPr id="5" name="Content Placeholder 2">
            <a:extLst>
              <a:ext uri="{FF2B5EF4-FFF2-40B4-BE49-F238E27FC236}">
                <a16:creationId xmlns:a16="http://schemas.microsoft.com/office/drawing/2014/main" id="{E0E51F3C-7976-0D9E-367E-C7DCC5F01D27}"/>
              </a:ext>
            </a:extLst>
          </p:cNvPr>
          <p:cNvSpPr txBox="1"/>
          <p:nvPr/>
        </p:nvSpPr>
        <p:spPr>
          <a:xfrm>
            <a:off x="291153" y="698938"/>
            <a:ext cx="560516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err="1"/>
              <a:t>Informations</a:t>
            </a:r>
            <a:r>
              <a:rPr b="1" dirty="0"/>
              <a:t> (</a:t>
            </a:r>
            <a:r>
              <a:rPr lang="hu-HU" b="1" dirty="0"/>
              <a:t>2</a:t>
            </a:r>
            <a:r>
              <a:rPr b="1" dirty="0"/>
              <a:t>)</a:t>
            </a:r>
            <a:endParaRPr lang="en-US" sz="1500" b="1" dirty="0"/>
          </a:p>
        </p:txBody>
      </p:sp>
      <p:sp>
        <p:nvSpPr>
          <p:cNvPr id="2" name="C5 Debriefing (1)">
            <a:extLst>
              <a:ext uri="{FF2B5EF4-FFF2-40B4-BE49-F238E27FC236}">
                <a16:creationId xmlns:a16="http://schemas.microsoft.com/office/drawing/2014/main" id="{780B72C1-7A7C-EC9E-6F18-262F785C00DF}"/>
              </a:ext>
            </a:extLst>
          </p:cNvPr>
          <p:cNvSpPr txBox="1">
            <a:spLocks/>
          </p:cNvSpPr>
          <p:nvPr/>
        </p:nvSpPr>
        <p:spPr>
          <a:xfrm>
            <a:off x="208800" y="-21600"/>
            <a:ext cx="946334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hangingPunct="1"/>
            <a:r>
              <a:rPr lang="en-US" b="1" dirty="0"/>
              <a:t>C5 Active case finding and contact tracing</a:t>
            </a:r>
            <a:endParaRPr lang="hu-HU" b="1" dirty="0"/>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 name="Picture 4" descr="Picture 4"/>
          <p:cNvPicPr>
            <a:picLocks noChangeAspect="1"/>
          </p:cNvPicPr>
          <p:nvPr/>
        </p:nvPicPr>
        <p:blipFill>
          <a:blip r:embed="rId2"/>
          <a:srcRect l="4062" t="33438" r="35417" b="25311"/>
          <a:stretch>
            <a:fillRect/>
          </a:stretch>
        </p:blipFill>
        <p:spPr>
          <a:xfrm>
            <a:off x="1085434" y="1341120"/>
            <a:ext cx="9847044" cy="4474390"/>
          </a:xfrm>
          <a:prstGeom prst="rect">
            <a:avLst/>
          </a:prstGeom>
          <a:ln w="12700">
            <a:miter lim="400000"/>
          </a:ln>
        </p:spPr>
      </p:pic>
      <p:sp>
        <p:nvSpPr>
          <p:cNvPr id="2" name="C5 Debriefing (1)">
            <a:extLst>
              <a:ext uri="{FF2B5EF4-FFF2-40B4-BE49-F238E27FC236}">
                <a16:creationId xmlns:a16="http://schemas.microsoft.com/office/drawing/2014/main" id="{DF01C534-7674-5B66-456C-399FB0435AF9}"/>
              </a:ext>
            </a:extLst>
          </p:cNvPr>
          <p:cNvSpPr txBox="1">
            <a:spLocks/>
          </p:cNvSpPr>
          <p:nvPr/>
        </p:nvSpPr>
        <p:spPr>
          <a:xfrm>
            <a:off x="208800" y="-21600"/>
            <a:ext cx="946334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hangingPunct="1"/>
            <a:r>
              <a:rPr lang="en-US" b="1" dirty="0"/>
              <a:t>C5 Active case finding and contact tracing</a:t>
            </a:r>
            <a:endParaRPr lang="hu-HU" b="1" dirty="0"/>
          </a:p>
        </p:txBody>
      </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Content Placeholder 2"/>
          <p:cNvSpPr txBox="1">
            <a:spLocks noGrp="1"/>
          </p:cNvSpPr>
          <p:nvPr>
            <p:ph type="body" idx="1"/>
          </p:nvPr>
        </p:nvSpPr>
        <p:spPr>
          <a:xfrm>
            <a:off x="1440000" y="1440000"/>
            <a:ext cx="8829136" cy="4654072"/>
          </a:xfrm>
          <a:prstGeom prst="rect">
            <a:avLst/>
          </a:prstGeom>
        </p:spPr>
        <p:txBody>
          <a:bodyPr>
            <a:normAutofit/>
          </a:bodyPr>
          <a:lstStyle/>
          <a:p>
            <a:pPr marL="342900" indent="-342900">
              <a:lnSpc>
                <a:spcPct val="115000"/>
              </a:lnSpc>
              <a:buClr>
                <a:srgbClr val="729E2D"/>
              </a:buClr>
              <a:buSzPct val="100000"/>
              <a:buAutoNum type="arabicPeriod"/>
            </a:pPr>
            <a:r>
              <a:rPr sz="2200" dirty="0"/>
              <a:t>Data collection form for initial case investigation completed (using Annex 1 in Session C3).</a:t>
            </a:r>
          </a:p>
          <a:p>
            <a:pPr marL="342900" indent="-342900">
              <a:lnSpc>
                <a:spcPct val="115000"/>
              </a:lnSpc>
              <a:buClr>
                <a:srgbClr val="729E2D"/>
              </a:buClr>
              <a:buSzPct val="100000"/>
              <a:buAutoNum type="arabicPeriod"/>
            </a:pPr>
            <a:r>
              <a:rPr sz="2200" dirty="0"/>
              <a:t>Contacts listed and contact monitoring initiated.</a:t>
            </a:r>
          </a:p>
          <a:p>
            <a:pPr marL="342900" indent="-342900">
              <a:lnSpc>
                <a:spcPct val="115000"/>
              </a:lnSpc>
              <a:buClr>
                <a:srgbClr val="729E2D"/>
              </a:buClr>
              <a:buSzPct val="100000"/>
              <a:buAutoNum type="arabicPeriod"/>
            </a:pPr>
            <a:r>
              <a:rPr sz="2200" dirty="0"/>
              <a:t>Responses to inappropriate </a:t>
            </a:r>
            <a:r>
              <a:rPr sz="2200" dirty="0" err="1"/>
              <a:t>behaviour</a:t>
            </a:r>
            <a:r>
              <a:rPr sz="2200" dirty="0"/>
              <a:t> by RRT team members listed down. </a:t>
            </a:r>
          </a:p>
          <a:p>
            <a:pPr marL="342900" indent="-342900">
              <a:lnSpc>
                <a:spcPct val="115000"/>
              </a:lnSpc>
              <a:spcBef>
                <a:spcPts val="1000"/>
              </a:spcBef>
              <a:buClr>
                <a:srgbClr val="729E2D"/>
              </a:buClr>
              <a:buSzPct val="100000"/>
              <a:buAutoNum type="arabicPeriod"/>
            </a:pPr>
            <a:r>
              <a:rPr sz="2200" dirty="0"/>
              <a:t>Key messages of a health education campaign (e.g., promote health hygienic practices as part of daily life routine rather than extraordinary outbreak/disease-linked measures) listed-down.</a:t>
            </a:r>
          </a:p>
        </p:txBody>
      </p:sp>
      <p:sp>
        <p:nvSpPr>
          <p:cNvPr id="734" name="Content Placeholder 2"/>
          <p:cNvSpPr txBox="1"/>
          <p:nvPr/>
        </p:nvSpPr>
        <p:spPr>
          <a:xfrm>
            <a:off x="328267" y="736052"/>
            <a:ext cx="560516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Outputs</a:t>
            </a:r>
            <a:endParaRPr lang="en-US" sz="1500" b="1" dirty="0"/>
          </a:p>
        </p:txBody>
      </p:sp>
      <p:sp>
        <p:nvSpPr>
          <p:cNvPr id="2" name="C5 Debriefing (1)">
            <a:extLst>
              <a:ext uri="{FF2B5EF4-FFF2-40B4-BE49-F238E27FC236}">
                <a16:creationId xmlns:a16="http://schemas.microsoft.com/office/drawing/2014/main" id="{CE3D1FCA-4D90-0FDB-1255-C55C0E1B9BD7}"/>
              </a:ext>
            </a:extLst>
          </p:cNvPr>
          <p:cNvSpPr txBox="1">
            <a:spLocks/>
          </p:cNvSpPr>
          <p:nvPr/>
        </p:nvSpPr>
        <p:spPr>
          <a:xfrm>
            <a:off x="208800" y="-21600"/>
            <a:ext cx="946334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hangingPunct="1"/>
            <a:r>
              <a:rPr lang="en-US" b="1" dirty="0"/>
              <a:t>C5 Active case finding and contact tracing</a:t>
            </a:r>
            <a:endParaRPr lang="hu-HU" b="1" dirty="0"/>
          </a:p>
        </p:txBody>
      </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Content Placeholder 2"/>
          <p:cNvSpPr txBox="1">
            <a:spLocks noGrp="1"/>
          </p:cNvSpPr>
          <p:nvPr>
            <p:ph type="body" idx="1"/>
          </p:nvPr>
        </p:nvSpPr>
        <p:spPr>
          <a:xfrm>
            <a:off x="1440000" y="1439999"/>
            <a:ext cx="9855973" cy="5223559"/>
          </a:xfrm>
          <a:prstGeom prst="rect">
            <a:avLst/>
          </a:prstGeom>
        </p:spPr>
        <p:txBody>
          <a:bodyPr lIns="45719" tIns="45720" rIns="45719" bIns="45720" anchor="t">
            <a:noAutofit/>
          </a:bodyPr>
          <a:lstStyle/>
          <a:p>
            <a:pPr>
              <a:lnSpc>
                <a:spcPct val="100000"/>
              </a:lnSpc>
              <a:spcBef>
                <a:spcPts val="0"/>
              </a:spcBef>
              <a:defRPr sz="2200"/>
            </a:pPr>
            <a:r>
              <a:rPr b="1" dirty="0">
                <a:solidFill>
                  <a:srgbClr val="729E2D"/>
                </a:solidFill>
              </a:rPr>
              <a:t>Interview with mother-in law and Nelly</a:t>
            </a:r>
          </a:p>
          <a:p>
            <a:pPr marL="216535" lvl="1" indent="-71755">
              <a:lnSpc>
                <a:spcPct val="100000"/>
              </a:lnSpc>
              <a:spcBef>
                <a:spcPts val="0"/>
              </a:spcBef>
              <a:buClr>
                <a:schemeClr val="accent3"/>
              </a:buClr>
              <a:buFont typeface="Arial"/>
              <a:defRPr sz="2200"/>
            </a:pPr>
            <a:r>
              <a:rPr lang="en-US" dirty="0"/>
              <a:t>   </a:t>
            </a:r>
            <a:r>
              <a:rPr dirty="0"/>
              <a:t>Decide if she is a case or not</a:t>
            </a:r>
          </a:p>
          <a:p>
            <a:pPr marL="216535" lvl="1" indent="-71755">
              <a:lnSpc>
                <a:spcPct val="100000"/>
              </a:lnSpc>
              <a:spcBef>
                <a:spcPts val="0"/>
              </a:spcBef>
              <a:buClr>
                <a:schemeClr val="accent3"/>
              </a:buClr>
              <a:buFont typeface="Arial"/>
              <a:defRPr sz="2200"/>
            </a:pPr>
            <a:r>
              <a:rPr lang="en-US" dirty="0"/>
              <a:t>   </a:t>
            </a:r>
            <a:r>
              <a:rPr dirty="0"/>
              <a:t>Identify additional contacts</a:t>
            </a:r>
          </a:p>
          <a:p>
            <a:pPr marL="216535" lvl="1" indent="-71755">
              <a:lnSpc>
                <a:spcPct val="100000"/>
              </a:lnSpc>
              <a:spcBef>
                <a:spcPts val="0"/>
              </a:spcBef>
              <a:buClr>
                <a:schemeClr val="accent3"/>
              </a:buClr>
              <a:buFont typeface="Arial"/>
              <a:defRPr sz="2200"/>
            </a:pPr>
            <a:r>
              <a:rPr lang="en-US" dirty="0"/>
              <a:t>   </a:t>
            </a:r>
            <a:r>
              <a:rPr dirty="0"/>
              <a:t>Precaution measures for contacts</a:t>
            </a:r>
            <a:endParaRPr lang="hu-HU" dirty="0"/>
          </a:p>
          <a:p>
            <a:pPr marL="216535" lvl="1" indent="-71755">
              <a:lnSpc>
                <a:spcPct val="100000"/>
              </a:lnSpc>
              <a:spcBef>
                <a:spcPts val="0"/>
              </a:spcBef>
              <a:buClr>
                <a:schemeClr val="accent3"/>
              </a:buClr>
              <a:buFont typeface="Arial"/>
              <a:defRPr sz="2200"/>
            </a:pPr>
            <a:endParaRPr lang="hu-HU" sz="1000" dirty="0"/>
          </a:p>
          <a:p>
            <a:pPr>
              <a:lnSpc>
                <a:spcPct val="100000"/>
              </a:lnSpc>
              <a:spcBef>
                <a:spcPts val="0"/>
              </a:spcBef>
              <a:defRPr sz="2200"/>
            </a:pPr>
            <a:r>
              <a:rPr b="1" dirty="0">
                <a:solidFill>
                  <a:srgbClr val="729E2D"/>
                </a:solidFill>
              </a:rPr>
              <a:t>Nelly</a:t>
            </a:r>
          </a:p>
          <a:p>
            <a:pPr marL="216535" lvl="1" indent="-71755">
              <a:lnSpc>
                <a:spcPct val="100000"/>
              </a:lnSpc>
              <a:spcBef>
                <a:spcPts val="0"/>
              </a:spcBef>
              <a:buClr>
                <a:schemeClr val="accent3"/>
              </a:buClr>
              <a:buFont typeface="Arial"/>
              <a:defRPr sz="2200"/>
            </a:pPr>
            <a:r>
              <a:rPr lang="en-US" dirty="0"/>
              <a:t>   </a:t>
            </a:r>
            <a:r>
              <a:rPr dirty="0"/>
              <a:t>Precaution measures for contacts</a:t>
            </a:r>
            <a:endParaRPr lang="hu-HU" dirty="0"/>
          </a:p>
          <a:p>
            <a:pPr marL="216535" lvl="1" indent="-71755">
              <a:lnSpc>
                <a:spcPct val="100000"/>
              </a:lnSpc>
              <a:spcBef>
                <a:spcPts val="0"/>
              </a:spcBef>
              <a:buClr>
                <a:schemeClr val="accent3"/>
              </a:buClr>
              <a:buFont typeface="Arial"/>
              <a:defRPr sz="2200"/>
            </a:pPr>
            <a:endParaRPr sz="1000" dirty="0"/>
          </a:p>
          <a:p>
            <a:pPr marL="0" lvl="1" indent="0">
              <a:lnSpc>
                <a:spcPct val="100000"/>
              </a:lnSpc>
              <a:spcBef>
                <a:spcPts val="0"/>
              </a:spcBef>
              <a:buSzTx/>
              <a:buNone/>
              <a:defRPr sz="2200"/>
            </a:pPr>
            <a:r>
              <a:rPr b="1" dirty="0">
                <a:solidFill>
                  <a:srgbClr val="729E2D"/>
                </a:solidFill>
              </a:rPr>
              <a:t>Interview with </a:t>
            </a:r>
            <a:r>
              <a:rPr b="1" dirty="0" err="1">
                <a:solidFill>
                  <a:srgbClr val="729E2D"/>
                </a:solidFill>
              </a:rPr>
              <a:t>neighbour</a:t>
            </a:r>
            <a:endParaRPr b="1" dirty="0">
              <a:solidFill>
                <a:srgbClr val="729E2D"/>
              </a:solidFill>
            </a:endParaRPr>
          </a:p>
          <a:p>
            <a:pPr marL="216535" lvl="1" indent="-71755">
              <a:lnSpc>
                <a:spcPct val="100000"/>
              </a:lnSpc>
              <a:spcBef>
                <a:spcPts val="0"/>
              </a:spcBef>
              <a:buClr>
                <a:schemeClr val="accent3"/>
              </a:buClr>
              <a:buFont typeface="Arial"/>
              <a:defRPr sz="2200"/>
            </a:pPr>
            <a:r>
              <a:rPr lang="en-US" dirty="0"/>
              <a:t>   </a:t>
            </a:r>
            <a:r>
              <a:rPr dirty="0"/>
              <a:t>How to over come language barrier?</a:t>
            </a:r>
            <a:endParaRPr lang="hu-HU" dirty="0"/>
          </a:p>
          <a:p>
            <a:pPr marL="216535" lvl="1" indent="-71755">
              <a:lnSpc>
                <a:spcPct val="100000"/>
              </a:lnSpc>
              <a:spcBef>
                <a:spcPts val="0"/>
              </a:spcBef>
              <a:buClr>
                <a:schemeClr val="accent3"/>
              </a:buClr>
              <a:buFont typeface="Arial"/>
              <a:defRPr sz="2200"/>
            </a:pPr>
            <a:endParaRPr sz="1000" dirty="0"/>
          </a:p>
          <a:p>
            <a:pPr marL="0" lvl="1" indent="0">
              <a:lnSpc>
                <a:spcPct val="100000"/>
              </a:lnSpc>
              <a:spcBef>
                <a:spcPts val="0"/>
              </a:spcBef>
              <a:buSzTx/>
              <a:buNone/>
              <a:defRPr sz="2200"/>
            </a:pPr>
            <a:r>
              <a:rPr b="1" dirty="0">
                <a:solidFill>
                  <a:srgbClr val="729E2D"/>
                </a:solidFill>
              </a:rPr>
              <a:t>Meeting with the community</a:t>
            </a:r>
          </a:p>
          <a:p>
            <a:pPr marL="216535" lvl="1" indent="-71755">
              <a:lnSpc>
                <a:spcPct val="100000"/>
              </a:lnSpc>
              <a:spcBef>
                <a:spcPts val="0"/>
              </a:spcBef>
              <a:buClr>
                <a:schemeClr val="accent3"/>
              </a:buClr>
              <a:buFont typeface="Arial"/>
              <a:defRPr sz="2200"/>
            </a:pPr>
            <a:r>
              <a:rPr lang="en-US" dirty="0"/>
              <a:t>   </a:t>
            </a:r>
            <a:r>
              <a:rPr dirty="0"/>
              <a:t>Listen and respond to their questions and concerns.</a:t>
            </a:r>
          </a:p>
          <a:p>
            <a:pPr marL="216535" lvl="1" indent="-71755">
              <a:lnSpc>
                <a:spcPct val="100000"/>
              </a:lnSpc>
              <a:spcBef>
                <a:spcPts val="0"/>
              </a:spcBef>
              <a:buClr>
                <a:schemeClr val="accent3"/>
              </a:buClr>
              <a:buFont typeface="Arial"/>
              <a:defRPr sz="2200"/>
            </a:pPr>
            <a:r>
              <a:rPr lang="en-US" dirty="0"/>
              <a:t>   </a:t>
            </a:r>
            <a:r>
              <a:rPr dirty="0"/>
              <a:t>Provide them with information on how to protect themselves</a:t>
            </a:r>
            <a:r>
              <a:rPr lang="hu-HU" dirty="0"/>
              <a:t> </a:t>
            </a:r>
            <a:r>
              <a:rPr dirty="0"/>
              <a:t>from the disease.</a:t>
            </a:r>
            <a:r>
              <a:rPr lang="hu-HU" dirty="0"/>
              <a:t>     </a:t>
            </a:r>
            <a:endParaRPr dirty="0"/>
          </a:p>
        </p:txBody>
      </p:sp>
      <p:sp>
        <p:nvSpPr>
          <p:cNvPr id="738" name="C5 Debriefing (1)"/>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(1)</a:t>
            </a:r>
            <a:endParaRPr lang="en-US" b="1" dirty="0"/>
          </a:p>
        </p:txBody>
      </p:sp>
      <p:sp>
        <p:nvSpPr>
          <p:cNvPr id="740" name="Content Placeholder 2"/>
          <p:cNvSpPr txBox="1"/>
          <p:nvPr/>
        </p:nvSpPr>
        <p:spPr>
          <a:xfrm>
            <a:off x="281873" y="715332"/>
            <a:ext cx="998798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Active case finding activity performed in the community</a:t>
            </a:r>
            <a:endParaRPr lang="en-US"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3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737">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737">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737">
                                            <p:txEl>
                                              <p:pRg st="5" end="5"/>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737">
                                            <p:txEl>
                                              <p:pRg st="6" end="6"/>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737">
                                            <p:txEl>
                                              <p:pRg st="8" end="8"/>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737">
                                            <p:txEl>
                                              <p:pRg st="9" end="9"/>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737">
                                            <p:txEl>
                                              <p:pRg st="11" end="11"/>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737">
                                            <p:txEl>
                                              <p:pRg st="12" end="12"/>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73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 grpId="0" build="p" bldLvl="5" animBg="1" advAuto="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Content Placeholder 2"/>
          <p:cNvSpPr txBox="1">
            <a:spLocks noGrp="1"/>
          </p:cNvSpPr>
          <p:nvPr>
            <p:ph type="body" idx="1"/>
          </p:nvPr>
        </p:nvSpPr>
        <p:spPr>
          <a:xfrm>
            <a:off x="1439999" y="1800000"/>
            <a:ext cx="9206979" cy="2553932"/>
          </a:xfrm>
          <a:prstGeom prst="rect">
            <a:avLst/>
          </a:prstGeom>
        </p:spPr>
        <p:txBody>
          <a:bodyPr>
            <a:normAutofit/>
          </a:bodyPr>
          <a:lstStyle/>
          <a:p>
            <a:r>
              <a:rPr sz="2200" b="1" dirty="0">
                <a:solidFill>
                  <a:srgbClr val="729E2D"/>
                </a:solidFill>
              </a:rPr>
              <a:t>How would you call/qualify the </a:t>
            </a:r>
            <a:r>
              <a:rPr sz="2200" b="1" dirty="0" err="1">
                <a:solidFill>
                  <a:srgbClr val="729E2D"/>
                </a:solidFill>
              </a:rPr>
              <a:t>behaviour</a:t>
            </a:r>
            <a:r>
              <a:rPr sz="2200" b="1" dirty="0">
                <a:solidFill>
                  <a:srgbClr val="729E2D"/>
                </a:solidFill>
              </a:rPr>
              <a:t> of the male RRT who approached Nelly? </a:t>
            </a:r>
          </a:p>
          <a:p>
            <a:r>
              <a:rPr sz="2200" dirty="0"/>
              <a:t>Sexual exploitation (SE) : any actual or attempted abuse of a position of vulnerability, differential power, or trust, for sexual purposes, including, but not limited to, profiting monetarily, socially or politically from the sexual exploitation of another. </a:t>
            </a:r>
          </a:p>
        </p:txBody>
      </p:sp>
      <p:sp>
        <p:nvSpPr>
          <p:cNvPr id="745" name="Content Placeholder 2"/>
          <p:cNvSpPr txBox="1"/>
          <p:nvPr/>
        </p:nvSpPr>
        <p:spPr>
          <a:xfrm>
            <a:off x="246974" y="727965"/>
            <a:ext cx="10851949" cy="867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pPr>
            <a:r>
              <a:rPr b="1" dirty="0"/>
              <a:t>3. Responses to inappropriate </a:t>
            </a:r>
            <a:r>
              <a:rPr b="1" dirty="0" err="1"/>
              <a:t>behaviour</a:t>
            </a:r>
            <a:r>
              <a:rPr b="1" dirty="0"/>
              <a:t> by RRT team member listed down (</a:t>
            </a:r>
            <a:r>
              <a:rPr lang="fr-FR" b="1" dirty="0"/>
              <a:t>2</a:t>
            </a:r>
            <a:r>
              <a:rPr b="1" dirty="0"/>
              <a:t>)</a:t>
            </a:r>
          </a:p>
        </p:txBody>
      </p:sp>
      <p:sp>
        <p:nvSpPr>
          <p:cNvPr id="4" name="C5 Debriefing (1)">
            <a:extLst>
              <a:ext uri="{FF2B5EF4-FFF2-40B4-BE49-F238E27FC236}">
                <a16:creationId xmlns:a16="http://schemas.microsoft.com/office/drawing/2014/main" id="{E667DAC7-9E16-49CC-30AA-395BB02DBE07}"/>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2</a:t>
            </a:r>
            <a:r>
              <a:rPr b="1" dirty="0"/>
              <a:t>)</a:t>
            </a:r>
            <a:endParaRPr lang="en-US" b="1" dirty="0"/>
          </a:p>
        </p:txBody>
      </p:sp>
    </p:spTree>
    <p:extLst>
      <p:ext uri="{BB962C8B-B14F-4D97-AF65-F5344CB8AC3E}">
        <p14:creationId xmlns:p14="http://schemas.microsoft.com/office/powerpoint/2010/main" val="1306010398"/>
      </p:ext>
    </p:extLst>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Content Placeholder 2"/>
          <p:cNvSpPr txBox="1">
            <a:spLocks noGrp="1"/>
          </p:cNvSpPr>
          <p:nvPr>
            <p:ph type="body" idx="1"/>
          </p:nvPr>
        </p:nvSpPr>
        <p:spPr>
          <a:xfrm>
            <a:off x="1440000" y="1800000"/>
            <a:ext cx="9375145" cy="4654071"/>
          </a:xfrm>
          <a:prstGeom prst="rect">
            <a:avLst/>
          </a:prstGeom>
        </p:spPr>
        <p:txBody>
          <a:bodyPr>
            <a:normAutofit/>
          </a:bodyPr>
          <a:lstStyle/>
          <a:p>
            <a:pPr>
              <a:spcBef>
                <a:spcPts val="1000"/>
              </a:spcBef>
            </a:pPr>
            <a:r>
              <a:rPr sz="2200" b="1" dirty="0">
                <a:solidFill>
                  <a:srgbClr val="729E2D"/>
                </a:solidFill>
              </a:rPr>
              <a:t>What should be done to prevent such situations? </a:t>
            </a:r>
          </a:p>
          <a:p>
            <a:pPr marL="252000" indent="-252000">
              <a:spcBef>
                <a:spcPts val="600"/>
              </a:spcBef>
              <a:buClr>
                <a:srgbClr val="729E2D"/>
              </a:buClr>
              <a:buFont typeface="Arial" panose="020B0604020202020204" pitchFamily="34" charset="0"/>
              <a:buChar char="•"/>
            </a:pPr>
            <a:r>
              <a:rPr sz="2200" dirty="0"/>
              <a:t>Develop a code of conduct that addresses sexual abuse and exploitation, to be followed by RRT members​</a:t>
            </a:r>
          </a:p>
          <a:p>
            <a:pPr marL="252000" indent="-252000">
              <a:spcBef>
                <a:spcPts val="600"/>
              </a:spcBef>
              <a:buClr>
                <a:srgbClr val="729E2D"/>
              </a:buClr>
              <a:buFont typeface="Arial" panose="020B0604020202020204" pitchFamily="34" charset="0"/>
              <a:buChar char="•"/>
            </a:pPr>
            <a:r>
              <a:rPr sz="2200" dirty="0"/>
              <a:t>Train RRTs on the content of this code​</a:t>
            </a:r>
          </a:p>
          <a:p>
            <a:pPr marL="252000" indent="-252000">
              <a:spcBef>
                <a:spcPts val="600"/>
              </a:spcBef>
              <a:buClr>
                <a:srgbClr val="729E2D"/>
              </a:buClr>
              <a:buFont typeface="Arial" panose="020B0604020202020204" pitchFamily="34" charset="0"/>
              <a:buChar char="•"/>
            </a:pPr>
            <a:r>
              <a:rPr sz="2200" dirty="0"/>
              <a:t>Raise awareness of the risks faced by both the victim and RRT members: di​</a:t>
            </a:r>
            <a:r>
              <a:rPr sz="2200" dirty="0" err="1"/>
              <a:t>sciplinary</a:t>
            </a:r>
            <a:r>
              <a:rPr sz="2200" dirty="0"/>
              <a:t> measures, sexually transmitted infections, unwanted pregnancy…</a:t>
            </a:r>
          </a:p>
        </p:txBody>
      </p:sp>
      <p:sp>
        <p:nvSpPr>
          <p:cNvPr id="4" name="C5 Debriefing (1)">
            <a:extLst>
              <a:ext uri="{FF2B5EF4-FFF2-40B4-BE49-F238E27FC236}">
                <a16:creationId xmlns:a16="http://schemas.microsoft.com/office/drawing/2014/main" id="{E1C2FA2B-7A5E-AC2E-C4C8-58C9FF342C15}"/>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3</a:t>
            </a:r>
            <a:r>
              <a:rPr b="1" dirty="0"/>
              <a:t>)</a:t>
            </a:r>
            <a:endParaRPr lang="en-US" b="1" dirty="0"/>
          </a:p>
        </p:txBody>
      </p:sp>
      <p:sp>
        <p:nvSpPr>
          <p:cNvPr id="5" name="Content Placeholder 2">
            <a:extLst>
              <a:ext uri="{FF2B5EF4-FFF2-40B4-BE49-F238E27FC236}">
                <a16:creationId xmlns:a16="http://schemas.microsoft.com/office/drawing/2014/main" id="{C302A0CB-B5C5-04AE-680B-1815EE4BA2F6}"/>
              </a:ext>
            </a:extLst>
          </p:cNvPr>
          <p:cNvSpPr txBox="1"/>
          <p:nvPr/>
        </p:nvSpPr>
        <p:spPr>
          <a:xfrm>
            <a:off x="246975" y="727965"/>
            <a:ext cx="9987982"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pPr>
            <a:r>
              <a:rPr b="1" dirty="0"/>
              <a:t>3. Responses to inappropriate </a:t>
            </a:r>
            <a:r>
              <a:rPr b="1" dirty="0" err="1"/>
              <a:t>behaviour</a:t>
            </a:r>
            <a:r>
              <a:rPr b="1" dirty="0"/>
              <a:t> by RRT team member listed down (</a:t>
            </a:r>
            <a:r>
              <a:rPr lang="hu-HU" b="1" dirty="0"/>
              <a:t>3</a:t>
            </a:r>
            <a:r>
              <a:rPr b="1" dirty="0"/>
              <a:t>)</a:t>
            </a:r>
          </a:p>
        </p:txBody>
      </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Content Placeholder 2"/>
          <p:cNvSpPr txBox="1">
            <a:spLocks noGrp="1"/>
          </p:cNvSpPr>
          <p:nvPr>
            <p:ph type="body" idx="1"/>
          </p:nvPr>
        </p:nvSpPr>
        <p:spPr>
          <a:xfrm>
            <a:off x="1440001" y="1800000"/>
            <a:ext cx="8912690" cy="4654072"/>
          </a:xfrm>
          <a:prstGeom prst="rect">
            <a:avLst/>
          </a:prstGeom>
        </p:spPr>
        <p:txBody>
          <a:bodyPr lIns="45719" tIns="45720" rIns="45719" bIns="45720" anchor="t">
            <a:normAutofit/>
          </a:bodyPr>
          <a:lstStyle/>
          <a:p>
            <a:pPr>
              <a:lnSpc>
                <a:spcPct val="81000"/>
              </a:lnSpc>
            </a:pPr>
            <a:r>
              <a:rPr sz="2200" b="1" dirty="0">
                <a:solidFill>
                  <a:srgbClr val="729E2D"/>
                </a:solidFill>
              </a:rPr>
              <a:t>What should be done to respond to such situations?</a:t>
            </a:r>
          </a:p>
          <a:p>
            <a:pPr marL="342900" indent="-342900">
              <a:lnSpc>
                <a:spcPct val="81000"/>
              </a:lnSpc>
              <a:spcBef>
                <a:spcPts val="1000"/>
              </a:spcBef>
              <a:buClr>
                <a:srgbClr val="729E2D"/>
              </a:buClr>
              <a:buFont typeface="Arial" panose="020B0604020202020204" pitchFamily="34" charset="0"/>
              <a:buChar char="•"/>
            </a:pPr>
            <a:r>
              <a:rPr sz="2200" dirty="0"/>
              <a:t>Responses to SE, or attempt of SE, will depend on the code of conduct of the organization the RRT member is working with.</a:t>
            </a:r>
          </a:p>
          <a:p>
            <a:pPr marL="342900" indent="-342900">
              <a:lnSpc>
                <a:spcPct val="81000"/>
              </a:lnSpc>
              <a:buClr>
                <a:srgbClr val="729E2D"/>
              </a:buClr>
              <a:buFont typeface="Arial" panose="020B0604020202020204" pitchFamily="34" charset="0"/>
              <a:buChar char="•"/>
            </a:pPr>
            <a:r>
              <a:rPr sz="2200" dirty="0"/>
              <a:t>Depending on the code of conduct, in this context, examples of responses may be:</a:t>
            </a:r>
          </a:p>
          <a:p>
            <a:pPr marL="216535" lvl="1" indent="-71755">
              <a:lnSpc>
                <a:spcPct val="81000"/>
              </a:lnSpc>
              <a:buClr>
                <a:srgbClr val="729E2D"/>
              </a:buClr>
              <a:buFont typeface="Courier New" panose="020B0604020202020204" pitchFamily="34" charset="0"/>
              <a:buChar char="o"/>
            </a:pPr>
            <a:r>
              <a:rPr sz="2200" dirty="0"/>
              <a:t>Talk to the RRT member who had an inappropriate </a:t>
            </a:r>
            <a:r>
              <a:rPr sz="2200" dirty="0" err="1"/>
              <a:t>behaviour</a:t>
            </a:r>
            <a:r>
              <a:rPr sz="2200" dirty="0"/>
              <a:t> (attempt of SE) to raise his awareness on this matter.</a:t>
            </a:r>
          </a:p>
          <a:p>
            <a:pPr marL="216535" lvl="1" indent="-71755">
              <a:lnSpc>
                <a:spcPct val="81000"/>
              </a:lnSpc>
              <a:buClr>
                <a:srgbClr val="729E2D"/>
              </a:buClr>
              <a:buFont typeface="Courier New" panose="020B0604020202020204" pitchFamily="34" charset="0"/>
              <a:buChar char="o"/>
            </a:pPr>
            <a:r>
              <a:rPr sz="2200" dirty="0"/>
              <a:t>The RRT member should apologize to Nelly about his inappropriate </a:t>
            </a:r>
            <a:r>
              <a:rPr sz="2200" dirty="0" err="1"/>
              <a:t>behaviour</a:t>
            </a:r>
            <a:r>
              <a:rPr sz="2200" dirty="0"/>
              <a:t>.</a:t>
            </a:r>
          </a:p>
          <a:p>
            <a:pPr marL="216535" lvl="1" indent="-71755">
              <a:lnSpc>
                <a:spcPct val="81000"/>
              </a:lnSpc>
              <a:buClr>
                <a:srgbClr val="729E2D"/>
              </a:buClr>
              <a:buFont typeface="Courier New" panose="020B0604020202020204" pitchFamily="34" charset="0"/>
              <a:buChar char="o"/>
            </a:pPr>
            <a:r>
              <a:rPr sz="2200" dirty="0"/>
              <a:t>Report the situation to the RRT team lead.</a:t>
            </a:r>
          </a:p>
          <a:p>
            <a:pPr marL="216535" lvl="1" indent="-71755">
              <a:lnSpc>
                <a:spcPct val="81000"/>
              </a:lnSpc>
              <a:buClr>
                <a:srgbClr val="729E2D"/>
              </a:buClr>
              <a:buFont typeface="Courier New" panose="020B0604020202020204" pitchFamily="34" charset="0"/>
              <a:buChar char="o"/>
            </a:pPr>
            <a:r>
              <a:rPr sz="2200" dirty="0"/>
              <a:t>A disciplinary measure may be applied by the RRT team lead based on the code of conduct.</a:t>
            </a:r>
          </a:p>
        </p:txBody>
      </p:sp>
      <p:sp>
        <p:nvSpPr>
          <p:cNvPr id="2" name="Content Placeholder 2">
            <a:extLst>
              <a:ext uri="{FF2B5EF4-FFF2-40B4-BE49-F238E27FC236}">
                <a16:creationId xmlns:a16="http://schemas.microsoft.com/office/drawing/2014/main" id="{D3BB402A-ADC4-572F-8144-7F6249E6CCC1}"/>
              </a:ext>
            </a:extLst>
          </p:cNvPr>
          <p:cNvSpPr txBox="1"/>
          <p:nvPr/>
        </p:nvSpPr>
        <p:spPr>
          <a:xfrm>
            <a:off x="246975" y="727965"/>
            <a:ext cx="9987982"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pPr>
            <a:r>
              <a:rPr b="1" dirty="0"/>
              <a:t>3. Responses to inappropriate </a:t>
            </a:r>
            <a:r>
              <a:rPr b="1" dirty="0" err="1"/>
              <a:t>behaviour</a:t>
            </a:r>
            <a:r>
              <a:rPr b="1" dirty="0"/>
              <a:t> by RRT team member listed down (</a:t>
            </a:r>
            <a:r>
              <a:rPr lang="hu-HU" b="1" dirty="0"/>
              <a:t>4</a:t>
            </a:r>
            <a:r>
              <a:rPr b="1" dirty="0"/>
              <a:t>)</a:t>
            </a:r>
          </a:p>
        </p:txBody>
      </p:sp>
      <p:sp>
        <p:nvSpPr>
          <p:cNvPr id="5" name="C5 Debriefing (1)">
            <a:extLst>
              <a:ext uri="{FF2B5EF4-FFF2-40B4-BE49-F238E27FC236}">
                <a16:creationId xmlns:a16="http://schemas.microsoft.com/office/drawing/2014/main" id="{CCC7F668-8885-EEDD-290B-28AE2029EFC7}"/>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4</a:t>
            </a:r>
            <a:r>
              <a:rPr b="1" dirty="0"/>
              <a:t>)</a:t>
            </a:r>
            <a:endParaRPr lang="en-US" b="1" dirty="0"/>
          </a:p>
        </p:txBody>
      </p:sp>
      <p:sp>
        <p:nvSpPr>
          <p:cNvPr id="3" name="ZoneTexte 1">
            <a:extLst>
              <a:ext uri="{FF2B5EF4-FFF2-40B4-BE49-F238E27FC236}">
                <a16:creationId xmlns:a16="http://schemas.microsoft.com/office/drawing/2014/main" id="{550E56D7-5750-4DBC-5D01-EBF53C6C60BA}"/>
              </a:ext>
            </a:extLst>
          </p:cNvPr>
          <p:cNvSpPr txBox="1"/>
          <p:nvPr/>
        </p:nvSpPr>
        <p:spPr>
          <a:xfrm>
            <a:off x="1283494" y="5629275"/>
            <a:ext cx="1045844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rtlCol="0" fromWordArt="0" anchor="t"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i="1" dirty="0">
                <a:solidFill>
                  <a:srgbClr val="FF0000"/>
                </a:solidFill>
                <a:latin typeface="Source Sans Pro Regular"/>
              </a:rPr>
              <a:t>Note to facilitators: the content of this slide is to be adapted to the country code of conduct and how the  sexual exploitation, abuse and harassment issues are addressed in your country</a:t>
            </a:r>
            <a:r>
              <a:rPr lang="fr-FR" i="1" dirty="0">
                <a:solidFill>
                  <a:srgbClr val="FF0000"/>
                </a:solidFill>
                <a:latin typeface="Source Sans Pro Regular"/>
                <a:ea typeface="Source Sans Pro Regular"/>
              </a:rPr>
              <a:t>​.</a:t>
            </a:r>
            <a:endParaRPr lang="fr-FR" i="1" dirty="0">
              <a:solidFill>
                <a:srgbClr val="FF0000"/>
              </a:solidFill>
              <a:latin typeface="Source Sans Pro Regula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Content Placeholder 2"/>
          <p:cNvSpPr txBox="1">
            <a:spLocks noGrp="1"/>
          </p:cNvSpPr>
          <p:nvPr>
            <p:ph type="body" sz="quarter" idx="1"/>
          </p:nvPr>
        </p:nvSpPr>
        <p:spPr>
          <a:xfrm>
            <a:off x="7106400" y="1645200"/>
            <a:ext cx="3960000" cy="4654071"/>
          </a:xfrm>
          <a:prstGeom prst="rect">
            <a:avLst/>
          </a:prstGeom>
        </p:spPr>
        <p:txBody>
          <a:bodyPr/>
          <a:lstStyle/>
          <a:p>
            <a:pPr algn="just"/>
            <a:r>
              <a:t>From the media, information about deaths of more than 100 persons, including women and children, from acute </a:t>
            </a:r>
            <a:r>
              <a:rPr err="1"/>
              <a:t>diarrh</a:t>
            </a:r>
            <a:r>
              <a:rPr lang="hu-HU"/>
              <a:t>o</a:t>
            </a:r>
            <a:r>
              <a:rPr err="1"/>
              <a:t>ea</a:t>
            </a:r>
            <a:r>
              <a:t>, mainly in Syan village (Karan province). The national RRT is activated to start investigation and take initial control measures.</a:t>
            </a:r>
          </a:p>
        </p:txBody>
      </p:sp>
      <p:sp>
        <p:nvSpPr>
          <p:cNvPr id="571" name="Title 1"/>
          <p:cNvSpPr txBox="1">
            <a:spLocks noGrp="1"/>
          </p:cNvSpPr>
          <p:nvPr>
            <p:ph type="title"/>
          </p:nvPr>
        </p:nvSpPr>
        <p:spPr>
          <a:xfrm>
            <a:off x="144000" y="36000"/>
            <a:ext cx="6031555" cy="646113"/>
          </a:xfrm>
          <a:prstGeom prst="rect">
            <a:avLst/>
          </a:prstGeom>
        </p:spPr>
        <p:txBody>
          <a:bodyPr lIns="45719" tIns="45720" rIns="45719" bIns="45720" anchor="ctr">
            <a:normAutofit/>
          </a:bodyPr>
          <a:lstStyle/>
          <a:p>
            <a:r>
              <a:rPr b="1"/>
              <a:t>3. Key events in the story (1)</a:t>
            </a:r>
            <a:endParaRPr lang="en-US" b="1"/>
          </a:p>
        </p:txBody>
      </p:sp>
      <p:pic>
        <p:nvPicPr>
          <p:cNvPr id="3" name="Picture 2">
            <a:extLst>
              <a:ext uri="{FF2B5EF4-FFF2-40B4-BE49-F238E27FC236}">
                <a16:creationId xmlns:a16="http://schemas.microsoft.com/office/drawing/2014/main" id="{9C55B4EE-5FFC-4D21-845E-440DFE0E3103}"/>
              </a:ext>
            </a:extLst>
          </p:cNvPr>
          <p:cNvPicPr>
            <a:picLocks noChangeAspect="1"/>
          </p:cNvPicPr>
          <p:nvPr/>
        </p:nvPicPr>
        <p:blipFill rotWithShape="1">
          <a:blip r:embed="rId2"/>
          <a:srcRect l="28454" t="34433" r="24685" b="22071"/>
          <a:stretch/>
        </p:blipFill>
        <p:spPr>
          <a:xfrm rot="20623453">
            <a:off x="795510" y="1616979"/>
            <a:ext cx="5510851" cy="3410029"/>
          </a:xfrm>
          <a:prstGeom prst="rect">
            <a:avLst/>
          </a:prstGeom>
        </p:spPr>
      </p:pic>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Content Placeholder 2"/>
          <p:cNvSpPr txBox="1">
            <a:spLocks noGrp="1"/>
          </p:cNvSpPr>
          <p:nvPr>
            <p:ph type="body" idx="1"/>
          </p:nvPr>
        </p:nvSpPr>
        <p:spPr>
          <a:xfrm>
            <a:off x="1440000" y="1800000"/>
            <a:ext cx="9217490" cy="4654071"/>
          </a:xfrm>
          <a:prstGeom prst="rect">
            <a:avLst/>
          </a:prstGeom>
        </p:spPr>
        <p:txBody>
          <a:bodyPr>
            <a:normAutofit/>
          </a:bodyPr>
          <a:lstStyle/>
          <a:p>
            <a:pPr>
              <a:spcAft>
                <a:spcPts val="600"/>
              </a:spcAft>
            </a:pPr>
            <a:r>
              <a:rPr sz="2200" b="1" dirty="0">
                <a:solidFill>
                  <a:srgbClr val="729E2D"/>
                </a:solidFill>
              </a:rPr>
              <a:t>Key messages should include recommendations on the following areas:</a:t>
            </a:r>
            <a:endParaRPr lang="hu-HU" sz="2200" b="1" dirty="0">
              <a:solidFill>
                <a:srgbClr val="729E2D"/>
              </a:solidFill>
            </a:endParaRPr>
          </a:p>
          <a:p>
            <a:pPr marL="457200" indent="-457200">
              <a:buClr>
                <a:schemeClr val="accent3"/>
              </a:buClr>
              <a:buSzPct val="100000"/>
              <a:buAutoNum type="arabicPeriod"/>
            </a:pPr>
            <a:r>
              <a:rPr lang="hu-HU" sz="2200" dirty="0" err="1"/>
              <a:t>Personal</a:t>
            </a:r>
            <a:r>
              <a:rPr lang="hu-HU" sz="2200" dirty="0"/>
              <a:t> </a:t>
            </a:r>
            <a:r>
              <a:rPr lang="hu-HU" sz="2200" dirty="0" err="1"/>
              <a:t>Hygiene</a:t>
            </a:r>
            <a:endParaRPr lang="hu-HU" sz="2200" dirty="0"/>
          </a:p>
          <a:p>
            <a:pPr marL="457200" indent="-457200">
              <a:buClr>
                <a:schemeClr val="accent3"/>
              </a:buClr>
              <a:buSzPct val="100000"/>
              <a:buAutoNum type="arabicPeriod"/>
            </a:pPr>
            <a:r>
              <a:rPr sz="2200" dirty="0"/>
              <a:t>Food</a:t>
            </a:r>
          </a:p>
          <a:p>
            <a:pPr marL="457200" indent="-457200">
              <a:buClr>
                <a:schemeClr val="accent3"/>
              </a:buClr>
              <a:buSzPct val="100000"/>
              <a:buAutoNum type="arabicPeriod"/>
            </a:pPr>
            <a:r>
              <a:rPr sz="2200" dirty="0"/>
              <a:t>Safe drinking water</a:t>
            </a:r>
          </a:p>
          <a:p>
            <a:pPr marL="457200" indent="-457200">
              <a:buClr>
                <a:schemeClr val="accent3"/>
              </a:buClr>
              <a:buSzPct val="100000"/>
              <a:buAutoNum type="arabicPeriod"/>
            </a:pPr>
            <a:r>
              <a:rPr sz="2200" dirty="0"/>
              <a:t>Wells</a:t>
            </a:r>
          </a:p>
          <a:p>
            <a:pPr marL="457200" indent="-457200">
              <a:buClr>
                <a:schemeClr val="accent3"/>
              </a:buClr>
              <a:buSzPct val="100000"/>
              <a:buAutoNum type="arabicPeriod"/>
            </a:pPr>
            <a:r>
              <a:rPr sz="2200" dirty="0"/>
              <a:t>Recommendations for people with diarrhea</a:t>
            </a:r>
          </a:p>
          <a:p>
            <a:pPr marL="457200" indent="-457200">
              <a:buClr>
                <a:schemeClr val="accent3"/>
              </a:buClr>
              <a:buSzPct val="100000"/>
              <a:buAutoNum type="arabicPeriod"/>
            </a:pPr>
            <a:r>
              <a:rPr sz="2200" dirty="0"/>
              <a:t>Taking care of patients</a:t>
            </a:r>
          </a:p>
          <a:p>
            <a:pPr marL="457200" indent="-457200">
              <a:buClr>
                <a:schemeClr val="accent3"/>
              </a:buClr>
              <a:buSzPct val="100000"/>
              <a:buAutoNum type="arabicPeriod"/>
            </a:pPr>
            <a:endParaRPr sz="2200" dirty="0"/>
          </a:p>
          <a:p>
            <a:r>
              <a:rPr sz="2200" dirty="0"/>
              <a:t>These should include culturally relevant key messages e.g., consider traditional practices that will help prevent the spread. </a:t>
            </a:r>
          </a:p>
        </p:txBody>
      </p:sp>
      <p:sp>
        <p:nvSpPr>
          <p:cNvPr id="760" name="Content Placeholder 2"/>
          <p:cNvSpPr txBox="1"/>
          <p:nvPr/>
        </p:nvSpPr>
        <p:spPr>
          <a:xfrm>
            <a:off x="219139" y="811421"/>
            <a:ext cx="998798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4. Key messages of a health education campaign (1) </a:t>
            </a:r>
            <a:endParaRPr lang="en-US" b="1" dirty="0"/>
          </a:p>
        </p:txBody>
      </p:sp>
      <p:sp>
        <p:nvSpPr>
          <p:cNvPr id="4" name="C5 Debriefing (1)">
            <a:extLst>
              <a:ext uri="{FF2B5EF4-FFF2-40B4-BE49-F238E27FC236}">
                <a16:creationId xmlns:a16="http://schemas.microsoft.com/office/drawing/2014/main" id="{7261321C-EEBB-1865-5DBC-BA933E42B6B6}"/>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5</a:t>
            </a:r>
            <a:r>
              <a:rPr b="1" dirty="0"/>
              <a:t>)</a:t>
            </a:r>
            <a:endParaRPr lang="en-US" b="1" dirty="0"/>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Content Placeholder 2"/>
          <p:cNvSpPr txBox="1">
            <a:spLocks noGrp="1"/>
          </p:cNvSpPr>
          <p:nvPr>
            <p:ph type="body" idx="1"/>
          </p:nvPr>
        </p:nvSpPr>
        <p:spPr>
          <a:xfrm>
            <a:off x="720000" y="1260000"/>
            <a:ext cx="10629380" cy="5046186"/>
          </a:xfrm>
          <a:prstGeom prst="rect">
            <a:avLst/>
          </a:prstGeom>
        </p:spPr>
        <p:txBody>
          <a:bodyPr lIns="45719" tIns="45720" rIns="45719" bIns="45720" anchor="t">
            <a:noAutofit/>
          </a:bodyPr>
          <a:lstStyle/>
          <a:p>
            <a:pPr marL="0" lvl="1" indent="0" defTabSz="243028">
              <a:lnSpc>
                <a:spcPct val="103500"/>
              </a:lnSpc>
              <a:spcBef>
                <a:spcPts val="0"/>
              </a:spcBef>
              <a:buSzTx/>
              <a:buNone/>
              <a:defRPr sz="1764"/>
            </a:pPr>
            <a:r>
              <a:rPr sz="2000" b="1" dirty="0">
                <a:solidFill>
                  <a:srgbClr val="729E2D"/>
                </a:solidFill>
                <a:latin typeface="Source Sans Pro Bold"/>
              </a:rPr>
              <a:t>1. Personal Hygiene</a:t>
            </a:r>
            <a:endParaRPr lang="en-US" sz="2000" b="1" dirty="0">
              <a:solidFill>
                <a:srgbClr val="729E2D"/>
              </a:solidFill>
              <a:latin typeface="Source Sans Pro Bold"/>
            </a:endParaRPr>
          </a:p>
          <a:p>
            <a:pPr marL="252000" lvl="2" indent="-252000" defTabSz="243028">
              <a:lnSpc>
                <a:spcPct val="103500"/>
              </a:lnSpc>
              <a:spcBef>
                <a:spcPts val="0"/>
              </a:spcBef>
              <a:buClr>
                <a:schemeClr val="accent3"/>
              </a:buClr>
              <a:buFont typeface="Arial"/>
              <a:buChar char="•"/>
              <a:tabLst>
                <a:tab pos="273050" algn="l"/>
              </a:tabLst>
              <a:defRPr sz="1764"/>
            </a:pPr>
            <a:r>
              <a:rPr sz="2000" dirty="0"/>
              <a:t>Wash your hands with soap, ashes, or lime before cooking, eating and feeding your children, and after using the latrine or cleaning your children after they have used the latrine.</a:t>
            </a:r>
          </a:p>
          <a:p>
            <a:pPr marL="252000" lvl="2" indent="-252000" defTabSz="243028">
              <a:lnSpc>
                <a:spcPct val="103500"/>
              </a:lnSpc>
              <a:spcBef>
                <a:spcPts val="0"/>
              </a:spcBef>
              <a:buClr>
                <a:schemeClr val="accent3"/>
              </a:buClr>
              <a:buFont typeface="Arial"/>
              <a:buChar char="•"/>
              <a:tabLst>
                <a:tab pos="273050" algn="l"/>
              </a:tabLst>
              <a:defRPr sz="1764"/>
            </a:pPr>
            <a:r>
              <a:rPr sz="2000" dirty="0"/>
              <a:t>Wash all parts of your hands – front, back, between the fingers, and under nails.</a:t>
            </a:r>
          </a:p>
          <a:p>
            <a:pPr marL="252000" lvl="2" indent="-252000" defTabSz="243028">
              <a:lnSpc>
                <a:spcPct val="103500"/>
              </a:lnSpc>
              <a:spcBef>
                <a:spcPts val="0"/>
              </a:spcBef>
              <a:buClr>
                <a:schemeClr val="accent3"/>
              </a:buClr>
              <a:buFont typeface="Arial"/>
              <a:buChar char="•"/>
              <a:tabLst>
                <a:tab pos="273050" algn="l"/>
              </a:tabLst>
              <a:defRPr sz="1764"/>
            </a:pPr>
            <a:r>
              <a:rPr sz="2000" dirty="0"/>
              <a:t>Use the latrine to defecate and keep the latrine clean.</a:t>
            </a:r>
          </a:p>
          <a:p>
            <a:pPr marL="0" lvl="1" indent="0" defTabSz="243028">
              <a:lnSpc>
                <a:spcPct val="103500"/>
              </a:lnSpc>
              <a:spcBef>
                <a:spcPts val="0"/>
              </a:spcBef>
              <a:buSzTx/>
              <a:buNone/>
              <a:defRPr sz="1764"/>
            </a:pPr>
            <a:r>
              <a:rPr sz="2000" b="1" dirty="0">
                <a:solidFill>
                  <a:srgbClr val="729E2D"/>
                </a:solidFill>
                <a:latin typeface="Source Sans Pro Bold"/>
              </a:rPr>
              <a:t>2. Food</a:t>
            </a:r>
          </a:p>
          <a:p>
            <a:pPr marL="252000" lvl="2" indent="-252000" defTabSz="243028">
              <a:lnSpc>
                <a:spcPct val="103500"/>
              </a:lnSpc>
              <a:spcBef>
                <a:spcPts val="0"/>
              </a:spcBef>
              <a:buClr>
                <a:schemeClr val="accent3"/>
              </a:buClr>
              <a:buFont typeface="Arial"/>
              <a:buChar char="•"/>
              <a:tabLst>
                <a:tab pos="273050" algn="l"/>
              </a:tabLst>
              <a:defRPr sz="1764"/>
            </a:pPr>
            <a:r>
              <a:rPr sz="2000" dirty="0"/>
              <a:t>Cook raw food thoroughly and eat cooked foods immediately.</a:t>
            </a:r>
          </a:p>
          <a:p>
            <a:pPr marL="252000" lvl="2" indent="-252000" defTabSz="243028">
              <a:lnSpc>
                <a:spcPct val="103500"/>
              </a:lnSpc>
              <a:spcBef>
                <a:spcPts val="0"/>
              </a:spcBef>
              <a:buClr>
                <a:schemeClr val="accent3"/>
              </a:buClr>
              <a:buFont typeface="Arial"/>
              <a:buChar char="•"/>
              <a:tabLst>
                <a:tab pos="273050" algn="l"/>
              </a:tabLst>
              <a:defRPr sz="1764"/>
            </a:pPr>
            <a:r>
              <a:rPr sz="2000" dirty="0"/>
              <a:t>Store cooked food carefully in the refrigerator.</a:t>
            </a:r>
          </a:p>
          <a:p>
            <a:pPr marL="252000" lvl="2" indent="-252000" defTabSz="243028">
              <a:lnSpc>
                <a:spcPct val="103500"/>
              </a:lnSpc>
              <a:spcBef>
                <a:spcPts val="0"/>
              </a:spcBef>
              <a:buClr>
                <a:schemeClr val="accent3"/>
              </a:buClr>
              <a:buFont typeface="Arial"/>
              <a:buChar char="•"/>
              <a:tabLst>
                <a:tab pos="273050" algn="l"/>
              </a:tabLst>
              <a:defRPr sz="1764"/>
            </a:pPr>
            <a:r>
              <a:rPr sz="2000" dirty="0"/>
              <a:t>Reheat cooked food thoroughly.</a:t>
            </a:r>
          </a:p>
          <a:p>
            <a:pPr marL="252000" lvl="2" indent="-252000" defTabSz="243028">
              <a:lnSpc>
                <a:spcPct val="103500"/>
              </a:lnSpc>
              <a:spcBef>
                <a:spcPts val="0"/>
              </a:spcBef>
              <a:buClr>
                <a:schemeClr val="accent3"/>
              </a:buClr>
              <a:buFont typeface="Arial"/>
              <a:buChar char="•"/>
              <a:tabLst>
                <a:tab pos="273050" algn="l"/>
              </a:tabLst>
              <a:defRPr sz="1764"/>
            </a:pPr>
            <a:r>
              <a:rPr sz="2000" dirty="0"/>
              <a:t>Avoid contact between raw and cooked food.</a:t>
            </a:r>
            <a:r>
              <a:rPr lang="en-US" sz="2000" dirty="0"/>
              <a:t> </a:t>
            </a:r>
            <a:endParaRPr sz="2000" dirty="0"/>
          </a:p>
          <a:p>
            <a:pPr marL="252000" lvl="2" indent="-252000" defTabSz="243028">
              <a:lnSpc>
                <a:spcPct val="103500"/>
              </a:lnSpc>
              <a:spcBef>
                <a:spcPts val="0"/>
              </a:spcBef>
              <a:buClr>
                <a:schemeClr val="accent3"/>
              </a:buClr>
              <a:buFont typeface="Arial"/>
              <a:buChar char="•"/>
              <a:tabLst>
                <a:tab pos="273050" algn="l"/>
              </a:tabLst>
              <a:defRPr sz="1764"/>
            </a:pPr>
            <a:r>
              <a:rPr sz="2000" dirty="0"/>
              <a:t>Eat only fruits and vegetables you have peeled yourself.</a:t>
            </a:r>
          </a:p>
          <a:p>
            <a:pPr marL="252000" lvl="2" indent="-252000" defTabSz="243028">
              <a:lnSpc>
                <a:spcPct val="103500"/>
              </a:lnSpc>
              <a:spcBef>
                <a:spcPts val="0"/>
              </a:spcBef>
              <a:buClr>
                <a:schemeClr val="accent3"/>
              </a:buClr>
              <a:buFont typeface="Arial"/>
              <a:buChar char="•"/>
              <a:tabLst>
                <a:tab pos="273050" algn="l"/>
              </a:tabLst>
              <a:defRPr sz="1764"/>
            </a:pPr>
            <a:r>
              <a:rPr sz="2000" dirty="0"/>
              <a:t>Keep all kitchen surfaces clean.</a:t>
            </a:r>
          </a:p>
          <a:p>
            <a:pPr marL="252000" lvl="2" indent="-252000" defTabSz="243028">
              <a:lnSpc>
                <a:spcPct val="103500"/>
              </a:lnSpc>
              <a:spcBef>
                <a:spcPts val="0"/>
              </a:spcBef>
              <a:buClr>
                <a:schemeClr val="accent3"/>
              </a:buClr>
              <a:buFont typeface="Arial"/>
              <a:buChar char="•"/>
              <a:tabLst>
                <a:tab pos="273050" algn="l"/>
              </a:tabLst>
              <a:defRPr sz="1764"/>
            </a:pPr>
            <a:r>
              <a:rPr sz="2000" dirty="0"/>
              <a:t>Wash your cutting board especially well with soap and water.</a:t>
            </a:r>
          </a:p>
          <a:p>
            <a:pPr marL="252000" lvl="2" indent="-252000" defTabSz="243028">
              <a:lnSpc>
                <a:spcPct val="103500"/>
              </a:lnSpc>
              <a:spcBef>
                <a:spcPts val="0"/>
              </a:spcBef>
              <a:buClr>
                <a:schemeClr val="accent3"/>
              </a:buClr>
              <a:buFont typeface="Arial"/>
              <a:buChar char="•"/>
              <a:tabLst>
                <a:tab pos="273050" algn="l"/>
              </a:tabLst>
              <a:defRPr sz="1764"/>
            </a:pPr>
            <a:r>
              <a:rPr sz="2000" dirty="0"/>
              <a:t>Wash your utensils and dishes with soap and water.</a:t>
            </a:r>
            <a:endParaRPr lang="hu-HU" sz="2000" dirty="0"/>
          </a:p>
          <a:p>
            <a:pPr marL="252000" lvl="2" indent="-252000" defTabSz="243028">
              <a:lnSpc>
                <a:spcPct val="103500"/>
              </a:lnSpc>
              <a:spcBef>
                <a:spcPts val="0"/>
              </a:spcBef>
              <a:buClr>
                <a:schemeClr val="accent3"/>
              </a:buClr>
              <a:buFont typeface="Arial"/>
              <a:buChar char="•"/>
              <a:tabLst>
                <a:tab pos="273050" algn="l"/>
              </a:tabLst>
              <a:defRPr sz="1764"/>
            </a:pPr>
            <a:r>
              <a:rPr sz="2000" dirty="0"/>
              <a:t>COOK IT – PEEL IT – OR LEAVE IT</a:t>
            </a:r>
          </a:p>
        </p:txBody>
      </p:sp>
      <p:sp>
        <p:nvSpPr>
          <p:cNvPr id="764" name="Content Placeholder 2"/>
          <p:cNvSpPr txBox="1"/>
          <p:nvPr/>
        </p:nvSpPr>
        <p:spPr>
          <a:xfrm>
            <a:off x="219139" y="811421"/>
            <a:ext cx="998798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4. Key messages of a health education campaign (2) </a:t>
            </a:r>
            <a:endParaRPr lang="en-US" b="1" dirty="0"/>
          </a:p>
        </p:txBody>
      </p:sp>
      <p:sp>
        <p:nvSpPr>
          <p:cNvPr id="4" name="C5 Debriefing (1)">
            <a:extLst>
              <a:ext uri="{FF2B5EF4-FFF2-40B4-BE49-F238E27FC236}">
                <a16:creationId xmlns:a16="http://schemas.microsoft.com/office/drawing/2014/main" id="{E47B0128-A104-A389-ECEE-D3DE63444788}"/>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6</a:t>
            </a:r>
            <a:r>
              <a:rPr b="1" dirty="0"/>
              <a:t>)</a:t>
            </a:r>
            <a:endParaRPr lang="en-US" b="1" dirty="0"/>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Content Placeholder 2"/>
          <p:cNvSpPr txBox="1">
            <a:spLocks noGrp="1"/>
          </p:cNvSpPr>
          <p:nvPr>
            <p:ph type="body" idx="1"/>
          </p:nvPr>
        </p:nvSpPr>
        <p:spPr>
          <a:xfrm>
            <a:off x="720000" y="1259999"/>
            <a:ext cx="10883421" cy="5109269"/>
          </a:xfrm>
          <a:prstGeom prst="rect">
            <a:avLst/>
          </a:prstGeom>
        </p:spPr>
        <p:txBody>
          <a:bodyPr lIns="45719" tIns="45720" rIns="45719" bIns="45720" anchor="t">
            <a:noAutofit/>
          </a:bodyPr>
          <a:lstStyle/>
          <a:p>
            <a:pPr marL="0" lvl="1" indent="0" defTabSz="243028">
              <a:lnSpc>
                <a:spcPct val="103500"/>
              </a:lnSpc>
              <a:spcBef>
                <a:spcPts val="0"/>
              </a:spcBef>
              <a:buSzTx/>
              <a:buNone/>
              <a:defRPr sz="1679"/>
            </a:pPr>
            <a:r>
              <a:rPr sz="2000" b="1" dirty="0">
                <a:solidFill>
                  <a:srgbClr val="729E2D"/>
                </a:solidFill>
              </a:rPr>
              <a:t>3. Safe Drinking Water</a:t>
            </a:r>
            <a:endParaRPr lang="en-US" sz="2000" b="1" dirty="0">
              <a:solidFill>
                <a:srgbClr val="729E2D"/>
              </a:solidFill>
            </a:endParaRPr>
          </a:p>
          <a:p>
            <a:pPr marL="252000" lvl="2" indent="-252000" defTabSz="243028">
              <a:lnSpc>
                <a:spcPct val="103500"/>
              </a:lnSpc>
              <a:spcBef>
                <a:spcPts val="0"/>
              </a:spcBef>
              <a:buClr>
                <a:schemeClr val="accent3"/>
              </a:buClr>
              <a:buFont typeface="Arial"/>
              <a:buChar char="•"/>
              <a:tabLst>
                <a:tab pos="273050" algn="l"/>
              </a:tabLst>
              <a:defRPr sz="1764"/>
            </a:pPr>
            <a:r>
              <a:rPr sz="2000" dirty="0"/>
              <a:t>Even if it looks clear, water may not be safe (to drink or use).</a:t>
            </a:r>
          </a:p>
          <a:p>
            <a:pPr marL="252000" lvl="2" indent="-252000" defTabSz="243028">
              <a:lnSpc>
                <a:spcPct val="103500"/>
              </a:lnSpc>
              <a:spcBef>
                <a:spcPts val="0"/>
              </a:spcBef>
              <a:buClr>
                <a:schemeClr val="accent3"/>
              </a:buClr>
              <a:buFont typeface="Arial"/>
              <a:buChar char="•"/>
              <a:tabLst>
                <a:tab pos="273050" algn="l"/>
              </a:tabLst>
              <a:defRPr sz="1764"/>
            </a:pPr>
            <a:r>
              <a:rPr sz="2000" dirty="0"/>
              <a:t>Boil or add drops of chlorine to water before drinking.</a:t>
            </a:r>
          </a:p>
          <a:p>
            <a:pPr marL="252000" lvl="2" indent="-252000" defTabSz="243028">
              <a:lnSpc>
                <a:spcPct val="103500"/>
              </a:lnSpc>
              <a:spcBef>
                <a:spcPts val="0"/>
              </a:spcBef>
              <a:buClr>
                <a:schemeClr val="accent3"/>
              </a:buClr>
              <a:buFont typeface="Arial"/>
              <a:buChar char="•"/>
              <a:tabLst>
                <a:tab pos="273050" algn="l"/>
              </a:tabLst>
              <a:defRPr sz="1764"/>
            </a:pPr>
            <a:r>
              <a:rPr sz="2000" dirty="0"/>
              <a:t>Keep drinking water in a clean, covered pot or bucket, or any other container with a small opening and a cover. It should be used within 24 hours of collection.</a:t>
            </a:r>
          </a:p>
          <a:p>
            <a:pPr marL="252000" lvl="2" indent="-252000" defTabSz="243028">
              <a:lnSpc>
                <a:spcPct val="103500"/>
              </a:lnSpc>
              <a:spcBef>
                <a:spcPts val="0"/>
              </a:spcBef>
              <a:buClr>
                <a:schemeClr val="accent3"/>
              </a:buClr>
              <a:buFont typeface="Arial"/>
              <a:buChar char="•"/>
              <a:tabLst>
                <a:tab pos="273050" algn="l"/>
              </a:tabLst>
              <a:defRPr sz="1764"/>
            </a:pPr>
            <a:r>
              <a:rPr sz="2000" dirty="0"/>
              <a:t>Pour the water from the container – do not dip a cup into the container.</a:t>
            </a:r>
          </a:p>
          <a:p>
            <a:pPr marL="252000" lvl="2" indent="-252000" defTabSz="243028">
              <a:lnSpc>
                <a:spcPct val="103500"/>
              </a:lnSpc>
              <a:spcBef>
                <a:spcPts val="0"/>
              </a:spcBef>
              <a:buClr>
                <a:schemeClr val="accent3"/>
              </a:buClr>
              <a:buFont typeface="Arial"/>
              <a:buChar char="•"/>
              <a:tabLst>
                <a:tab pos="273050" algn="l"/>
              </a:tabLst>
              <a:defRPr sz="1764"/>
            </a:pPr>
            <a:r>
              <a:rPr sz="2000" dirty="0"/>
              <a:t>If dipping into the water container cannot be avoided, use a cup or other utensil with a handle.</a:t>
            </a:r>
          </a:p>
          <a:p>
            <a:pPr marL="0" lvl="1" indent="0" defTabSz="243028">
              <a:lnSpc>
                <a:spcPct val="103500"/>
              </a:lnSpc>
              <a:spcBef>
                <a:spcPts val="0"/>
              </a:spcBef>
              <a:buSzTx/>
              <a:buNone/>
              <a:defRPr sz="1679"/>
            </a:pPr>
            <a:r>
              <a:rPr sz="2000" b="1" dirty="0">
                <a:solidFill>
                  <a:srgbClr val="729E2D"/>
                </a:solidFill>
                <a:latin typeface="Source Sans Pro Bold"/>
              </a:rPr>
              <a:t>4. Wells</a:t>
            </a:r>
          </a:p>
          <a:p>
            <a:pPr marL="252000" lvl="2" indent="-252000" defTabSz="243028">
              <a:lnSpc>
                <a:spcPct val="103500"/>
              </a:lnSpc>
              <a:spcBef>
                <a:spcPts val="0"/>
              </a:spcBef>
              <a:buClr>
                <a:schemeClr val="accent3"/>
              </a:buClr>
              <a:buFont typeface="Arial"/>
              <a:buChar char="•"/>
              <a:tabLst>
                <a:tab pos="273050" algn="l"/>
              </a:tabLst>
              <a:defRPr sz="1764"/>
            </a:pPr>
            <a:r>
              <a:rPr sz="2000" dirty="0"/>
              <a:t>Do not defecate or urinate in, or near, a source of drinking water.</a:t>
            </a:r>
          </a:p>
          <a:p>
            <a:pPr marL="252000" lvl="2" indent="-252000" defTabSz="243028">
              <a:lnSpc>
                <a:spcPct val="103500"/>
              </a:lnSpc>
              <a:spcBef>
                <a:spcPts val="0"/>
              </a:spcBef>
              <a:buClr>
                <a:schemeClr val="accent3"/>
              </a:buClr>
              <a:buFont typeface="Arial"/>
              <a:buChar char="•"/>
              <a:tabLst>
                <a:tab pos="273050" algn="l"/>
              </a:tabLst>
              <a:defRPr sz="1764"/>
            </a:pPr>
            <a:r>
              <a:rPr sz="2000" dirty="0"/>
              <a:t>Do not wash yourself, your clothes, or your pots and utensils in the source of drinking water (stream, river, or water hole).</a:t>
            </a:r>
          </a:p>
          <a:p>
            <a:pPr marL="252000" lvl="2" indent="-252000" defTabSz="243028">
              <a:lnSpc>
                <a:spcPct val="103500"/>
              </a:lnSpc>
              <a:spcBef>
                <a:spcPts val="0"/>
              </a:spcBef>
              <a:buClr>
                <a:schemeClr val="accent3"/>
              </a:buClr>
              <a:buFont typeface="Arial"/>
              <a:buChar char="•"/>
              <a:tabLst>
                <a:tab pos="273050" algn="l"/>
              </a:tabLst>
              <a:defRPr sz="1764"/>
            </a:pPr>
            <a:r>
              <a:rPr sz="2000" dirty="0"/>
              <a:t>Open wells must be covered when not in use to avoid contamination.</a:t>
            </a:r>
          </a:p>
          <a:p>
            <a:pPr marL="252000" lvl="2" indent="-252000" defTabSz="243028">
              <a:lnSpc>
                <a:spcPct val="103500"/>
              </a:lnSpc>
              <a:spcBef>
                <a:spcPts val="0"/>
              </a:spcBef>
              <a:buClr>
                <a:schemeClr val="accent3"/>
              </a:buClr>
              <a:buFont typeface="Arial"/>
              <a:buChar char="•"/>
              <a:tabLst>
                <a:tab pos="273050" algn="l"/>
              </a:tabLst>
              <a:defRPr sz="1764"/>
            </a:pPr>
            <a:r>
              <a:rPr sz="2000" dirty="0"/>
              <a:t>The buckets used to collect water should be hung up when not in use – they must not be left on a dirty surface.</a:t>
            </a:r>
          </a:p>
          <a:p>
            <a:pPr marL="252000" lvl="2" indent="-252000" defTabSz="243028">
              <a:lnSpc>
                <a:spcPct val="103500"/>
              </a:lnSpc>
              <a:spcBef>
                <a:spcPts val="0"/>
              </a:spcBef>
              <a:buClr>
                <a:schemeClr val="accent3"/>
              </a:buClr>
              <a:buFont typeface="Arial"/>
              <a:buChar char="•"/>
              <a:tabLst>
                <a:tab pos="273050" algn="l"/>
              </a:tabLst>
              <a:defRPr sz="1764"/>
            </a:pPr>
            <a:r>
              <a:rPr sz="2000" dirty="0"/>
              <a:t>The area surrounding a well or a hand pump must be kept as clean as possible.</a:t>
            </a:r>
          </a:p>
          <a:p>
            <a:pPr marL="252000" lvl="2" indent="-252000" defTabSz="243028">
              <a:lnSpc>
                <a:spcPct val="103500"/>
              </a:lnSpc>
              <a:spcBef>
                <a:spcPts val="0"/>
              </a:spcBef>
              <a:buClr>
                <a:schemeClr val="accent3"/>
              </a:buClr>
              <a:buFont typeface="Arial"/>
              <a:buChar char="•"/>
              <a:tabLst>
                <a:tab pos="273050" algn="l"/>
              </a:tabLst>
              <a:defRPr sz="1764"/>
            </a:pPr>
            <a:r>
              <a:rPr sz="2000" dirty="0"/>
              <a:t>Get rid of refuse and stagnant water around a water source.</a:t>
            </a:r>
          </a:p>
        </p:txBody>
      </p:sp>
      <p:sp>
        <p:nvSpPr>
          <p:cNvPr id="769" name="Content Placeholder 2"/>
          <p:cNvSpPr txBox="1"/>
          <p:nvPr/>
        </p:nvSpPr>
        <p:spPr>
          <a:xfrm>
            <a:off x="219139" y="811421"/>
            <a:ext cx="998798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4. Key messages of a health education campaign (3) </a:t>
            </a:r>
            <a:endParaRPr lang="en-US" b="1" dirty="0"/>
          </a:p>
        </p:txBody>
      </p:sp>
      <p:sp>
        <p:nvSpPr>
          <p:cNvPr id="4" name="C5 Debriefing (1)">
            <a:extLst>
              <a:ext uri="{FF2B5EF4-FFF2-40B4-BE49-F238E27FC236}">
                <a16:creationId xmlns:a16="http://schemas.microsoft.com/office/drawing/2014/main" id="{DE1F70A6-93E1-8AA1-C5DD-16C83FEE03EE}"/>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7</a:t>
            </a:r>
            <a:r>
              <a:rPr b="1" dirty="0"/>
              <a:t>)</a:t>
            </a:r>
            <a:endParaRPr lang="en-US" b="1" dirty="0"/>
          </a:p>
        </p:txBody>
      </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Content Placeholder 2"/>
          <p:cNvSpPr txBox="1">
            <a:spLocks noGrp="1"/>
          </p:cNvSpPr>
          <p:nvPr>
            <p:ph type="body" idx="1"/>
          </p:nvPr>
        </p:nvSpPr>
        <p:spPr>
          <a:xfrm>
            <a:off x="719999" y="1260000"/>
            <a:ext cx="10578621" cy="4927874"/>
          </a:xfrm>
          <a:prstGeom prst="rect">
            <a:avLst/>
          </a:prstGeom>
        </p:spPr>
        <p:txBody>
          <a:bodyPr lIns="45719" tIns="45720" rIns="45719" bIns="45720" anchor="t">
            <a:normAutofit/>
          </a:bodyPr>
          <a:lstStyle/>
          <a:p>
            <a:pPr marL="0" lvl="1" indent="0">
              <a:lnSpc>
                <a:spcPct val="92000"/>
              </a:lnSpc>
              <a:spcBef>
                <a:spcPts val="100"/>
              </a:spcBef>
              <a:buSzTx/>
              <a:buNone/>
              <a:defRPr sz="1800"/>
            </a:pPr>
            <a:r>
              <a:rPr sz="2000" b="1" dirty="0">
                <a:solidFill>
                  <a:srgbClr val="729E2D"/>
                </a:solidFill>
              </a:rPr>
              <a:t>5. For People with </a:t>
            </a:r>
            <a:r>
              <a:rPr sz="2000" b="1" dirty="0" err="1">
                <a:solidFill>
                  <a:srgbClr val="729E2D"/>
                </a:solidFill>
              </a:rPr>
              <a:t>Diarrhoea</a:t>
            </a:r>
            <a:endParaRPr lang="en-US" sz="2000" b="1" dirty="0">
              <a:solidFill>
                <a:srgbClr val="729E2D"/>
              </a:solidFill>
            </a:endParaRPr>
          </a:p>
          <a:p>
            <a:pPr marL="252000" lvl="2" indent="-252000" defTabSz="243028">
              <a:lnSpc>
                <a:spcPct val="103500"/>
              </a:lnSpc>
              <a:spcBef>
                <a:spcPts val="0"/>
              </a:spcBef>
              <a:buClr>
                <a:schemeClr val="accent3"/>
              </a:buClr>
              <a:buFont typeface="Arial"/>
              <a:buChar char="•"/>
              <a:tabLst>
                <a:tab pos="273050" algn="l"/>
              </a:tabLst>
              <a:defRPr sz="1764"/>
            </a:pPr>
            <a:r>
              <a:rPr sz="2000" dirty="0"/>
              <a:t>Do not panic but act quickly.</a:t>
            </a:r>
          </a:p>
          <a:p>
            <a:pPr marL="252000" lvl="2" indent="-252000" defTabSz="243028">
              <a:lnSpc>
                <a:spcPct val="103500"/>
              </a:lnSpc>
              <a:spcBef>
                <a:spcPts val="0"/>
              </a:spcBef>
              <a:buClr>
                <a:schemeClr val="accent3"/>
              </a:buClr>
              <a:buFont typeface="Arial"/>
              <a:buChar char="•"/>
              <a:tabLst>
                <a:tab pos="273050" algn="l"/>
              </a:tabLst>
              <a:defRPr sz="1764"/>
            </a:pPr>
            <a:r>
              <a:rPr sz="2000" dirty="0"/>
              <a:t>Drink a solution of oral rehydration salts made with safe (boiled or chlorinated) water.</a:t>
            </a:r>
          </a:p>
          <a:p>
            <a:pPr marL="252000" lvl="2" indent="-252000" defTabSz="243028">
              <a:lnSpc>
                <a:spcPct val="103500"/>
              </a:lnSpc>
              <a:spcBef>
                <a:spcPts val="0"/>
              </a:spcBef>
              <a:buClr>
                <a:schemeClr val="accent3"/>
              </a:buClr>
              <a:buFont typeface="Arial"/>
              <a:buChar char="•"/>
              <a:tabLst>
                <a:tab pos="273050" algn="l"/>
              </a:tabLst>
              <a:defRPr sz="1764"/>
            </a:pPr>
            <a:r>
              <a:rPr sz="2000" dirty="0"/>
              <a:t>Go immediately to the health </a:t>
            </a:r>
            <a:r>
              <a:rPr sz="2000" dirty="0" err="1"/>
              <a:t>centre</a:t>
            </a:r>
            <a:r>
              <a:rPr sz="2000" dirty="0"/>
              <a:t>. Continue drinking as you go.</a:t>
            </a:r>
          </a:p>
          <a:p>
            <a:pPr indent="148589">
              <a:lnSpc>
                <a:spcPct val="92000"/>
              </a:lnSpc>
              <a:defRPr sz="1800"/>
            </a:pPr>
            <a:endParaRPr dirty="0"/>
          </a:p>
          <a:p>
            <a:pPr marL="0" lvl="1" indent="0">
              <a:lnSpc>
                <a:spcPct val="92000"/>
              </a:lnSpc>
              <a:spcBef>
                <a:spcPts val="100"/>
              </a:spcBef>
              <a:buSzTx/>
              <a:buNone/>
              <a:defRPr sz="1800"/>
            </a:pPr>
            <a:r>
              <a:rPr sz="2000" b="1" dirty="0">
                <a:solidFill>
                  <a:srgbClr val="729E2D"/>
                </a:solidFill>
              </a:rPr>
              <a:t>6. Taking Care of Patients</a:t>
            </a:r>
          </a:p>
          <a:p>
            <a:pPr marL="252000" lvl="2" indent="-252000" defTabSz="243028">
              <a:lnSpc>
                <a:spcPct val="103500"/>
              </a:lnSpc>
              <a:spcBef>
                <a:spcPts val="0"/>
              </a:spcBef>
              <a:buClr>
                <a:schemeClr val="accent3"/>
              </a:buClr>
              <a:buFont typeface="Arial"/>
              <a:buChar char="•"/>
              <a:tabLst>
                <a:tab pos="273050" algn="l"/>
              </a:tabLst>
              <a:defRPr sz="1764"/>
            </a:pPr>
            <a:r>
              <a:rPr sz="2000" dirty="0"/>
              <a:t>Wash your hands after taking care of patients, touching them, their stools, vomit, or clothes.</a:t>
            </a:r>
          </a:p>
          <a:p>
            <a:pPr marL="252000" lvl="2" indent="-252000" defTabSz="243028">
              <a:lnSpc>
                <a:spcPct val="103500"/>
              </a:lnSpc>
              <a:spcBef>
                <a:spcPts val="0"/>
              </a:spcBef>
              <a:buClr>
                <a:schemeClr val="accent3"/>
              </a:buClr>
              <a:buFont typeface="Arial"/>
              <a:buChar char="•"/>
              <a:tabLst>
                <a:tab pos="273050" algn="l"/>
              </a:tabLst>
              <a:defRPr sz="1764"/>
            </a:pPr>
            <a:r>
              <a:rPr sz="2000" dirty="0"/>
              <a:t>Avoid contaminating a water source by washing a patient’s clothes in it.</a:t>
            </a:r>
          </a:p>
          <a:p>
            <a:pPr marL="252000" lvl="2" indent="-252000" defTabSz="243028">
              <a:lnSpc>
                <a:spcPct val="103500"/>
              </a:lnSpc>
              <a:spcBef>
                <a:spcPts val="0"/>
              </a:spcBef>
              <a:buClr>
                <a:schemeClr val="accent3"/>
              </a:buClr>
              <a:buFont typeface="Arial"/>
              <a:buChar char="•"/>
              <a:tabLst>
                <a:tab pos="273050" algn="l"/>
              </a:tabLst>
              <a:defRPr sz="1764"/>
            </a:pPr>
            <a:r>
              <a:rPr sz="2000" dirty="0"/>
              <a:t>Stools and vomit from a patient can be mixed with disinfectant (e.g., cresol).</a:t>
            </a:r>
          </a:p>
          <a:p>
            <a:pPr marL="252000" lvl="2" indent="-252000" defTabSz="243028">
              <a:lnSpc>
                <a:spcPct val="103500"/>
              </a:lnSpc>
              <a:spcBef>
                <a:spcPts val="0"/>
              </a:spcBef>
              <a:buClr>
                <a:schemeClr val="accent3"/>
              </a:buClr>
              <a:buFont typeface="Arial"/>
              <a:buChar char="•"/>
              <a:tabLst>
                <a:tab pos="273050" algn="l"/>
              </a:tabLst>
              <a:defRPr sz="1764"/>
            </a:pPr>
            <a:r>
              <a:rPr sz="2000" dirty="0"/>
              <a:t>Disinfect the patient’s clothing and bedding with a solution of chlorine (0.05%), by stirring them in boiling water, or by drying them thoroughly in the sun before and after normal washing.</a:t>
            </a:r>
          </a:p>
        </p:txBody>
      </p:sp>
      <p:sp>
        <p:nvSpPr>
          <p:cNvPr id="774" name="Content Placeholder 2"/>
          <p:cNvSpPr txBox="1"/>
          <p:nvPr/>
        </p:nvSpPr>
        <p:spPr>
          <a:xfrm>
            <a:off x="219139" y="811421"/>
            <a:ext cx="998798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4. Key messages of a health education campaign (4) </a:t>
            </a:r>
            <a:endParaRPr lang="en-US" b="1" dirty="0"/>
          </a:p>
        </p:txBody>
      </p:sp>
      <p:sp>
        <p:nvSpPr>
          <p:cNvPr id="4" name="C5 Debriefing (1)">
            <a:extLst>
              <a:ext uri="{FF2B5EF4-FFF2-40B4-BE49-F238E27FC236}">
                <a16:creationId xmlns:a16="http://schemas.microsoft.com/office/drawing/2014/main" id="{B6B4E944-78F5-643F-6C74-6A77B3D61210}"/>
              </a:ext>
            </a:extLst>
          </p:cNvPr>
          <p:cNvSpPr txBox="1">
            <a:spLocks noGrp="1"/>
          </p:cNvSpPr>
          <p:nvPr>
            <p:ph type="title"/>
          </p:nvPr>
        </p:nvSpPr>
        <p:spPr>
          <a:xfrm>
            <a:off x="208800" y="-21600"/>
            <a:ext cx="3571875" cy="646113"/>
          </a:xfrm>
          <a:prstGeom prst="rect">
            <a:avLst/>
          </a:prstGeom>
        </p:spPr>
        <p:txBody>
          <a:bodyPr lIns="45719" tIns="45720" rIns="45719" bIns="45720" anchor="ctr">
            <a:normAutofit/>
          </a:bodyPr>
          <a:lstStyle/>
          <a:p>
            <a:pPr defTabSz="514350"/>
            <a:r>
              <a:rPr b="1" dirty="0"/>
              <a:t>C5 Debriefing (</a:t>
            </a:r>
            <a:r>
              <a:rPr lang="hu-HU" b="1" dirty="0"/>
              <a:t>8</a:t>
            </a:r>
            <a:r>
              <a:rPr b="1" dirty="0"/>
              <a:t>)</a:t>
            </a:r>
            <a:endParaRPr lang="en-US" b="1" dirty="0"/>
          </a:p>
        </p:txBody>
      </p:sp>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2065238211"/>
      </p:ext>
    </p:extLst>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Google Shape;308;p8"/>
          <p:cNvSpPr txBox="1">
            <a:spLocks noGrp="1"/>
          </p:cNvSpPr>
          <p:nvPr>
            <p:ph type="title"/>
          </p:nvPr>
        </p:nvSpPr>
        <p:spPr>
          <a:xfrm>
            <a:off x="282043" y="321291"/>
            <a:ext cx="3264195" cy="1582984"/>
          </a:xfrm>
          <a:prstGeom prst="rect">
            <a:avLst/>
          </a:prstGeom>
        </p:spPr>
        <p:txBody>
          <a:bodyPr lIns="0" tIns="0" rIns="0" bIns="0">
            <a:normAutofit fontScale="90000"/>
          </a:bodyPr>
          <a:lstStyle/>
          <a:p>
            <a:r>
              <a:rPr b="1" dirty="0"/>
              <a:t>Session C5: Active case finding and contact tracing</a:t>
            </a:r>
            <a:br>
              <a:rPr lang="fr-FR" b="1" dirty="0"/>
            </a:br>
            <a:r>
              <a:rPr lang="en-US" b="1" dirty="0"/>
              <a:t>Facilitator hat</a:t>
            </a:r>
          </a:p>
        </p:txBody>
      </p:sp>
      <p:grpSp>
        <p:nvGrpSpPr>
          <p:cNvPr id="782" name="Picture 3"/>
          <p:cNvGrpSpPr/>
          <p:nvPr/>
        </p:nvGrpSpPr>
        <p:grpSpPr>
          <a:xfrm>
            <a:off x="5864521" y="1988957"/>
            <a:ext cx="2880086" cy="2880086"/>
            <a:chOff x="0" y="0"/>
            <a:chExt cx="2880085" cy="2880085"/>
          </a:xfrm>
        </p:grpSpPr>
        <p:sp>
          <p:nvSpPr>
            <p:cNvPr id="780" name="Square"/>
            <p:cNvSpPr/>
            <p:nvPr/>
          </p:nvSpPr>
          <p:spPr>
            <a:xfrm>
              <a:off x="0" y="0"/>
              <a:ext cx="2880086" cy="2880086"/>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781" name="image19.jpeg" descr="image19.jpeg"/>
            <p:cNvPicPr>
              <a:picLocks noChangeAspect="1"/>
            </p:cNvPicPr>
            <p:nvPr/>
          </p:nvPicPr>
          <p:blipFill>
            <a:blip r:embed="rId3"/>
            <a:stretch>
              <a:fillRect/>
            </a:stretch>
          </p:blipFill>
          <p:spPr>
            <a:xfrm>
              <a:off x="0" y="0"/>
              <a:ext cx="2880086" cy="2880086"/>
            </a:xfrm>
            <a:prstGeom prst="rect">
              <a:avLst/>
            </a:prstGeom>
            <a:ln w="12700" cap="flat">
              <a:noFill/>
              <a:miter lim="400000"/>
            </a:ln>
            <a:effectLst/>
          </p:spPr>
        </p:pic>
      </p:grpSp>
      <p:sp>
        <p:nvSpPr>
          <p:cNvPr id="783" name="Rounded Rectangle 2"/>
          <p:cNvSpPr/>
          <p:nvPr/>
        </p:nvSpPr>
        <p:spPr>
          <a:xfrm flipV="1">
            <a:off x="256855" y="1902042"/>
            <a:ext cx="2655038"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Title 1"/>
          <p:cNvSpPr txBox="1">
            <a:spLocks noGrp="1"/>
          </p:cNvSpPr>
          <p:nvPr>
            <p:ph type="title"/>
          </p:nvPr>
        </p:nvSpPr>
        <p:spPr>
          <a:xfrm>
            <a:off x="256855" y="829145"/>
            <a:ext cx="3264195" cy="986382"/>
          </a:xfrm>
          <a:prstGeom prst="rect">
            <a:avLst/>
          </a:prstGeom>
        </p:spPr>
        <p:txBody>
          <a:bodyPr lIns="45719" tIns="45720" rIns="45719" bIns="45720" anchor="ctr">
            <a:normAutofit/>
          </a:bodyPr>
          <a:lstStyle>
            <a:lvl1pPr defTabSz="514350"/>
          </a:lstStyle>
          <a:p>
            <a:r>
              <a:rPr b="1" dirty="0"/>
              <a:t>Prepare for session C5</a:t>
            </a:r>
            <a:endParaRPr lang="en-US" b="1" dirty="0"/>
          </a:p>
        </p:txBody>
      </p:sp>
      <p:sp>
        <p:nvSpPr>
          <p:cNvPr id="788" name="Content Placeholder 2"/>
          <p:cNvSpPr txBox="1">
            <a:spLocks noGrp="1"/>
          </p:cNvSpPr>
          <p:nvPr>
            <p:ph type="body" idx="1"/>
          </p:nvPr>
        </p:nvSpPr>
        <p:spPr>
          <a:prstGeom prst="rect">
            <a:avLst/>
          </a:prstGeom>
        </p:spPr>
        <p:txBody>
          <a:bodyPr lIns="45719" tIns="45720" rIns="45719" bIns="45720" anchor="ctr">
            <a:normAutofit/>
          </a:bodyPr>
          <a:lstStyle/>
          <a:p>
            <a:pPr defTabSz="254601">
              <a:spcBef>
                <a:spcPts val="200"/>
              </a:spcBef>
              <a:defRPr sz="1760">
                <a:solidFill>
                  <a:schemeClr val="accent6"/>
                </a:solidFill>
              </a:defRPr>
            </a:pPr>
            <a:r>
              <a:rPr sz="2000" b="1" dirty="0">
                <a:solidFill>
                  <a:srgbClr val="729E2D"/>
                </a:solidFill>
              </a:rPr>
              <a:t>Room setting:</a:t>
            </a:r>
          </a:p>
          <a:p>
            <a:pPr marL="252000" lvl="2" indent="-252000" defTabSz="243028">
              <a:lnSpc>
                <a:spcPct val="103500"/>
              </a:lnSpc>
              <a:spcBef>
                <a:spcPts val="0"/>
              </a:spcBef>
              <a:buClr>
                <a:schemeClr val="accent3"/>
              </a:buClr>
              <a:buFont typeface="Arial"/>
              <a:buChar char="•"/>
              <a:tabLst>
                <a:tab pos="273050" algn="l"/>
              </a:tabLst>
              <a:defRPr sz="1764"/>
            </a:pPr>
            <a:r>
              <a:rPr sz="2000" dirty="0"/>
              <a:t>Community</a:t>
            </a:r>
          </a:p>
          <a:p>
            <a:pPr marL="252000" lvl="2" indent="-252000" defTabSz="243028">
              <a:lnSpc>
                <a:spcPct val="103500"/>
              </a:lnSpc>
              <a:spcBef>
                <a:spcPts val="0"/>
              </a:spcBef>
              <a:buClr>
                <a:schemeClr val="accent3"/>
              </a:buClr>
              <a:buFont typeface="Arial"/>
              <a:buChar char="•"/>
              <a:tabLst>
                <a:tab pos="273050" algn="l"/>
              </a:tabLst>
              <a:defRPr sz="1764"/>
            </a:pPr>
            <a:r>
              <a:rPr sz="2000" dirty="0"/>
              <a:t>Plenary room to work on outputs</a:t>
            </a:r>
          </a:p>
          <a:p>
            <a:pPr defTabSz="254601">
              <a:spcBef>
                <a:spcPts val="200"/>
              </a:spcBef>
              <a:defRPr sz="1760"/>
            </a:pPr>
            <a:endParaRPr sz="2000" dirty="0"/>
          </a:p>
          <a:p>
            <a:pPr defTabSz="254601">
              <a:spcBef>
                <a:spcPts val="200"/>
              </a:spcBef>
              <a:defRPr sz="1760">
                <a:solidFill>
                  <a:schemeClr val="accent6"/>
                </a:solidFill>
              </a:defRPr>
            </a:pPr>
            <a:r>
              <a:rPr sz="2000" b="1" dirty="0">
                <a:solidFill>
                  <a:srgbClr val="729E2D"/>
                </a:solidFill>
              </a:rPr>
              <a:t>Logistics:</a:t>
            </a:r>
          </a:p>
          <a:p>
            <a:pPr marL="252000" lvl="2" indent="-252000" defTabSz="243028">
              <a:lnSpc>
                <a:spcPct val="103500"/>
              </a:lnSpc>
              <a:spcBef>
                <a:spcPts val="0"/>
              </a:spcBef>
              <a:buClr>
                <a:schemeClr val="accent3"/>
              </a:buClr>
              <a:buFont typeface="Arial"/>
              <a:buChar char="•"/>
              <a:tabLst>
                <a:tab pos="273050" algn="l"/>
              </a:tabLst>
              <a:defRPr sz="1764"/>
            </a:pPr>
            <a:r>
              <a:rPr sz="2000" dirty="0"/>
              <a:t>Instructions and annexes session C5 printed out for all participants</a:t>
            </a:r>
          </a:p>
          <a:p>
            <a:pPr marL="252000" lvl="2" indent="-252000" defTabSz="243028">
              <a:lnSpc>
                <a:spcPct val="103500"/>
              </a:lnSpc>
              <a:spcBef>
                <a:spcPts val="0"/>
              </a:spcBef>
              <a:buClr>
                <a:schemeClr val="accent3"/>
              </a:buClr>
              <a:buFont typeface="Arial"/>
              <a:buChar char="•"/>
              <a:tabLst>
                <a:tab pos="273050" algn="l"/>
              </a:tabLst>
              <a:defRPr sz="1764"/>
            </a:pPr>
            <a:r>
              <a:rPr sz="2000" dirty="0"/>
              <a:t>Role play script printed out for role players (in facilitator guide)</a:t>
            </a:r>
          </a:p>
          <a:p>
            <a:pPr marL="252000" lvl="2" indent="-252000" defTabSz="243028">
              <a:lnSpc>
                <a:spcPct val="103500"/>
              </a:lnSpc>
              <a:spcBef>
                <a:spcPts val="0"/>
              </a:spcBef>
              <a:buClr>
                <a:schemeClr val="accent3"/>
              </a:buClr>
              <a:buFont typeface="Arial"/>
              <a:buChar char="•"/>
              <a:tabLst>
                <a:tab pos="273050" algn="l"/>
              </a:tabLst>
              <a:defRPr sz="1764"/>
            </a:pPr>
            <a:r>
              <a:rPr sz="2000" dirty="0"/>
              <a:t>Skills drill detailed schedule printed out for team coaches</a:t>
            </a:r>
          </a:p>
          <a:p>
            <a:pPr marL="252000" lvl="2" indent="-252000" defTabSz="243028">
              <a:lnSpc>
                <a:spcPct val="103500"/>
              </a:lnSpc>
              <a:spcBef>
                <a:spcPts val="0"/>
              </a:spcBef>
              <a:buClr>
                <a:schemeClr val="accent3"/>
              </a:buClr>
              <a:buFont typeface="Arial"/>
              <a:buChar char="•"/>
              <a:tabLst>
                <a:tab pos="273050" algn="l"/>
              </a:tabLst>
              <a:defRPr sz="1764"/>
            </a:pPr>
            <a:r>
              <a:rPr sz="2000" dirty="0"/>
              <a:t>3 rooms/spaces for interviews (sign boards for each):</a:t>
            </a:r>
          </a:p>
          <a:p>
            <a:pPr marL="540000" lvl="4" indent="-252000" defTabSz="243028">
              <a:lnSpc>
                <a:spcPct val="103500"/>
              </a:lnSpc>
              <a:spcBef>
                <a:spcPts val="0"/>
              </a:spcBef>
              <a:buClr>
                <a:schemeClr val="accent3"/>
              </a:buClr>
              <a:buFont typeface="Courier New" panose="02070309020205020404" pitchFamily="49" charset="0"/>
              <a:buChar char="o"/>
              <a:tabLst>
                <a:tab pos="273050" algn="l"/>
              </a:tabLst>
              <a:defRPr sz="1764"/>
            </a:pPr>
            <a:r>
              <a:rPr sz="2000" dirty="0"/>
              <a:t>Laila’s mother-in-law and Nelly</a:t>
            </a:r>
          </a:p>
          <a:p>
            <a:pPr marL="540000" lvl="4" indent="-252000" defTabSz="243028">
              <a:lnSpc>
                <a:spcPct val="103500"/>
              </a:lnSpc>
              <a:spcBef>
                <a:spcPts val="0"/>
              </a:spcBef>
              <a:buClr>
                <a:schemeClr val="accent3"/>
              </a:buClr>
              <a:buFont typeface="Courier New" panose="02070309020205020404" pitchFamily="49" charset="0"/>
              <a:buChar char="o"/>
              <a:tabLst>
                <a:tab pos="273050" algn="l"/>
              </a:tabLst>
              <a:defRPr sz="1764"/>
            </a:pPr>
            <a:r>
              <a:rPr lang="hu-HU" sz="2000" dirty="0"/>
              <a:t>N</a:t>
            </a:r>
            <a:r>
              <a:rPr sz="2000" dirty="0" err="1"/>
              <a:t>eighbour</a:t>
            </a:r>
            <a:endParaRPr sz="2000" dirty="0"/>
          </a:p>
          <a:p>
            <a:pPr marL="540000" lvl="4" indent="-252000" defTabSz="243028">
              <a:lnSpc>
                <a:spcPct val="103500"/>
              </a:lnSpc>
              <a:spcBef>
                <a:spcPts val="0"/>
              </a:spcBef>
              <a:buClr>
                <a:schemeClr val="accent3"/>
              </a:buClr>
              <a:buFont typeface="Courier New" panose="02070309020205020404" pitchFamily="49" charset="0"/>
              <a:buChar char="o"/>
              <a:tabLst>
                <a:tab pos="273050" algn="l"/>
              </a:tabLst>
              <a:defRPr sz="1764"/>
            </a:pPr>
            <a:r>
              <a:rPr sz="2000" dirty="0"/>
              <a:t>Community members</a:t>
            </a:r>
          </a:p>
          <a:p>
            <a:pPr defTabSz="254601">
              <a:spcBef>
                <a:spcPts val="200"/>
              </a:spcBef>
              <a:defRPr sz="1760">
                <a:solidFill>
                  <a:srgbClr val="0070C0"/>
                </a:solidFill>
              </a:defRPr>
            </a:pPr>
            <a:endParaRPr sz="2000" dirty="0"/>
          </a:p>
          <a:p>
            <a:pPr defTabSz="254601">
              <a:spcBef>
                <a:spcPts val="200"/>
              </a:spcBef>
              <a:defRPr sz="1760">
                <a:solidFill>
                  <a:schemeClr val="accent6"/>
                </a:solidFill>
              </a:defRPr>
            </a:pPr>
            <a:r>
              <a:rPr sz="2000" b="1" dirty="0">
                <a:solidFill>
                  <a:srgbClr val="729E2D"/>
                </a:solidFill>
              </a:rPr>
              <a:t>Roles/role plays:</a:t>
            </a:r>
          </a:p>
          <a:p>
            <a:pPr marL="252000" lvl="2" indent="-252000" defTabSz="243028">
              <a:lnSpc>
                <a:spcPct val="103500"/>
              </a:lnSpc>
              <a:spcBef>
                <a:spcPts val="0"/>
              </a:spcBef>
              <a:buClr>
                <a:schemeClr val="accent3"/>
              </a:buClr>
              <a:buFont typeface="Arial"/>
              <a:buChar char="•"/>
              <a:tabLst>
                <a:tab pos="273050" algn="l"/>
              </a:tabLst>
              <a:defRPr sz="1764"/>
            </a:pPr>
            <a:r>
              <a:rPr sz="2000" dirty="0"/>
              <a:t>Laila’s mother-in-law and Nelly</a:t>
            </a:r>
          </a:p>
          <a:p>
            <a:pPr marL="252000" lvl="2" indent="-252000" defTabSz="243028">
              <a:lnSpc>
                <a:spcPct val="103500"/>
              </a:lnSpc>
              <a:spcBef>
                <a:spcPts val="0"/>
              </a:spcBef>
              <a:buClr>
                <a:schemeClr val="accent3"/>
              </a:buClr>
              <a:buFont typeface="Arial"/>
              <a:buChar char="•"/>
              <a:tabLst>
                <a:tab pos="273050" algn="l"/>
              </a:tabLst>
              <a:defRPr sz="1764"/>
            </a:pPr>
            <a:r>
              <a:rPr sz="2000" dirty="0"/>
              <a:t>Neighbour</a:t>
            </a:r>
          </a:p>
          <a:p>
            <a:pPr marL="252000" lvl="2" indent="-252000" defTabSz="243028">
              <a:lnSpc>
                <a:spcPct val="103500"/>
              </a:lnSpc>
              <a:spcBef>
                <a:spcPts val="0"/>
              </a:spcBef>
              <a:buClr>
                <a:schemeClr val="accent3"/>
              </a:buClr>
              <a:buFont typeface="Arial"/>
              <a:buChar char="•"/>
              <a:tabLst>
                <a:tab pos="273050" algn="l"/>
              </a:tabLst>
              <a:defRPr sz="1764"/>
            </a:pPr>
            <a:r>
              <a:rPr sz="2000" dirty="0"/>
              <a:t>Community members</a:t>
            </a:r>
          </a:p>
          <a:p>
            <a:pPr marL="342900" indent="-342900" defTabSz="254601">
              <a:spcBef>
                <a:spcPts val="200"/>
              </a:spcBef>
              <a:buFont typeface="Arial"/>
              <a:buChar char="•"/>
              <a:defRPr sz="1936"/>
            </a:pPr>
            <a:endParaRPr dirty="0"/>
          </a:p>
        </p:txBody>
      </p:sp>
      <p:sp>
        <p:nvSpPr>
          <p:cNvPr id="2" name="Rounded Rectangle 2">
            <a:extLst>
              <a:ext uri="{FF2B5EF4-FFF2-40B4-BE49-F238E27FC236}">
                <a16:creationId xmlns:a16="http://schemas.microsoft.com/office/drawing/2014/main" id="{3895CA96-4F37-299D-38F6-59DDBCCB9FF0}"/>
              </a:ext>
            </a:extLst>
          </p:cNvPr>
          <p:cNvSpPr/>
          <p:nvPr/>
        </p:nvSpPr>
        <p:spPr>
          <a:xfrm flipV="1">
            <a:off x="256855" y="1902042"/>
            <a:ext cx="2655038"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88">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788">
                                            <p:txEl>
                                              <p:pRg st="6" end="6"/>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788">
                                            <p:txEl>
                                              <p:pRg st="7" end="7"/>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788">
                                            <p:txEl>
                                              <p:pRg st="8" end="8"/>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788">
                                            <p:txEl>
                                              <p:pRg st="9" end="9"/>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788">
                                            <p:txEl>
                                              <p:pRg st="10" end="10"/>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788">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p:tmAbs val="0"/>
                                  </p:iterate>
                                  <p:childTnLst>
                                    <p:set>
                                      <p:cBhvr>
                                        <p:cTn id="28" fill="hold"/>
                                        <p:tgtEl>
                                          <p:spTgt spid="788">
                                            <p:txEl>
                                              <p:pRg st="13" end="13"/>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788">
                                            <p:txEl>
                                              <p:pRg st="14" end="14"/>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iterate>
                                    <p:tmAbs val="0"/>
                                  </p:iterate>
                                  <p:childTnLst>
                                    <p:set>
                                      <p:cBhvr>
                                        <p:cTn id="34" fill="hold"/>
                                        <p:tgtEl>
                                          <p:spTgt spid="788">
                                            <p:txEl>
                                              <p:pRg st="15" end="15"/>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iterate>
                                    <p:tmAbs val="0"/>
                                  </p:iterate>
                                  <p:childTnLst>
                                    <p:set>
                                      <p:cBhvr>
                                        <p:cTn id="37" fill="hold"/>
                                        <p:tgtEl>
                                          <p:spTgt spid="788">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 grpId="0" build="p" bldLvl="5" animBg="1" advAuto="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Content Placeholder 2"/>
          <p:cNvSpPr txBox="1">
            <a:spLocks noGrp="1"/>
          </p:cNvSpPr>
          <p:nvPr>
            <p:ph type="body" idx="1"/>
          </p:nvPr>
        </p:nvSpPr>
        <p:spPr>
          <a:xfrm>
            <a:off x="720000" y="1260000"/>
            <a:ext cx="10179228" cy="4654071"/>
          </a:xfrm>
          <a:prstGeom prst="rect">
            <a:avLst/>
          </a:prstGeom>
        </p:spPr>
        <p:txBody>
          <a:bodyPr>
            <a:noAutofit/>
          </a:bodyPr>
          <a:lstStyle/>
          <a:p>
            <a:pPr defTabSz="251708">
              <a:spcBef>
                <a:spcPts val="200"/>
              </a:spcBef>
              <a:defRPr sz="1914">
                <a:solidFill>
                  <a:schemeClr val="accent2"/>
                </a:solidFill>
              </a:defRPr>
            </a:pPr>
            <a:r>
              <a:rPr sz="2000" b="1" dirty="0">
                <a:solidFill>
                  <a:srgbClr val="729E2D"/>
                </a:solidFill>
              </a:rPr>
              <a:t>Facilitation:</a:t>
            </a:r>
          </a:p>
          <a:p>
            <a:pPr marL="288000" indent="-288000" defTabSz="251708">
              <a:spcBef>
                <a:spcPts val="200"/>
              </a:spcBef>
              <a:buClr>
                <a:srgbClr val="729E2D"/>
              </a:buClr>
              <a:buSzPct val="100000"/>
              <a:buAutoNum type="arabicPeriod"/>
              <a:defRPr sz="1914"/>
            </a:pPr>
            <a:r>
              <a:rPr sz="2000" dirty="0"/>
              <a:t>Distribute session instructions and annexes</a:t>
            </a:r>
          </a:p>
          <a:p>
            <a:pPr marL="288000" indent="-288000" defTabSz="251708">
              <a:spcBef>
                <a:spcPts val="200"/>
              </a:spcBef>
              <a:buClr>
                <a:srgbClr val="729E2D"/>
              </a:buClr>
              <a:buSzPct val="100000"/>
              <a:buAutoNum type="arabicPeriod"/>
              <a:defRPr sz="1914"/>
            </a:pPr>
            <a:r>
              <a:rPr sz="2000" dirty="0"/>
              <a:t>Read aloud with participants the key information about this session</a:t>
            </a:r>
          </a:p>
          <a:p>
            <a:pPr marL="288000" indent="-288000" defTabSz="251708">
              <a:spcBef>
                <a:spcPts val="200"/>
              </a:spcBef>
              <a:buClr>
                <a:srgbClr val="729E2D"/>
              </a:buClr>
              <a:buSzPct val="100000"/>
              <a:buAutoNum type="arabicPeriod"/>
              <a:defRPr sz="1914"/>
            </a:pPr>
            <a:r>
              <a:rPr sz="2000" dirty="0"/>
              <a:t>Highlight what are the expected outputs for this session and how teams are expected to present them</a:t>
            </a:r>
          </a:p>
          <a:p>
            <a:pPr marL="288000" indent="-288000" defTabSz="251708">
              <a:spcBef>
                <a:spcPts val="200"/>
              </a:spcBef>
              <a:buClr>
                <a:srgbClr val="729E2D"/>
              </a:buClr>
              <a:buSzPct val="100000"/>
              <a:buAutoNum type="arabicPeriod"/>
              <a:defRPr sz="1914"/>
            </a:pPr>
            <a:r>
              <a:rPr sz="2000" dirty="0"/>
              <a:t>Ensure that everyone has understood the tasks</a:t>
            </a:r>
          </a:p>
          <a:p>
            <a:pPr marL="288000" indent="-288000" defTabSz="251708">
              <a:spcBef>
                <a:spcPts val="200"/>
              </a:spcBef>
              <a:buClr>
                <a:srgbClr val="729E2D"/>
              </a:buClr>
              <a:buSzPct val="100000"/>
              <a:buAutoNum type="arabicPeriod"/>
              <a:defRPr sz="1914"/>
            </a:pPr>
            <a:r>
              <a:rPr sz="2000" dirty="0"/>
              <a:t>Indicate how much time is given to the session, the breakdown</a:t>
            </a:r>
          </a:p>
          <a:p>
            <a:pPr marL="288000" indent="-288000" defTabSz="251708">
              <a:spcBef>
                <a:spcPts val="200"/>
              </a:spcBef>
              <a:buClr>
                <a:srgbClr val="729E2D"/>
              </a:buClr>
              <a:buSzPct val="100000"/>
              <a:buAutoNum type="arabicPeriod"/>
              <a:defRPr sz="1914"/>
            </a:pPr>
            <a:r>
              <a:rPr sz="2000" dirty="0"/>
              <a:t>Team coaches accompany their teams to community interviews and manage time, and teams rotate according to the skills drill detailed schedule</a:t>
            </a:r>
          </a:p>
          <a:p>
            <a:pPr marL="288000" indent="-288000" defTabSz="251708">
              <a:spcBef>
                <a:spcPts val="200"/>
              </a:spcBef>
              <a:buClr>
                <a:srgbClr val="729E2D"/>
              </a:buClr>
              <a:buSzPct val="100000"/>
              <a:buAutoNum type="arabicPeriod"/>
              <a:defRPr sz="1914"/>
            </a:pPr>
            <a:r>
              <a:rPr sz="2000" dirty="0"/>
              <a:t>Teams get back to the plenary room to complete the outputs.</a:t>
            </a:r>
          </a:p>
          <a:p>
            <a:pPr defTabSz="251708">
              <a:spcBef>
                <a:spcPts val="200"/>
              </a:spcBef>
              <a:defRPr sz="1914"/>
            </a:pPr>
            <a:endParaRPr sz="2000" dirty="0"/>
          </a:p>
          <a:p>
            <a:pPr defTabSz="251708">
              <a:spcBef>
                <a:spcPts val="200"/>
              </a:spcBef>
              <a:defRPr sz="1914">
                <a:solidFill>
                  <a:schemeClr val="accent2"/>
                </a:solidFill>
              </a:defRPr>
            </a:pPr>
            <a:r>
              <a:rPr sz="2000" b="1" dirty="0">
                <a:solidFill>
                  <a:srgbClr val="729E2D"/>
                </a:solidFill>
              </a:rPr>
              <a:t>Debriefing:</a:t>
            </a:r>
          </a:p>
          <a:p>
            <a:pPr defTabSz="251708">
              <a:spcBef>
                <a:spcPts val="200"/>
              </a:spcBef>
              <a:defRPr sz="1914"/>
            </a:pPr>
            <a:r>
              <a:rPr sz="2000" dirty="0"/>
              <a:t>Ask one team to present an output, the others to complement and/or comment</a:t>
            </a:r>
          </a:p>
          <a:p>
            <a:pPr defTabSz="251708">
              <a:spcBef>
                <a:spcPts val="200"/>
              </a:spcBef>
              <a:defRPr sz="1914"/>
            </a:pPr>
            <a:r>
              <a:rPr sz="2000" dirty="0"/>
              <a:t>Present the debriefing slides</a:t>
            </a:r>
          </a:p>
          <a:p>
            <a:pPr defTabSz="251708">
              <a:spcBef>
                <a:spcPts val="200"/>
              </a:spcBef>
              <a:defRPr sz="1914"/>
            </a:pPr>
            <a:r>
              <a:rPr sz="2000" dirty="0"/>
              <a:t>Respond to questions if any</a:t>
            </a:r>
          </a:p>
        </p:txBody>
      </p:sp>
      <p:sp>
        <p:nvSpPr>
          <p:cNvPr id="793" name="Title 1"/>
          <p:cNvSpPr txBox="1">
            <a:spLocks noGrp="1"/>
          </p:cNvSpPr>
          <p:nvPr>
            <p:ph type="title"/>
          </p:nvPr>
        </p:nvSpPr>
        <p:spPr>
          <a:prstGeom prst="rect">
            <a:avLst/>
          </a:prstGeom>
        </p:spPr>
        <p:txBody>
          <a:bodyPr lIns="45719" tIns="45720" rIns="45719" bIns="45720" anchor="ctr">
            <a:normAutofit/>
          </a:bodyPr>
          <a:lstStyle/>
          <a:p>
            <a:r>
              <a:rPr b="1" dirty="0"/>
              <a:t>Facilitate and debrief session C5</a:t>
            </a:r>
            <a:endParaRPr lang="en-US"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9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79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79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79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79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79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792">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792">
                                            <p:txEl>
                                              <p:pRg st="8" end="8"/>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iterate>
                                    <p:tmAbs val="0"/>
                                  </p:iterate>
                                  <p:childTnLst>
                                    <p:set>
                                      <p:cBhvr>
                                        <p:cTn id="36" fill="hold"/>
                                        <p:tgtEl>
                                          <p:spTgt spid="792">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p:tmAbs val="0"/>
                                  </p:iterate>
                                  <p:childTnLst>
                                    <p:set>
                                      <p:cBhvr>
                                        <p:cTn id="40" fill="hold"/>
                                        <p:tgtEl>
                                          <p:spTgt spid="792">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p:tmAbs val="0"/>
                                  </p:iterate>
                                  <p:childTnLst>
                                    <p:set>
                                      <p:cBhvr>
                                        <p:cTn id="44" fill="hold"/>
                                        <p:tgtEl>
                                          <p:spTgt spid="792">
                                            <p:txEl>
                                              <p:pRg st="11" end="1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p:tmAbs val="0"/>
                                  </p:iterate>
                                  <p:childTnLst>
                                    <p:set>
                                      <p:cBhvr>
                                        <p:cTn id="48" fill="hold"/>
                                        <p:tgtEl>
                                          <p:spTgt spid="79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2" grpId="0" build="p" bldLvl="5" animBg="1" advAuto="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 name="Title 1"/>
          <p:cNvSpPr txBox="1">
            <a:spLocks noGrp="1"/>
          </p:cNvSpPr>
          <p:nvPr>
            <p:ph type="title"/>
          </p:nvPr>
        </p:nvSpPr>
        <p:spPr>
          <a:xfrm>
            <a:off x="207802" y="-20444"/>
            <a:ext cx="8626966" cy="646113"/>
          </a:xfrm>
          <a:prstGeom prst="rect">
            <a:avLst/>
          </a:prstGeom>
        </p:spPr>
        <p:txBody>
          <a:bodyPr lIns="45719" tIns="45720" rIns="45719" bIns="45720" anchor="ctr">
            <a:normAutofit/>
          </a:bodyPr>
          <a:lstStyle>
            <a:lvl1pPr defTabSz="269067">
              <a:defRPr sz="2976"/>
            </a:lvl1pPr>
          </a:lstStyle>
          <a:p>
            <a:r>
              <a:rPr sz="2950" b="1" dirty="0"/>
              <a:t>Skills drill detailed timeline for session C5</a:t>
            </a:r>
            <a:endParaRPr lang="en-US" sz="2950" b="1" dirty="0"/>
          </a:p>
        </p:txBody>
      </p:sp>
      <p:pic>
        <p:nvPicPr>
          <p:cNvPr id="798" name="Picture 6" descr="Picture 6"/>
          <p:cNvPicPr>
            <a:picLocks noChangeAspect="1"/>
          </p:cNvPicPr>
          <p:nvPr/>
        </p:nvPicPr>
        <p:blipFill>
          <a:blip r:embed="rId2"/>
          <a:srcRect l="4062" t="33438" r="35417" b="25311"/>
          <a:stretch>
            <a:fillRect/>
          </a:stretch>
        </p:blipFill>
        <p:spPr>
          <a:xfrm>
            <a:off x="1008993" y="1227885"/>
            <a:ext cx="10240688" cy="4653258"/>
          </a:xfrm>
          <a:prstGeom prst="rect">
            <a:avLst/>
          </a:prstGeom>
          <a:ln w="12700">
            <a:miter lim="400000"/>
          </a:ln>
        </p:spPr>
      </p:pic>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 name="Content Placeholder 2"/>
          <p:cNvSpPr txBox="1">
            <a:spLocks noGrp="1"/>
          </p:cNvSpPr>
          <p:nvPr>
            <p:ph type="body" idx="1"/>
          </p:nvPr>
        </p:nvSpPr>
        <p:spPr>
          <a:xfrm>
            <a:off x="1190625" y="1247001"/>
            <a:ext cx="9306393" cy="4654071"/>
          </a:xfrm>
          <a:prstGeom prst="rect">
            <a:avLst/>
          </a:prstGeom>
        </p:spPr>
        <p:txBody>
          <a:bodyPr/>
          <a:lstStyle/>
          <a:p>
            <a:r>
              <a:rPr b="1" dirty="0">
                <a:solidFill>
                  <a:srgbClr val="729E2D"/>
                </a:solidFill>
              </a:rPr>
              <a:t>You will receive by email today:</a:t>
            </a:r>
          </a:p>
          <a:p>
            <a:endParaRPr dirty="0"/>
          </a:p>
          <a:p>
            <a:pPr marL="240631" indent="-240631">
              <a:buClr>
                <a:schemeClr val="accent6">
                  <a:lumOff val="-9568"/>
                </a:schemeClr>
              </a:buClr>
              <a:buSzPct val="100000"/>
              <a:buChar char="•"/>
            </a:pPr>
            <a:r>
              <a:rPr dirty="0"/>
              <a:t>Line listing tool completed</a:t>
            </a:r>
          </a:p>
          <a:p>
            <a:pPr marL="240631" indent="-240631">
              <a:buClr>
                <a:schemeClr val="accent6">
                  <a:lumOff val="-9568"/>
                </a:schemeClr>
              </a:buClr>
              <a:buSzPct val="100000"/>
              <a:buChar char="•"/>
            </a:pPr>
            <a:endParaRPr dirty="0"/>
          </a:p>
          <a:p>
            <a:pPr marL="240631" indent="-240631">
              <a:buClr>
                <a:schemeClr val="accent6">
                  <a:lumOff val="-9568"/>
                </a:schemeClr>
              </a:buClr>
              <a:buSzPct val="100000"/>
              <a:buChar char="•"/>
            </a:pPr>
            <a:r>
              <a:rPr dirty="0"/>
              <a:t>PPT template for investigation report</a:t>
            </a:r>
          </a:p>
          <a:p>
            <a:endParaRPr dirty="0"/>
          </a:p>
          <a:p>
            <a:endParaRPr lang="hu-HU" dirty="0"/>
          </a:p>
          <a:p>
            <a:endParaRPr lang="hu-HU" dirty="0"/>
          </a:p>
          <a:p>
            <a:r>
              <a:rPr b="1" dirty="0">
                <a:solidFill>
                  <a:srgbClr val="C00000"/>
                </a:solidFill>
              </a:rPr>
              <a:t>Tomorrow, groups will have 1h30  to finalize their reports.</a:t>
            </a:r>
          </a:p>
        </p:txBody>
      </p:sp>
      <p:sp>
        <p:nvSpPr>
          <p:cNvPr id="832" name="C6 Investigation report"/>
          <p:cNvSpPr txBox="1">
            <a:spLocks noGrp="1"/>
          </p:cNvSpPr>
          <p:nvPr>
            <p:ph type="title"/>
          </p:nvPr>
        </p:nvSpPr>
        <p:spPr>
          <a:xfrm>
            <a:off x="198811" y="-37631"/>
            <a:ext cx="4704687" cy="646113"/>
          </a:xfrm>
          <a:prstGeom prst="rect">
            <a:avLst/>
          </a:prstGeom>
        </p:spPr>
        <p:txBody>
          <a:bodyPr lIns="45719" tIns="45720" rIns="45719" bIns="45720" anchor="ctr">
            <a:normAutofit/>
          </a:bodyPr>
          <a:lstStyle/>
          <a:p>
            <a:r>
              <a:rPr b="1" dirty="0"/>
              <a:t>C6 Investigation report</a:t>
            </a:r>
            <a:endParaRPr lang="en-US" b="1"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descr="Image">
            <a:extLst>
              <a:ext uri="{FF2B5EF4-FFF2-40B4-BE49-F238E27FC236}">
                <a16:creationId xmlns:a16="http://schemas.microsoft.com/office/drawing/2014/main" id="{51388460-9106-4F7B-92B9-F5BDC1172528}"/>
              </a:ext>
            </a:extLst>
          </p:cNvPr>
          <p:cNvPicPr>
            <a:picLocks noChangeAspect="1"/>
          </p:cNvPicPr>
          <p:nvPr/>
        </p:nvPicPr>
        <p:blipFill>
          <a:blip r:embed="rId2"/>
          <a:stretch>
            <a:fillRect/>
          </a:stretch>
        </p:blipFill>
        <p:spPr>
          <a:xfrm>
            <a:off x="1317772" y="1651031"/>
            <a:ext cx="5326635" cy="3555938"/>
          </a:xfrm>
          <a:prstGeom prst="rect">
            <a:avLst/>
          </a:prstGeom>
          <a:ln w="12700">
            <a:miter lim="400000"/>
          </a:ln>
        </p:spPr>
      </p:pic>
      <p:sp>
        <p:nvSpPr>
          <p:cNvPr id="575" name="3. Key events in the story (2)"/>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defTabSz="514350"/>
          </a:lstStyle>
          <a:p>
            <a:r>
              <a:rPr b="1"/>
              <a:t>3. Key events in the story (2)</a:t>
            </a:r>
            <a:endParaRPr lang="en-US" b="1"/>
          </a:p>
        </p:txBody>
      </p:sp>
      <p:pic>
        <p:nvPicPr>
          <p:cNvPr id="578" name="Picture 3" descr="Picture 3"/>
          <p:cNvPicPr>
            <a:picLocks noChangeAspect="1"/>
          </p:cNvPicPr>
          <p:nvPr/>
        </p:nvPicPr>
        <p:blipFill>
          <a:blip r:embed="rId3"/>
          <a:stretch>
            <a:fillRect/>
          </a:stretch>
        </p:blipFill>
        <p:spPr>
          <a:xfrm rot="4156897">
            <a:off x="2354100" y="950897"/>
            <a:ext cx="774633" cy="471451"/>
          </a:xfrm>
          <a:prstGeom prst="rect">
            <a:avLst/>
          </a:prstGeom>
          <a:ln w="12700">
            <a:miter lim="400000"/>
          </a:ln>
        </p:spPr>
      </p:pic>
      <p:pic>
        <p:nvPicPr>
          <p:cNvPr id="579" name="Picture 3" descr="Picture 3"/>
          <p:cNvPicPr>
            <a:picLocks noChangeAspect="1"/>
          </p:cNvPicPr>
          <p:nvPr/>
        </p:nvPicPr>
        <p:blipFill>
          <a:blip r:embed="rId4"/>
          <a:stretch>
            <a:fillRect/>
          </a:stretch>
        </p:blipFill>
        <p:spPr>
          <a:xfrm rot="4156897">
            <a:off x="2786150" y="950897"/>
            <a:ext cx="774633" cy="471451"/>
          </a:xfrm>
          <a:prstGeom prst="rect">
            <a:avLst/>
          </a:prstGeom>
          <a:ln w="12700">
            <a:miter lim="400000"/>
          </a:ln>
        </p:spPr>
      </p:pic>
      <p:sp>
        <p:nvSpPr>
          <p:cNvPr id="580" name="Rectangle 4"/>
          <p:cNvSpPr txBox="1"/>
          <p:nvPr/>
        </p:nvSpPr>
        <p:spPr>
          <a:xfrm>
            <a:off x="7106398" y="1645200"/>
            <a:ext cx="3960000"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marL="342900" indent="-342900">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a:buNone/>
            </a:pPr>
            <a:r>
              <a:t>Part of this area lies under the control of </a:t>
            </a:r>
            <a:r>
              <a:rPr err="1"/>
              <a:t>Thulib</a:t>
            </a:r>
            <a:r>
              <a:t>. There is a </a:t>
            </a:r>
            <a:r>
              <a:rPr err="1"/>
              <a:t>rumour</a:t>
            </a:r>
            <a:r>
              <a:t> spreading in the community that </a:t>
            </a:r>
            <a:r>
              <a:rPr err="1"/>
              <a:t>Thulib</a:t>
            </a:r>
            <a:r>
              <a:t> are poisoning the water to recapture the village.</a:t>
            </a:r>
          </a:p>
        </p:txBody>
      </p:sp>
      <p:sp>
        <p:nvSpPr>
          <p:cNvPr id="581" name="Straight Arrow Connector 5"/>
          <p:cNvSpPr/>
          <p:nvPr/>
        </p:nvSpPr>
        <p:spPr>
          <a:xfrm>
            <a:off x="3019673" y="1474708"/>
            <a:ext cx="1" cy="610085"/>
          </a:xfrm>
          <a:prstGeom prst="line">
            <a:avLst/>
          </a:prstGeom>
          <a:ln w="19050">
            <a:solidFill>
              <a:schemeClr val="accent2"/>
            </a:solidFill>
            <a:miter/>
            <a:tailEnd type="triangle"/>
          </a:ln>
        </p:spPr>
        <p:txBody>
          <a:bodyPr lIns="45719" rIns="45719"/>
          <a:lstStyle/>
          <a:p>
            <a:endParaRPr/>
          </a:p>
        </p:txBody>
      </p:sp>
      <p:sp>
        <p:nvSpPr>
          <p:cNvPr id="582"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defRPr>
                <a:solidFill>
                  <a:srgbClr val="FFFFFF"/>
                </a:solidFill>
              </a:defRPr>
            </a:pPr>
            <a:endParaRPr/>
          </a:p>
        </p:txBody>
      </p:sp>
      <p:sp>
        <p:nvSpPr>
          <p:cNvPr id="583" name="Karan Province"/>
          <p:cNvSpPr txBox="1"/>
          <p:nvPr/>
        </p:nvSpPr>
        <p:spPr>
          <a:xfrm>
            <a:off x="2538408" y="2071900"/>
            <a:ext cx="1777171" cy="2582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300" b="1"/>
            </a:lvl1pPr>
          </a:lstStyle>
          <a:p>
            <a:r>
              <a:t>Karan Province</a:t>
            </a:r>
          </a:p>
        </p:txBody>
      </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Session C6: Investigation report"/>
          <p:cNvSpPr txBox="1">
            <a:spLocks noGrp="1"/>
          </p:cNvSpPr>
          <p:nvPr>
            <p:ph type="title"/>
          </p:nvPr>
        </p:nvSpPr>
        <p:spPr>
          <a:xfrm>
            <a:off x="142502" y="143240"/>
            <a:ext cx="3422537" cy="1920471"/>
          </a:xfrm>
          <a:prstGeom prst="rect">
            <a:avLst/>
          </a:prstGeom>
        </p:spPr>
        <p:txBody>
          <a:bodyPr lIns="45719" tIns="45720" rIns="45719" bIns="45720" anchor="ctr">
            <a:normAutofit/>
          </a:bodyPr>
          <a:lstStyle/>
          <a:p>
            <a:r>
              <a:rPr b="1" dirty="0"/>
              <a:t>Session C6: Investigation report</a:t>
            </a:r>
            <a:br>
              <a:rPr lang="fr-FR" b="1" dirty="0"/>
            </a:br>
            <a:r>
              <a:rPr lang="en-US" b="1" dirty="0"/>
              <a:t>Participant hat</a:t>
            </a:r>
            <a:endParaRPr lang="en-US" b="1" dirty="0">
              <a:cs typeface="Times Roman"/>
            </a:endParaRPr>
          </a:p>
        </p:txBody>
      </p:sp>
      <p:sp>
        <p:nvSpPr>
          <p:cNvPr id="612" name="Google Shape;308;p8"/>
          <p:cNvSpPr txBox="1">
            <a:spLocks noGrp="1"/>
          </p:cNvSpPr>
          <p:nvPr>
            <p:ph type="body" idx="1"/>
          </p:nvPr>
        </p:nvSpPr>
        <p:spPr>
          <a:prstGeom prst="rect">
            <a:avLst/>
          </a:prstGeom>
        </p:spPr>
        <p:txBody>
          <a:bodyPr lIns="0" tIns="0" rIns="0" bIns="0"/>
          <a:lstStyle/>
          <a:p>
            <a:pPr>
              <a:spcBef>
                <a:spcPts val="0"/>
              </a:spcBef>
              <a:defRPr sz="3200">
                <a:solidFill>
                  <a:srgbClr val="FFFFFF"/>
                </a:solidFill>
                <a:latin typeface="Source Sans Pro Bold"/>
                <a:ea typeface="Source Sans Pro Bold"/>
                <a:cs typeface="Source Sans Pro Bold"/>
                <a:sym typeface="Source Sans Pro Bold"/>
              </a:defRPr>
            </a:pPr>
            <a:endParaRPr/>
          </a:p>
          <a:p>
            <a:pPr>
              <a:spcBef>
                <a:spcPts val="0"/>
              </a:spcBef>
              <a:defRPr sz="3200">
                <a:solidFill>
                  <a:srgbClr val="FFFFFF"/>
                </a:solidFill>
                <a:latin typeface="Source Sans Pro Bold"/>
                <a:ea typeface="Source Sans Pro Bold"/>
                <a:cs typeface="Source Sans Pro Bold"/>
                <a:sym typeface="Source Sans Pro Bold"/>
              </a:defRPr>
            </a:pPr>
            <a:r>
              <a:t>Session C6: Investigation report</a:t>
            </a:r>
          </a:p>
        </p:txBody>
      </p:sp>
      <p:pic>
        <p:nvPicPr>
          <p:cNvPr id="614" name="Picture 6" descr="Picture 6"/>
          <p:cNvPicPr>
            <a:picLocks noChangeAspect="1"/>
          </p:cNvPicPr>
          <p:nvPr/>
        </p:nvPicPr>
        <p:blipFill>
          <a:blip r:embed="rId3"/>
          <a:stretch>
            <a:fillRect/>
          </a:stretch>
        </p:blipFill>
        <p:spPr>
          <a:xfrm>
            <a:off x="6012522" y="2140659"/>
            <a:ext cx="2801870" cy="2801870"/>
          </a:xfrm>
          <a:prstGeom prst="rect">
            <a:avLst/>
          </a:prstGeom>
          <a:ln w="12700">
            <a:miter lim="400000"/>
          </a:ln>
        </p:spPr>
      </p:pic>
      <p:sp>
        <p:nvSpPr>
          <p:cNvPr id="6" name="Rounded Rectangle 5">
            <a:extLst>
              <a:ext uri="{FF2B5EF4-FFF2-40B4-BE49-F238E27FC236}">
                <a16:creationId xmlns:a16="http://schemas.microsoft.com/office/drawing/2014/main" id="{35BC1384-5DC9-D507-D920-565606272CAE}"/>
              </a:ext>
            </a:extLst>
          </p:cNvPr>
          <p:cNvSpPr/>
          <p:nvPr/>
        </p:nvSpPr>
        <p:spPr>
          <a:xfrm flipV="1">
            <a:off x="262121" y="2061130"/>
            <a:ext cx="2554398"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Content Placeholder 2"/>
          <p:cNvSpPr txBox="1"/>
          <p:nvPr/>
        </p:nvSpPr>
        <p:spPr>
          <a:xfrm>
            <a:off x="171844" y="687226"/>
            <a:ext cx="5101273"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385763">
              <a:lnSpc>
                <a:spcPct val="90000"/>
              </a:lnSpc>
              <a:spcBef>
                <a:spcPts val="400"/>
              </a:spcBef>
              <a:defRPr sz="2800">
                <a:solidFill>
                  <a:schemeClr val="accent2"/>
                </a:solidFill>
                <a:latin typeface="Source Sans Pro Bold"/>
                <a:ea typeface="Source Sans Pro Bold"/>
                <a:cs typeface="Source Sans Pro Bold"/>
                <a:sym typeface="Source Sans Pro Bold"/>
              </a:defRPr>
            </a:lvl1pPr>
          </a:lstStyle>
          <a:p>
            <a:r>
              <a:rPr b="1" dirty="0"/>
              <a:t>Key information</a:t>
            </a:r>
            <a:r>
              <a:rPr lang="en-US" b="1" dirty="0"/>
              <a:t> </a:t>
            </a:r>
            <a:endParaRPr lang="en-US" sz="1100" b="1"/>
          </a:p>
        </p:txBody>
      </p:sp>
      <p:sp>
        <p:nvSpPr>
          <p:cNvPr id="619" name="Text Placeholder 2"/>
          <p:cNvSpPr txBox="1">
            <a:spLocks noGrp="1"/>
          </p:cNvSpPr>
          <p:nvPr>
            <p:ph type="body" idx="1"/>
          </p:nvPr>
        </p:nvSpPr>
        <p:spPr>
          <a:prstGeom prst="rect">
            <a:avLst/>
          </a:prstGeom>
        </p:spPr>
        <p:txBody>
          <a:bodyPr/>
          <a:lstStyle/>
          <a:p>
            <a:pPr defTabSz="832104">
              <a:lnSpc>
                <a:spcPct val="115000"/>
              </a:lnSpc>
              <a:spcBef>
                <a:spcPts val="900"/>
              </a:spcBef>
              <a:defRPr sz="2184"/>
            </a:pPr>
            <a:r>
              <a:t>The RRT is notified by the hospital staff that the laboratory result of the samples collected from Mrs. Laila Samy tested positive for Cholera. New Cholera cases were identified through surveillance and active case finding activities. To determine the true geographic extent of the problem and the populations affected, you should conduct a descriptive epidemiological analysis based on the collected data. </a:t>
            </a:r>
          </a:p>
          <a:p>
            <a:pPr defTabSz="832104">
              <a:lnSpc>
                <a:spcPct val="115000"/>
              </a:lnSpc>
              <a:spcBef>
                <a:spcPts val="900"/>
              </a:spcBef>
              <a:defRPr sz="2184"/>
            </a:pPr>
            <a:r>
              <a:t>Based on the information available, you will write an investigation report and implement the required control measures to stop this outbreak. </a:t>
            </a:r>
          </a:p>
          <a:p>
            <a:pPr defTabSz="832104">
              <a:lnSpc>
                <a:spcPct val="100000"/>
              </a:lnSpc>
              <a:spcBef>
                <a:spcPts val="0"/>
              </a:spcBef>
              <a:defRPr sz="2184"/>
            </a:pPr>
            <a:r>
              <a:t>The team will be requested to present their investigation report to Dr Zaher, the RRT Manager at the EOC, during a meeting in 8-10 minutes.</a:t>
            </a:r>
          </a:p>
        </p:txBody>
      </p:sp>
      <p:sp>
        <p:nvSpPr>
          <p:cNvPr id="620" name="Text Placeholder 5"/>
          <p:cNvSpPr>
            <a:spLocks noGrp="1"/>
          </p:cNvSpPr>
          <p:nvPr>
            <p:ph type="body" idx="21"/>
          </p:nvPr>
        </p:nvSpPr>
        <p:spPr>
          <a:xfrm>
            <a:off x="142277" y="63924"/>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rmAutofit/>
          </a:bodyPr>
          <a:lstStyle>
            <a:lvl1pPr defTabSz="385763">
              <a:spcBef>
                <a:spcPts val="0"/>
              </a:spcBef>
              <a:defRPr sz="3200">
                <a:solidFill>
                  <a:srgbClr val="FFFFFF"/>
                </a:solidFill>
                <a:latin typeface="Source Sans Pro Bold"/>
                <a:ea typeface="Source Sans Pro Bold"/>
                <a:cs typeface="Source Sans Pro Bold"/>
                <a:sym typeface="Source Sans Pro Bold"/>
              </a:defRPr>
            </a:lvl1pPr>
          </a:lstStyle>
          <a:p>
            <a:r>
              <a:rPr b="1" dirty="0"/>
              <a:t>C6 Investigation report</a:t>
            </a:r>
            <a:endParaRPr lang="en-US" b="1" dirty="0"/>
          </a:p>
        </p:txBody>
      </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Content Placeholder 2"/>
          <p:cNvSpPr txBox="1">
            <a:spLocks noGrp="1"/>
          </p:cNvSpPr>
          <p:nvPr>
            <p:ph type="body" idx="1"/>
          </p:nvPr>
        </p:nvSpPr>
        <p:spPr>
          <a:xfrm>
            <a:off x="2378927" y="1493304"/>
            <a:ext cx="8222168" cy="4654071"/>
          </a:xfrm>
          <a:prstGeom prst="rect">
            <a:avLst/>
          </a:prstGeom>
        </p:spPr>
        <p:txBody>
          <a:bodyPr/>
          <a:lstStyle>
            <a:lvl1pPr>
              <a:lnSpc>
                <a:spcPct val="115000"/>
              </a:lnSpc>
              <a:spcBef>
                <a:spcPts val="1000"/>
              </a:spcBef>
            </a:lvl1pPr>
          </a:lstStyle>
          <a:p>
            <a:r>
              <a:t>Each RRT must write an investigation report that includes all findings, conclusions, data tables, and charts (PPT format, 8 slides maximum) and present the summary report in plenary (8 to 10 minutes presentation).</a:t>
            </a:r>
          </a:p>
        </p:txBody>
      </p:sp>
      <p:sp>
        <p:nvSpPr>
          <p:cNvPr id="626" name="Content Placeholder 2"/>
          <p:cNvSpPr txBox="1"/>
          <p:nvPr/>
        </p:nvSpPr>
        <p:spPr>
          <a:xfrm>
            <a:off x="204411" y="668304"/>
            <a:ext cx="5100672"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Instructions</a:t>
            </a:r>
            <a:endParaRPr lang="en-US" sz="1500" b="1" dirty="0"/>
          </a:p>
        </p:txBody>
      </p:sp>
      <p:sp>
        <p:nvSpPr>
          <p:cNvPr id="5" name="Text Placeholder 5">
            <a:extLst>
              <a:ext uri="{FF2B5EF4-FFF2-40B4-BE49-F238E27FC236}">
                <a16:creationId xmlns:a16="http://schemas.microsoft.com/office/drawing/2014/main" id="{6CF3B966-C20B-5FD3-04B3-4B28841A04FF}"/>
              </a:ext>
            </a:extLst>
          </p:cNvPr>
          <p:cNvSpPr>
            <a:spLocks noGrp="1"/>
          </p:cNvSpPr>
          <p:nvPr>
            <p:ph type="body" idx="21"/>
          </p:nvPr>
        </p:nvSpPr>
        <p:spPr>
          <a:xfrm>
            <a:off x="142277" y="63924"/>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rmAutofit/>
          </a:bodyPr>
          <a:lstStyle>
            <a:lvl1pPr defTabSz="385763">
              <a:spcBef>
                <a:spcPts val="0"/>
              </a:spcBef>
              <a:defRPr sz="3200">
                <a:solidFill>
                  <a:srgbClr val="FFFFFF"/>
                </a:solidFill>
                <a:latin typeface="Source Sans Pro Bold"/>
                <a:ea typeface="Source Sans Pro Bold"/>
                <a:cs typeface="Source Sans Pro Bold"/>
                <a:sym typeface="Source Sans Pro Bold"/>
              </a:defRPr>
            </a:lvl1pPr>
          </a:lstStyle>
          <a:p>
            <a:r>
              <a:rPr b="1" dirty="0"/>
              <a:t>C6 Investigation report</a:t>
            </a:r>
            <a:endParaRPr lang="en-US" b="1" dirty="0"/>
          </a:p>
        </p:txBody>
      </p:sp>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Content Placeholder 2"/>
          <p:cNvSpPr txBox="1">
            <a:spLocks noGrp="1"/>
          </p:cNvSpPr>
          <p:nvPr>
            <p:ph type="body" idx="1"/>
          </p:nvPr>
        </p:nvSpPr>
        <p:spPr>
          <a:xfrm>
            <a:off x="1555373" y="1194136"/>
            <a:ext cx="9212264" cy="3486019"/>
          </a:xfrm>
          <a:prstGeom prst="rect">
            <a:avLst/>
          </a:prstGeom>
        </p:spPr>
        <p:txBody>
          <a:bodyPr/>
          <a:lstStyle/>
          <a:p>
            <a:pPr marL="354013" indent="-354013">
              <a:lnSpc>
                <a:spcPct val="81000"/>
              </a:lnSpc>
              <a:buClr>
                <a:schemeClr val="accent3"/>
              </a:buClr>
              <a:buSzPct val="100000"/>
              <a:buAutoNum type="arabicPeriod"/>
              <a:defRPr sz="2200"/>
            </a:pPr>
            <a:r>
              <a:rPr b="1" dirty="0">
                <a:solidFill>
                  <a:srgbClr val="65A000"/>
                </a:solidFill>
              </a:rPr>
              <a:t>A comprehensive investigation report, integrating in a systematic way the results and conclusions of the various phases, addressing the following points:</a:t>
            </a:r>
            <a:r>
              <a:rPr lang="hu-HU" b="1" dirty="0">
                <a:solidFill>
                  <a:srgbClr val="65A000"/>
                </a:solidFill>
              </a:rPr>
              <a:t> </a:t>
            </a:r>
            <a:endParaRPr dirty="0"/>
          </a:p>
          <a:p>
            <a:pPr marL="628650" lvl="1" indent="-265113">
              <a:lnSpc>
                <a:spcPct val="81000"/>
              </a:lnSpc>
              <a:spcBef>
                <a:spcPts val="100"/>
              </a:spcBef>
              <a:buClr>
                <a:srgbClr val="65A000"/>
              </a:buClr>
              <a:defRPr sz="2200"/>
            </a:pPr>
            <a:r>
              <a:rPr dirty="0"/>
              <a:t>Cholera prevention  and control measures, including technical and community-oriented interventions </a:t>
            </a:r>
          </a:p>
          <a:p>
            <a:pPr marL="628650" lvl="1" indent="-265113">
              <a:lnSpc>
                <a:spcPct val="81000"/>
              </a:lnSpc>
              <a:spcBef>
                <a:spcPts val="100"/>
              </a:spcBef>
              <a:buClr>
                <a:srgbClr val="65A000"/>
              </a:buClr>
              <a:defRPr sz="2200"/>
            </a:pPr>
            <a:r>
              <a:rPr dirty="0"/>
              <a:t>The need to establish a cholera treatment center, its structure and calculation of required medical supplies as well as oral rehydration posts</a:t>
            </a:r>
          </a:p>
          <a:p>
            <a:pPr marL="628650" lvl="1" indent="-265113">
              <a:lnSpc>
                <a:spcPct val="81000"/>
              </a:lnSpc>
              <a:spcBef>
                <a:spcPts val="100"/>
              </a:spcBef>
              <a:buClr>
                <a:srgbClr val="65A000"/>
              </a:buClr>
              <a:defRPr sz="2200"/>
            </a:pPr>
            <a:r>
              <a:rPr dirty="0"/>
              <a:t>Consider in the report how community members can provide support </a:t>
            </a:r>
          </a:p>
          <a:p>
            <a:pPr marL="628650" lvl="1" indent="-265113">
              <a:lnSpc>
                <a:spcPct val="81000"/>
              </a:lnSpc>
              <a:spcBef>
                <a:spcPts val="100"/>
              </a:spcBef>
              <a:buClr>
                <a:srgbClr val="65A000"/>
              </a:buClr>
              <a:defRPr sz="2200"/>
            </a:pPr>
            <a:r>
              <a:rPr dirty="0"/>
              <a:t>Data should be presented in tables and graphics as appropriate.</a:t>
            </a:r>
          </a:p>
          <a:p>
            <a:pPr marL="628650" lvl="1" indent="-265113">
              <a:lnSpc>
                <a:spcPct val="81000"/>
              </a:lnSpc>
              <a:spcBef>
                <a:spcPts val="100"/>
              </a:spcBef>
              <a:buClr>
                <a:srgbClr val="65A000"/>
              </a:buClr>
              <a:defRPr sz="2200"/>
            </a:pPr>
            <a:r>
              <a:rPr dirty="0"/>
              <a:t>Highlight the IHR measures regarding restriction on international trade and population movements due to cholera outbreak. </a:t>
            </a:r>
          </a:p>
          <a:p>
            <a:pPr marL="628650" lvl="1" indent="-265113">
              <a:lnSpc>
                <a:spcPct val="81000"/>
              </a:lnSpc>
              <a:spcBef>
                <a:spcPts val="100"/>
              </a:spcBef>
              <a:buClr>
                <a:srgbClr val="65A000"/>
              </a:buClr>
              <a:defRPr sz="2200"/>
            </a:pPr>
            <a:r>
              <a:rPr dirty="0"/>
              <a:t>Plan for hypothesis testing.</a:t>
            </a:r>
          </a:p>
        </p:txBody>
      </p:sp>
      <p:sp>
        <p:nvSpPr>
          <p:cNvPr id="637" name="TextBox 3"/>
          <p:cNvSpPr txBox="1"/>
          <p:nvPr/>
        </p:nvSpPr>
        <p:spPr>
          <a:xfrm>
            <a:off x="1617047" y="4846404"/>
            <a:ext cx="9088916" cy="830997"/>
          </a:xfrm>
          <a:prstGeom prst="rect">
            <a:avLst/>
          </a:prstGeom>
          <a:solidFill>
            <a:srgbClr val="C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400">
                <a:solidFill>
                  <a:srgbClr val="FFFFFF"/>
                </a:solidFill>
                <a:latin typeface="Source Sans Pro Regular"/>
                <a:ea typeface="Source Sans Pro Regular"/>
                <a:cs typeface="Source Sans Pro Regular"/>
                <a:sym typeface="Source Sans Pro Regular"/>
              </a:defRPr>
            </a:lvl1pPr>
          </a:lstStyle>
          <a:p>
            <a:r>
              <a:rPr lang="en-US" dirty="0"/>
              <a:t>Each group should provide their report in electronic format (</a:t>
            </a:r>
            <a:r>
              <a:rPr lang="en-US" dirty="0" err="1"/>
              <a:t>preferabily</a:t>
            </a:r>
            <a:r>
              <a:rPr lang="en-US" dirty="0"/>
              <a:t> PPT) to the facilitation team at the end of the session.</a:t>
            </a:r>
          </a:p>
        </p:txBody>
      </p:sp>
      <p:sp>
        <p:nvSpPr>
          <p:cNvPr id="638" name="Content Placeholder 2"/>
          <p:cNvSpPr txBox="1"/>
          <p:nvPr/>
        </p:nvSpPr>
        <p:spPr>
          <a:xfrm>
            <a:off x="149187" y="677967"/>
            <a:ext cx="5100671"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Outputs</a:t>
            </a:r>
            <a:endParaRPr lang="en-US" b="1" dirty="0"/>
          </a:p>
        </p:txBody>
      </p:sp>
      <p:sp>
        <p:nvSpPr>
          <p:cNvPr id="6" name="Text Placeholder 5">
            <a:extLst>
              <a:ext uri="{FF2B5EF4-FFF2-40B4-BE49-F238E27FC236}">
                <a16:creationId xmlns:a16="http://schemas.microsoft.com/office/drawing/2014/main" id="{45CA9DBD-23E8-0AF3-6D20-E0F67D1AB741}"/>
              </a:ext>
            </a:extLst>
          </p:cNvPr>
          <p:cNvSpPr>
            <a:spLocks noGrp="1"/>
          </p:cNvSpPr>
          <p:nvPr>
            <p:ph type="body" idx="21"/>
          </p:nvPr>
        </p:nvSpPr>
        <p:spPr>
          <a:xfrm>
            <a:off x="142277" y="63924"/>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rmAutofit/>
          </a:bodyPr>
          <a:lstStyle>
            <a:lvl1pPr defTabSz="385763">
              <a:spcBef>
                <a:spcPts val="0"/>
              </a:spcBef>
              <a:defRPr sz="3200">
                <a:solidFill>
                  <a:srgbClr val="FFFFFF"/>
                </a:solidFill>
                <a:latin typeface="Source Sans Pro Bold"/>
                <a:ea typeface="Source Sans Pro Bold"/>
                <a:cs typeface="Source Sans Pro Bold"/>
                <a:sym typeface="Source Sans Pro Bold"/>
              </a:defRPr>
            </a:lvl1pPr>
          </a:lstStyle>
          <a:p>
            <a:r>
              <a:rPr b="1" dirty="0"/>
              <a:t>C6 Investigation report</a:t>
            </a:r>
            <a:endParaRPr lang="en-US" b="1" dirty="0"/>
          </a:p>
        </p:txBody>
      </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9" name="Picture 5" descr="Picture 5"/>
          <p:cNvPicPr>
            <a:picLocks noChangeAspect="1"/>
          </p:cNvPicPr>
          <p:nvPr/>
        </p:nvPicPr>
        <p:blipFill rotWithShape="1">
          <a:blip r:embed="rId2"/>
          <a:srcRect l="5345" t="29343" r="33285" b="54553"/>
          <a:stretch/>
        </p:blipFill>
        <p:spPr>
          <a:xfrm>
            <a:off x="773190" y="2416770"/>
            <a:ext cx="10645620" cy="1862268"/>
          </a:xfrm>
          <a:prstGeom prst="rect">
            <a:avLst/>
          </a:prstGeom>
          <a:ln w="12700">
            <a:miter lim="400000"/>
          </a:ln>
        </p:spPr>
      </p:pic>
      <p:sp>
        <p:nvSpPr>
          <p:cNvPr id="630" name="Content Placeholder 2"/>
          <p:cNvSpPr txBox="1"/>
          <p:nvPr/>
        </p:nvSpPr>
        <p:spPr>
          <a:xfrm>
            <a:off x="185465" y="675100"/>
            <a:ext cx="5100672"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a:t>Detailed timeline</a:t>
            </a:r>
            <a:endParaRPr sz="1500" b="1"/>
          </a:p>
        </p:txBody>
      </p:sp>
      <p:sp>
        <p:nvSpPr>
          <p:cNvPr id="2" name="Text Placeholder 5">
            <a:extLst>
              <a:ext uri="{FF2B5EF4-FFF2-40B4-BE49-F238E27FC236}">
                <a16:creationId xmlns:a16="http://schemas.microsoft.com/office/drawing/2014/main" id="{17DCEF6D-5062-83D1-DB48-9A1F2E702634}"/>
              </a:ext>
            </a:extLst>
          </p:cNvPr>
          <p:cNvSpPr txBox="1">
            <a:spLocks/>
          </p:cNvSpPr>
          <p:nvPr/>
        </p:nvSpPr>
        <p:spPr>
          <a:xfrm>
            <a:off x="142277" y="63924"/>
            <a:ext cx="921226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rmAutofit/>
          </a:bodyPr>
          <a:lstStyle>
            <a:lvl1pPr marL="0" marR="0" indent="0" algn="l" defTabSz="385763"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hangingPunct="1"/>
            <a:r>
              <a:rPr lang="hu-HU" b="1"/>
              <a:t>C6 Investigation report</a:t>
            </a:r>
            <a:endParaRPr lang="hu-HU" b="1" dirty="0"/>
          </a:p>
        </p:txBody>
      </p:sp>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Google Shape;308;p8"/>
          <p:cNvSpPr txBox="1">
            <a:spLocks noGrp="1"/>
          </p:cNvSpPr>
          <p:nvPr>
            <p:ph type="body" sz="quarter" idx="1"/>
          </p:nvPr>
        </p:nvSpPr>
        <p:spPr>
          <a:xfrm>
            <a:off x="3822372" y="1686825"/>
            <a:ext cx="4737756" cy="1870076"/>
          </a:xfrm>
          <a:prstGeom prst="rect">
            <a:avLst/>
          </a:prstGeom>
        </p:spPr>
        <p:txBody>
          <a:bodyPr lIns="0" tIns="0" rIns="0" bIns="0"/>
          <a:lstStyle>
            <a:lvl1pPr>
              <a:spcBef>
                <a:spcPts val="0"/>
              </a:spcBef>
              <a:defRPr sz="3200"/>
            </a:lvl1pPr>
          </a:lstStyle>
          <a:p>
            <a:r>
              <a:rPr lang="en-US" b="1" dirty="0"/>
              <a:t>Teams'</a:t>
            </a:r>
            <a:r>
              <a:rPr b="1" dirty="0"/>
              <a:t> presentations and feedback in plenary</a:t>
            </a:r>
            <a:endParaRPr lang="en-US" b="1" dirty="0"/>
          </a:p>
        </p:txBody>
      </p:sp>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 name="Title 1"/>
          <p:cNvSpPr txBox="1">
            <a:spLocks noGrp="1"/>
          </p:cNvSpPr>
          <p:nvPr>
            <p:ph type="title"/>
          </p:nvPr>
        </p:nvSpPr>
        <p:spPr>
          <a:prstGeom prst="rect">
            <a:avLst/>
          </a:prstGeom>
        </p:spPr>
        <p:txBody>
          <a:bodyPr lIns="45719" tIns="45720" rIns="45719" bIns="45720" anchor="ctr">
            <a:normAutofit/>
          </a:bodyPr>
          <a:lstStyle/>
          <a:p>
            <a:r>
              <a:rPr b="1" dirty="0"/>
              <a:t>Teams presentations</a:t>
            </a:r>
            <a:endParaRPr lang="en-US" b="1" dirty="0"/>
          </a:p>
        </p:txBody>
      </p:sp>
      <p:sp>
        <p:nvSpPr>
          <p:cNvPr id="646" name="Content Placeholder 2"/>
          <p:cNvSpPr txBox="1">
            <a:spLocks noGrp="1"/>
          </p:cNvSpPr>
          <p:nvPr>
            <p:ph type="body" idx="1"/>
          </p:nvPr>
        </p:nvSpPr>
        <p:spPr>
          <a:xfrm>
            <a:off x="4273551" y="842965"/>
            <a:ext cx="7529515" cy="5546726"/>
          </a:xfrm>
          <a:prstGeom prst="rect">
            <a:avLst/>
          </a:prstGeom>
        </p:spPr>
        <p:txBody>
          <a:bodyPr lIns="45719" tIns="45720" rIns="45719" bIns="45720" anchor="ctr">
            <a:normAutofit/>
          </a:bodyPr>
          <a:lstStyle/>
          <a:p>
            <a:r>
              <a:rPr dirty="0"/>
              <a:t>Each team will present their investigation reports </a:t>
            </a:r>
            <a:endParaRPr lang="fr-FR" dirty="0"/>
          </a:p>
          <a:p>
            <a:r>
              <a:rPr dirty="0"/>
              <a:t>(10’ maximum each)</a:t>
            </a:r>
          </a:p>
          <a:p>
            <a:endParaRPr dirty="0"/>
          </a:p>
          <a:p>
            <a:r>
              <a:rPr dirty="0"/>
              <a:t>Other teams and facilitators will provide constructive feedback and comments (5’)</a:t>
            </a:r>
          </a:p>
        </p:txBody>
      </p:sp>
      <p:sp>
        <p:nvSpPr>
          <p:cNvPr id="648" name="Rounded Rectangle 5"/>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
        <p:nvSpPr>
          <p:cNvPr id="3" name="Rounded Rectangle 5">
            <a:extLst>
              <a:ext uri="{FF2B5EF4-FFF2-40B4-BE49-F238E27FC236}">
                <a16:creationId xmlns:a16="http://schemas.microsoft.com/office/drawing/2014/main" id="{C4707382-3C0C-3F19-DE5E-2307133A63A3}"/>
              </a:ext>
            </a:extLst>
          </p:cNvPr>
          <p:cNvSpPr/>
          <p:nvPr/>
        </p:nvSpPr>
        <p:spPr>
          <a:xfrm flipV="1">
            <a:off x="4375983" y="3529412"/>
            <a:ext cx="2655039"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
        <p:nvSpPr>
          <p:cNvPr id="4" name="Rounded Rectangle 5">
            <a:extLst>
              <a:ext uri="{FF2B5EF4-FFF2-40B4-BE49-F238E27FC236}">
                <a16:creationId xmlns:a16="http://schemas.microsoft.com/office/drawing/2014/main" id="{F6981781-F49B-5FA2-A9B8-D926211E9C63}"/>
              </a:ext>
            </a:extLst>
          </p:cNvPr>
          <p:cNvSpPr/>
          <p:nvPr/>
        </p:nvSpPr>
        <p:spPr>
          <a:xfrm flipV="1">
            <a:off x="4375983" y="4556882"/>
            <a:ext cx="2655039"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Rectangle 5"/>
          <p:cNvSpPr/>
          <p:nvPr/>
        </p:nvSpPr>
        <p:spPr>
          <a:xfrm>
            <a:off x="2364739" y="2017315"/>
            <a:ext cx="7881768" cy="648000"/>
          </a:xfrm>
          <a:prstGeom prst="rect">
            <a:avLst/>
          </a:prstGeom>
          <a:solidFill>
            <a:schemeClr val="accent2">
              <a:lumMod val="20000"/>
              <a:lumOff val="80000"/>
              <a:alpha val="40000"/>
            </a:schemeClr>
          </a:solidFill>
          <a:ln w="12700">
            <a:noFill/>
            <a:miter/>
          </a:ln>
        </p:spPr>
        <p:txBody>
          <a:bodyPr lIns="45719" rIns="45719" anchor="ctr"/>
          <a:lstStyle/>
          <a:p>
            <a:pPr>
              <a:defRPr sz="2400">
                <a:latin typeface="Source Sans Pro Regular"/>
                <a:ea typeface="Source Sans Pro Regular"/>
                <a:cs typeface="Source Sans Pro Regular"/>
                <a:sym typeface="Source Sans Pro Regular"/>
              </a:defRPr>
            </a:pPr>
            <a:endParaRPr/>
          </a:p>
        </p:txBody>
      </p:sp>
      <p:sp>
        <p:nvSpPr>
          <p:cNvPr id="655" name="Rectangle 3"/>
          <p:cNvSpPr/>
          <p:nvPr/>
        </p:nvSpPr>
        <p:spPr>
          <a:xfrm>
            <a:off x="2364741" y="3225970"/>
            <a:ext cx="3465291" cy="1081626"/>
          </a:xfrm>
          <a:prstGeom prst="rect">
            <a:avLst/>
          </a:prstGeom>
          <a:solidFill>
            <a:schemeClr val="accent2">
              <a:lumMod val="20000"/>
              <a:lumOff val="80000"/>
              <a:alpha val="40000"/>
            </a:schemeClr>
          </a:solidFill>
          <a:ln w="12700">
            <a:noFill/>
            <a:miter/>
          </a:ln>
        </p:spPr>
        <p:txBody>
          <a:bodyPr lIns="45719" rIns="45719" anchor="ctr"/>
          <a:lstStyle/>
          <a:p>
            <a:pPr>
              <a:defRPr sz="2400">
                <a:latin typeface="Source Sans Pro Regular"/>
                <a:ea typeface="Source Sans Pro Regular"/>
                <a:cs typeface="Source Sans Pro Regular"/>
                <a:sym typeface="Source Sans Pro Regular"/>
              </a:defRPr>
            </a:pPr>
            <a:endParaRPr dirty="0"/>
          </a:p>
        </p:txBody>
      </p:sp>
      <p:sp>
        <p:nvSpPr>
          <p:cNvPr id="656" name="Rectangle 4"/>
          <p:cNvSpPr/>
          <p:nvPr/>
        </p:nvSpPr>
        <p:spPr>
          <a:xfrm>
            <a:off x="2364739" y="5653075"/>
            <a:ext cx="4973447" cy="360000"/>
          </a:xfrm>
          <a:prstGeom prst="rect">
            <a:avLst/>
          </a:prstGeom>
          <a:solidFill>
            <a:schemeClr val="accent2">
              <a:lumMod val="20000"/>
              <a:lumOff val="80000"/>
              <a:alpha val="40000"/>
            </a:schemeClr>
          </a:solidFill>
          <a:ln w="12700">
            <a:noFill/>
            <a:miter/>
          </a:ln>
        </p:spPr>
        <p:txBody>
          <a:bodyPr lIns="45719" rIns="45719" anchor="ctr"/>
          <a:lstStyle/>
          <a:p>
            <a:pPr>
              <a:defRPr sz="2400">
                <a:latin typeface="Source Sans Pro Regular"/>
                <a:ea typeface="Source Sans Pro Regular"/>
                <a:cs typeface="Source Sans Pro Regular"/>
                <a:sym typeface="Source Sans Pro Regular"/>
              </a:defRPr>
            </a:pPr>
            <a:endParaRPr/>
          </a:p>
        </p:txBody>
      </p:sp>
      <p:sp>
        <p:nvSpPr>
          <p:cNvPr id="658" name="TextBox 9"/>
          <p:cNvSpPr txBox="1"/>
          <p:nvPr/>
        </p:nvSpPr>
        <p:spPr>
          <a:xfrm>
            <a:off x="173310" y="758890"/>
            <a:ext cx="602228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Structure of the investigation report</a:t>
            </a:r>
          </a:p>
        </p:txBody>
      </p:sp>
      <p:sp>
        <p:nvSpPr>
          <p:cNvPr id="4" name="Text Placeholder 5">
            <a:extLst>
              <a:ext uri="{FF2B5EF4-FFF2-40B4-BE49-F238E27FC236}">
                <a16:creationId xmlns:a16="http://schemas.microsoft.com/office/drawing/2014/main" id="{B74BFF16-D8B8-1F27-836D-52DD11AA3856}"/>
              </a:ext>
            </a:extLst>
          </p:cNvPr>
          <p:cNvSpPr>
            <a:spLocks noGrp="1"/>
          </p:cNvSpPr>
          <p:nvPr>
            <p:ph type="body" idx="21"/>
          </p:nvPr>
        </p:nvSpPr>
        <p:spPr>
          <a:xfrm>
            <a:off x="142277" y="2459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361188">
              <a:lnSpc>
                <a:spcPct val="100000"/>
              </a:lnSpc>
              <a:spcBef>
                <a:spcPts val="0"/>
              </a:spcBef>
              <a:defRPr sz="3370">
                <a:solidFill>
                  <a:srgbClr val="FFFFFF"/>
                </a:solidFill>
                <a:latin typeface="Source Sans Pro Bold"/>
                <a:ea typeface="Source Sans Pro Bold"/>
                <a:cs typeface="Source Sans Pro Bold"/>
                <a:sym typeface="Source Sans Pro Bold"/>
              </a:defRPr>
            </a:pPr>
            <a:r>
              <a:rPr b="1" dirty="0"/>
              <a:t>C6 Debriefing (</a:t>
            </a:r>
            <a:r>
              <a:rPr lang="hu-HU" b="1" dirty="0"/>
              <a:t>1</a:t>
            </a:r>
            <a:r>
              <a:rPr b="1" dirty="0"/>
              <a:t>)</a:t>
            </a:r>
            <a:r>
              <a:rPr sz="948" b="1" dirty="0">
                <a:solidFill>
                  <a:srgbClr val="000000"/>
                </a:solidFill>
                <a:latin typeface="Times Roman"/>
                <a:ea typeface="Times Roman"/>
                <a:cs typeface="Times Roman"/>
                <a:sym typeface="Times Roman"/>
              </a:rPr>
              <a:t> </a:t>
            </a:r>
          </a:p>
        </p:txBody>
      </p:sp>
      <p:sp>
        <p:nvSpPr>
          <p:cNvPr id="652" name="Content Placeholder 2"/>
          <p:cNvSpPr txBox="1">
            <a:spLocks noGrp="1"/>
          </p:cNvSpPr>
          <p:nvPr>
            <p:ph type="body" idx="1"/>
          </p:nvPr>
        </p:nvSpPr>
        <p:spPr>
          <a:xfrm>
            <a:off x="2364739" y="1667883"/>
            <a:ext cx="8425179" cy="4431227"/>
          </a:xfrm>
          <a:prstGeom prst="rect">
            <a:avLst/>
          </a:prstGeom>
        </p:spPr>
        <p:txBody>
          <a:bodyPr>
            <a:normAutofit/>
          </a:bodyPr>
          <a:lstStyle/>
          <a:p>
            <a:pPr>
              <a:lnSpc>
                <a:spcPct val="100000"/>
              </a:lnSpc>
              <a:spcBef>
                <a:spcPts val="0"/>
              </a:spcBef>
            </a:pPr>
            <a:endParaRPr sz="1800" dirty="0"/>
          </a:p>
          <a:p>
            <a:pPr>
              <a:lnSpc>
                <a:spcPct val="100000"/>
              </a:lnSpc>
              <a:spcBef>
                <a:spcPts val="0"/>
              </a:spcBef>
              <a:defRPr sz="2200"/>
            </a:pPr>
            <a:r>
              <a:rPr dirty="0"/>
              <a:t>Title/Description (disease/event being investigated)</a:t>
            </a:r>
            <a:endParaRPr sz="1800" dirty="0"/>
          </a:p>
          <a:p>
            <a:pPr>
              <a:lnSpc>
                <a:spcPct val="100000"/>
              </a:lnSpc>
              <a:spcBef>
                <a:spcPts val="0"/>
              </a:spcBef>
              <a:defRPr sz="2200"/>
            </a:pPr>
            <a:r>
              <a:rPr dirty="0"/>
              <a:t>Period/Place (Villages, </a:t>
            </a:r>
            <a:r>
              <a:rPr dirty="0" err="1"/>
              <a:t>Neighbourhoods</a:t>
            </a:r>
            <a:r>
              <a:rPr dirty="0"/>
              <a:t>, Districts, Province)</a:t>
            </a:r>
            <a:br>
              <a:rPr lang="hu-HU" dirty="0"/>
            </a:br>
            <a:r>
              <a:rPr dirty="0"/>
              <a:t>Executive summary</a:t>
            </a:r>
            <a:endParaRPr sz="1800" dirty="0"/>
          </a:p>
          <a:p>
            <a:pPr>
              <a:lnSpc>
                <a:spcPct val="100000"/>
              </a:lnSpc>
              <a:spcBef>
                <a:spcPts val="0"/>
              </a:spcBef>
            </a:pPr>
            <a:endParaRPr sz="1800" dirty="0"/>
          </a:p>
          <a:p>
            <a:pPr marL="400049" indent="-400049">
              <a:lnSpc>
                <a:spcPct val="100000"/>
              </a:lnSpc>
              <a:spcBef>
                <a:spcPts val="0"/>
              </a:spcBef>
              <a:buClr>
                <a:schemeClr val="accent3"/>
              </a:buClr>
              <a:buSzPct val="100000"/>
              <a:buAutoNum type="romanUcPeriod"/>
              <a:defRPr sz="2200"/>
            </a:pPr>
            <a:r>
              <a:rPr dirty="0"/>
              <a:t>Introduction</a:t>
            </a:r>
            <a:endParaRPr sz="1800" dirty="0"/>
          </a:p>
          <a:p>
            <a:pPr marL="400049" indent="-400049">
              <a:lnSpc>
                <a:spcPct val="100000"/>
              </a:lnSpc>
              <a:spcBef>
                <a:spcPts val="0"/>
              </a:spcBef>
              <a:buClr>
                <a:schemeClr val="accent3"/>
              </a:buClr>
              <a:buSzPct val="100000"/>
              <a:buAutoNum type="romanUcPeriod"/>
              <a:defRPr sz="2200"/>
            </a:pPr>
            <a:r>
              <a:rPr dirty="0"/>
              <a:t>Methods</a:t>
            </a:r>
            <a:endParaRPr sz="1800" dirty="0"/>
          </a:p>
          <a:p>
            <a:pPr marL="400049" indent="-400049">
              <a:lnSpc>
                <a:spcPct val="100000"/>
              </a:lnSpc>
              <a:spcBef>
                <a:spcPts val="0"/>
              </a:spcBef>
              <a:buClr>
                <a:schemeClr val="accent3"/>
              </a:buClr>
              <a:buSzPct val="100000"/>
              <a:buAutoNum type="romanUcPeriod"/>
              <a:defRPr sz="2200"/>
            </a:pPr>
            <a:r>
              <a:rPr dirty="0"/>
              <a:t>Results</a:t>
            </a:r>
            <a:endParaRPr sz="1800" dirty="0"/>
          </a:p>
          <a:p>
            <a:pPr marL="400049" indent="-400049">
              <a:lnSpc>
                <a:spcPct val="100000"/>
              </a:lnSpc>
              <a:spcBef>
                <a:spcPts val="0"/>
              </a:spcBef>
              <a:buClr>
                <a:schemeClr val="accent3"/>
              </a:buClr>
              <a:buSzPct val="100000"/>
              <a:buAutoNum type="romanUcPeriod"/>
              <a:defRPr sz="2200"/>
            </a:pPr>
            <a:r>
              <a:rPr dirty="0"/>
              <a:t>Self-assessment of the timeliness and quality of the preparedness, the detection, the investigation and the response to the outbreak</a:t>
            </a:r>
            <a:endParaRPr sz="1800" dirty="0"/>
          </a:p>
          <a:p>
            <a:pPr marL="400049" indent="-400049">
              <a:lnSpc>
                <a:spcPct val="100000"/>
              </a:lnSpc>
              <a:spcBef>
                <a:spcPts val="0"/>
              </a:spcBef>
              <a:buClr>
                <a:schemeClr val="accent3"/>
              </a:buClr>
              <a:buSzPct val="100000"/>
              <a:buAutoNum type="romanUcPeriod"/>
              <a:defRPr sz="2200"/>
            </a:pPr>
            <a:r>
              <a:rPr dirty="0"/>
              <a:t>Assessment of other aspects of the response</a:t>
            </a:r>
            <a:endParaRPr sz="1800" dirty="0"/>
          </a:p>
          <a:p>
            <a:pPr marL="400049" indent="-400049">
              <a:lnSpc>
                <a:spcPct val="100000"/>
              </a:lnSpc>
              <a:spcBef>
                <a:spcPts val="0"/>
              </a:spcBef>
              <a:buClr>
                <a:schemeClr val="accent3"/>
              </a:buClr>
              <a:buSzPct val="100000"/>
              <a:buAutoNum type="romanUcPeriod"/>
              <a:defRPr sz="2200"/>
            </a:pPr>
            <a:r>
              <a:rPr dirty="0"/>
              <a:t>Interpretations, discussion and conclusions</a:t>
            </a:r>
            <a:endParaRPr sz="1800" dirty="0"/>
          </a:p>
          <a:p>
            <a:pPr marL="400049" indent="-400049">
              <a:lnSpc>
                <a:spcPct val="100000"/>
              </a:lnSpc>
              <a:spcBef>
                <a:spcPts val="0"/>
              </a:spcBef>
              <a:buClr>
                <a:schemeClr val="accent3"/>
              </a:buClr>
              <a:buSzPct val="100000"/>
              <a:buAutoNum type="romanUcPeriod"/>
              <a:defRPr sz="2200"/>
            </a:pPr>
            <a:r>
              <a:rPr dirty="0"/>
              <a:t>Public health actions recommended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 grpId="0" animBg="1"/>
      <p:bldP spid="655" grpId="0" animBg="1"/>
      <p:bldP spid="65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Text Placeholder 5"/>
          <p:cNvSpPr>
            <a:spLocks noGrp="1"/>
          </p:cNvSpPr>
          <p:nvPr>
            <p:ph type="body" idx="21"/>
          </p:nvPr>
        </p:nvSpPr>
        <p:spPr>
          <a:xfrm>
            <a:off x="142277" y="24596"/>
            <a:ext cx="9212263"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361188">
              <a:lnSpc>
                <a:spcPct val="100000"/>
              </a:lnSpc>
              <a:spcBef>
                <a:spcPts val="0"/>
              </a:spcBef>
              <a:defRPr sz="3370">
                <a:solidFill>
                  <a:srgbClr val="FFFFFF"/>
                </a:solidFill>
                <a:latin typeface="Source Sans Pro Bold"/>
                <a:ea typeface="Source Sans Pro Bold"/>
                <a:cs typeface="Source Sans Pro Bold"/>
                <a:sym typeface="Source Sans Pro Bold"/>
              </a:defRPr>
            </a:pPr>
            <a:r>
              <a:rPr b="1" dirty="0"/>
              <a:t>C6 Debriefing (2)</a:t>
            </a:r>
            <a:r>
              <a:rPr sz="948" b="1" dirty="0">
                <a:solidFill>
                  <a:srgbClr val="000000"/>
                </a:solidFill>
                <a:latin typeface="Times Roman"/>
                <a:ea typeface="Times Roman"/>
                <a:cs typeface="Times Roman"/>
                <a:sym typeface="Times Roman"/>
              </a:rPr>
              <a:t> </a:t>
            </a:r>
          </a:p>
        </p:txBody>
      </p:sp>
      <p:sp>
        <p:nvSpPr>
          <p:cNvPr id="662" name="TextBox 5"/>
          <p:cNvSpPr txBox="1"/>
          <p:nvPr/>
        </p:nvSpPr>
        <p:spPr>
          <a:xfrm>
            <a:off x="173310" y="758890"/>
            <a:ext cx="602228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a:solidFill>
                  <a:schemeClr val="accent2"/>
                </a:solidFill>
                <a:latin typeface="Source Sans Pro Bold"/>
                <a:ea typeface="Source Sans Pro Bold"/>
                <a:cs typeface="Source Sans Pro Bold"/>
                <a:sym typeface="Source Sans Pro Bold"/>
              </a:defRPr>
            </a:lvl1pPr>
          </a:lstStyle>
          <a:p>
            <a:r>
              <a:rPr b="1"/>
              <a:t>Epidemic curve</a:t>
            </a:r>
          </a:p>
        </p:txBody>
      </p:sp>
      <p:pic>
        <p:nvPicPr>
          <p:cNvPr id="3" name="Picture 2">
            <a:extLst>
              <a:ext uri="{FF2B5EF4-FFF2-40B4-BE49-F238E27FC236}">
                <a16:creationId xmlns:a16="http://schemas.microsoft.com/office/drawing/2014/main" id="{82BAE08B-F112-4304-BBE3-6D68889DB98D}"/>
              </a:ext>
            </a:extLst>
          </p:cNvPr>
          <p:cNvPicPr>
            <a:picLocks noChangeAspect="1"/>
          </p:cNvPicPr>
          <p:nvPr/>
        </p:nvPicPr>
        <p:blipFill rotWithShape="1">
          <a:blip r:embed="rId2"/>
          <a:srcRect l="27796" t="28112" r="35150" b="33815"/>
          <a:stretch/>
        </p:blipFill>
        <p:spPr>
          <a:xfrm>
            <a:off x="2280492" y="1394103"/>
            <a:ext cx="7359267" cy="5040884"/>
          </a:xfrm>
          <a:prstGeom prst="rect">
            <a:avLst/>
          </a:prstGeom>
        </p:spPr>
      </p:pic>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TextBox 4"/>
          <p:cNvSpPr txBox="1"/>
          <p:nvPr/>
        </p:nvSpPr>
        <p:spPr>
          <a:xfrm>
            <a:off x="720000" y="1440000"/>
            <a:ext cx="10772219" cy="42934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a:defRPr sz="2200">
                <a:solidFill>
                  <a:schemeClr val="accent6"/>
                </a:solidFill>
                <a:latin typeface="Source Sans Pro Regular"/>
                <a:ea typeface="Source Sans Pro Regular"/>
                <a:cs typeface="Source Sans Pro Regular"/>
                <a:sym typeface="Source Sans Pro Regular"/>
              </a:defRPr>
            </a:pPr>
            <a:r>
              <a:rPr sz="2100" b="1" dirty="0">
                <a:solidFill>
                  <a:srgbClr val="65A000"/>
                </a:solidFill>
              </a:rPr>
              <a:t>Prevention:</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t>Provision of safe water, proper sanitation, and food safety are critical for preventing the occurrence of cholera.</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t>Health education aims at communities adopting preventive </a:t>
            </a:r>
            <a:r>
              <a:rPr sz="2100" dirty="0" err="1"/>
              <a:t>behaviours</a:t>
            </a:r>
            <a:r>
              <a:rPr sz="2100" dirty="0"/>
              <a:t> for averting contamination.</a:t>
            </a:r>
          </a:p>
          <a:p>
            <a:pPr indent="450215">
              <a:defRPr sz="2200">
                <a:latin typeface="Source Sans Pro Regular"/>
                <a:ea typeface="Source Sans Pro Regular"/>
                <a:cs typeface="Source Sans Pro Regular"/>
                <a:sym typeface="Source Sans Pro Regular"/>
              </a:defRPr>
            </a:pPr>
            <a:endParaRPr sz="2100" dirty="0"/>
          </a:p>
          <a:p>
            <a:pPr>
              <a:defRPr sz="2200">
                <a:solidFill>
                  <a:schemeClr val="accent6"/>
                </a:solidFill>
                <a:latin typeface="Source Sans Pro Regular"/>
                <a:ea typeface="Source Sans Pro Regular"/>
                <a:cs typeface="Source Sans Pro Regular"/>
                <a:sym typeface="Source Sans Pro Regular"/>
              </a:defRPr>
            </a:pPr>
            <a:r>
              <a:rPr sz="2100" b="1" dirty="0">
                <a:solidFill>
                  <a:srgbClr val="65A000"/>
                </a:solidFill>
              </a:rPr>
              <a:t>Control:</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t>Proper </a:t>
            </a:r>
            <a:r>
              <a:rPr sz="2100" dirty="0">
                <a:latin typeface="Source Sans Pro Regular"/>
              </a:rPr>
              <a:t>and timely case management in cholera treatment </a:t>
            </a:r>
            <a:r>
              <a:rPr sz="2100" dirty="0" err="1">
                <a:latin typeface="Source Sans Pro Regular"/>
              </a:rPr>
              <a:t>centres</a:t>
            </a:r>
            <a:r>
              <a:rPr sz="2100" dirty="0">
                <a:latin typeface="Source Sans Pro Regular"/>
              </a:rPr>
              <a:t>;</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latin typeface="Source Sans Pro Regular"/>
              </a:rPr>
              <a:t>Specific training for proper case management, including avoidance of nosocomial infections;</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latin typeface="Source Sans Pro Regular"/>
              </a:rPr>
              <a:t>Sufficient pre-positioned medical supplies for case management (e.g. </a:t>
            </a:r>
            <a:r>
              <a:rPr sz="2100" dirty="0" err="1">
                <a:latin typeface="Source Sans Pro Regular"/>
              </a:rPr>
              <a:t>diarrhoeal</a:t>
            </a:r>
            <a:r>
              <a:rPr sz="2100" dirty="0">
                <a:latin typeface="Source Sans Pro Regular"/>
              </a:rPr>
              <a:t> disease kits);</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latin typeface="Source Sans Pro Regular"/>
              </a:rPr>
              <a:t>Improved access to water, effective sanitation, proper waste management and vector control;</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latin typeface="Source Sans Pro Regular"/>
              </a:rPr>
              <a:t>Enhanced hygiene and food safety practices;</a:t>
            </a:r>
          </a:p>
          <a:p>
            <a:pPr marL="216000" indent="-216000">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sz="2100" dirty="0">
                <a:latin typeface="Source Sans Pro Regular"/>
              </a:rPr>
              <a:t>Improved </a:t>
            </a:r>
            <a:r>
              <a:rPr sz="2100" dirty="0"/>
              <a:t>communication and public information.</a:t>
            </a:r>
          </a:p>
        </p:txBody>
      </p:sp>
      <p:sp>
        <p:nvSpPr>
          <p:cNvPr id="666" name="TextBox 5"/>
          <p:cNvSpPr txBox="1"/>
          <p:nvPr/>
        </p:nvSpPr>
        <p:spPr>
          <a:xfrm>
            <a:off x="173310" y="758890"/>
            <a:ext cx="602228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Prevention and control measures</a:t>
            </a:r>
            <a:endParaRPr lang="en-US" b="1" dirty="0"/>
          </a:p>
        </p:txBody>
      </p:sp>
      <p:sp>
        <p:nvSpPr>
          <p:cNvPr id="4" name="Text Placeholder 5">
            <a:extLst>
              <a:ext uri="{FF2B5EF4-FFF2-40B4-BE49-F238E27FC236}">
                <a16:creationId xmlns:a16="http://schemas.microsoft.com/office/drawing/2014/main" id="{76734427-BB33-1829-8A7E-60C11E3EBDA0}"/>
              </a:ext>
            </a:extLst>
          </p:cNvPr>
          <p:cNvSpPr txBox="1">
            <a:spLocks/>
          </p:cNvSpPr>
          <p:nvPr/>
        </p:nvSpPr>
        <p:spPr>
          <a:xfrm>
            <a:off x="142277" y="24596"/>
            <a:ext cx="921226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361188" hangingPunct="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hu-HU" sz="3370" b="1" dirty="0">
                <a:solidFill>
                  <a:srgbClr val="FFFFFF"/>
                </a:solidFill>
                <a:latin typeface="Source Sans Pro Bold"/>
                <a:ea typeface="Source Sans Pro Bold"/>
                <a:cs typeface="Source Sans Pro Bold"/>
                <a:sym typeface="Source Sans Pro Bold"/>
              </a:rPr>
              <a:t>C6 </a:t>
            </a:r>
            <a:r>
              <a:rPr lang="hu-HU" sz="3370" b="1" dirty="0" err="1">
                <a:solidFill>
                  <a:srgbClr val="FFFFFF"/>
                </a:solidFill>
                <a:latin typeface="Source Sans Pro Bold"/>
                <a:ea typeface="Source Sans Pro Bold"/>
                <a:cs typeface="Source Sans Pro Bold"/>
                <a:sym typeface="Source Sans Pro Bold"/>
              </a:rPr>
              <a:t>Debriefing</a:t>
            </a:r>
            <a:r>
              <a:rPr lang="hu-HU" sz="3370" b="1" dirty="0">
                <a:solidFill>
                  <a:srgbClr val="FFFFFF"/>
                </a:solidFill>
                <a:latin typeface="Source Sans Pro Bold"/>
                <a:ea typeface="Source Sans Pro Bold"/>
                <a:cs typeface="Source Sans Pro Bold"/>
                <a:sym typeface="Source Sans Pro Bold"/>
              </a:rPr>
              <a:t> (3)</a:t>
            </a:r>
            <a:r>
              <a:rPr lang="hu-HU" sz="948" b="1" dirty="0">
                <a:latin typeface="Times Roman"/>
                <a:ea typeface="Times Roman"/>
                <a:cs typeface="Times Roman"/>
                <a:sym typeface="Times Roman"/>
              </a:rPr>
              <a:t>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3. Key events in the story (3)"/>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defTabSz="514350"/>
          </a:lstStyle>
          <a:p>
            <a:r>
              <a:rPr b="1"/>
              <a:t>3. Key events in the story (3)</a:t>
            </a:r>
            <a:endParaRPr lang="en-US" b="1"/>
          </a:p>
        </p:txBody>
      </p:sp>
      <p:pic>
        <p:nvPicPr>
          <p:cNvPr id="587" name="Content Placeholder 5" descr="Content Placeholder 5"/>
          <p:cNvPicPr>
            <a:picLocks noChangeAspect="1"/>
          </p:cNvPicPr>
          <p:nvPr/>
        </p:nvPicPr>
        <p:blipFill>
          <a:blip r:embed="rId2"/>
          <a:stretch>
            <a:fillRect/>
          </a:stretch>
        </p:blipFill>
        <p:spPr>
          <a:xfrm>
            <a:off x="4523624" y="2269992"/>
            <a:ext cx="1731964" cy="1038226"/>
          </a:xfrm>
          <a:prstGeom prst="rect">
            <a:avLst/>
          </a:prstGeom>
          <a:ln w="12700">
            <a:miter lim="400000"/>
          </a:ln>
        </p:spPr>
      </p:pic>
      <p:pic>
        <p:nvPicPr>
          <p:cNvPr id="588" name="Picture 2" descr="Picture 2"/>
          <p:cNvPicPr>
            <a:picLocks noChangeAspect="1"/>
          </p:cNvPicPr>
          <p:nvPr/>
        </p:nvPicPr>
        <p:blipFill>
          <a:blip r:embed="rId3"/>
          <a:stretch>
            <a:fillRect/>
          </a:stretch>
        </p:blipFill>
        <p:spPr>
          <a:xfrm>
            <a:off x="1477636" y="1306285"/>
            <a:ext cx="2243392" cy="2172495"/>
          </a:xfrm>
          <a:prstGeom prst="rect">
            <a:avLst/>
          </a:prstGeom>
          <a:ln w="12700">
            <a:miter lim="400000"/>
          </a:ln>
        </p:spPr>
      </p:pic>
      <p:pic>
        <p:nvPicPr>
          <p:cNvPr id="589" name="Picture 2" descr="Picture 2"/>
          <p:cNvPicPr>
            <a:picLocks noChangeAspect="1"/>
          </p:cNvPicPr>
          <p:nvPr/>
        </p:nvPicPr>
        <p:blipFill>
          <a:blip r:embed="rId4"/>
          <a:stretch>
            <a:fillRect/>
          </a:stretch>
        </p:blipFill>
        <p:spPr>
          <a:xfrm>
            <a:off x="1728997" y="4141989"/>
            <a:ext cx="1108107" cy="1108107"/>
          </a:xfrm>
          <a:prstGeom prst="rect">
            <a:avLst/>
          </a:prstGeom>
          <a:ln w="12700">
            <a:miter lim="400000"/>
          </a:ln>
        </p:spPr>
      </p:pic>
      <p:pic>
        <p:nvPicPr>
          <p:cNvPr id="590" name="Picture 20" descr="Picture 20"/>
          <p:cNvPicPr>
            <a:picLocks noChangeAspect="1"/>
          </p:cNvPicPr>
          <p:nvPr/>
        </p:nvPicPr>
        <p:blipFill>
          <a:blip r:embed="rId5"/>
          <a:stretch>
            <a:fillRect/>
          </a:stretch>
        </p:blipFill>
        <p:spPr>
          <a:xfrm>
            <a:off x="5123726" y="4090942"/>
            <a:ext cx="573798" cy="1393538"/>
          </a:xfrm>
          <a:prstGeom prst="rect">
            <a:avLst/>
          </a:prstGeom>
          <a:ln w="12700">
            <a:miter lim="400000"/>
          </a:ln>
        </p:spPr>
      </p:pic>
      <p:sp>
        <p:nvSpPr>
          <p:cNvPr id="591" name="Right Arrow 7"/>
          <p:cNvSpPr/>
          <p:nvPr/>
        </p:nvSpPr>
        <p:spPr>
          <a:xfrm rot="19668838">
            <a:off x="3034801" y="3518425"/>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defRPr>
                <a:solidFill>
                  <a:srgbClr val="FFFFFF"/>
                </a:solidFill>
              </a:defRPr>
            </a:pPr>
            <a:endParaRPr/>
          </a:p>
        </p:txBody>
      </p:sp>
      <p:sp>
        <p:nvSpPr>
          <p:cNvPr id="592" name="Right Arrow 8"/>
          <p:cNvSpPr/>
          <p:nvPr/>
        </p:nvSpPr>
        <p:spPr>
          <a:xfrm rot="174846">
            <a:off x="3164439" y="4546000"/>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defRPr>
                <a:solidFill>
                  <a:srgbClr val="FFFFFF"/>
                </a:solidFill>
              </a:defRPr>
            </a:pPr>
            <a:endParaRPr/>
          </a:p>
        </p:txBody>
      </p:sp>
      <p:sp>
        <p:nvSpPr>
          <p:cNvPr id="593" name="Rectangle 9"/>
          <p:cNvSpPr txBox="1"/>
          <p:nvPr/>
        </p:nvSpPr>
        <p:spPr>
          <a:xfrm>
            <a:off x="7106400" y="1645200"/>
            <a:ext cx="3960000" cy="45243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marL="342900" indent="-342900">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a:buNone/>
            </a:pPr>
            <a:r>
              <a:t>The RRT prepares for deployment and deploys to Syan. The team visits the hospital where they meet with the Hospital Manager and relevant medical staff. They also interview a patient, identify potential exposure and ask about the contacts and collect appropriate sample from her to be </a:t>
            </a:r>
            <a:r>
              <a:rPr err="1"/>
              <a:t>analysed</a:t>
            </a:r>
            <a:r>
              <a:t>.</a:t>
            </a:r>
          </a:p>
        </p:txBody>
      </p:sp>
      <p:sp>
        <p:nvSpPr>
          <p:cNvPr id="594" name="Pentagon 11"/>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defRPr>
                <a:solidFill>
                  <a:srgbClr val="FFFFFF"/>
                </a:solidFill>
              </a:defRPr>
            </a:pPr>
            <a:endParaRPr/>
          </a:p>
        </p:txBody>
      </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TextBox 4"/>
          <p:cNvSpPr txBox="1"/>
          <p:nvPr/>
        </p:nvSpPr>
        <p:spPr>
          <a:xfrm>
            <a:off x="720000" y="1440000"/>
            <a:ext cx="10650731" cy="48320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200">
                <a:solidFill>
                  <a:schemeClr val="accent6"/>
                </a:solidFill>
                <a:latin typeface="Source Sans Pro Regular"/>
                <a:ea typeface="Source Sans Pro Regular"/>
                <a:cs typeface="Source Sans Pro Regular"/>
                <a:sym typeface="Source Sans Pro Regular"/>
              </a:defRPr>
            </a:pPr>
            <a:r>
              <a:rPr b="1" dirty="0">
                <a:solidFill>
                  <a:srgbClr val="65A000"/>
                </a:solidFill>
              </a:rPr>
              <a:t>Travel and trade:</a:t>
            </a:r>
          </a:p>
          <a:p>
            <a:pPr marL="216000" indent="-216000">
              <a:buClr>
                <a:schemeClr val="accent3"/>
              </a:buClr>
              <a:buSzPct val="100000"/>
              <a:buFont typeface="Arial"/>
              <a:buChar char="•"/>
              <a:defRPr sz="2200">
                <a:latin typeface="Source Sans Pro Regular"/>
                <a:ea typeface="Source Sans Pro Regular"/>
                <a:cs typeface="Source Sans Pro Regular"/>
                <a:sym typeface="Source Sans Pro Regular"/>
              </a:defRPr>
            </a:pPr>
            <a:r>
              <a:rPr sz="2100" dirty="0">
                <a:latin typeface="Source Sans Pro Regular"/>
              </a:rPr>
              <a:t>Imposing travel and trade restrictions have proven inefficient and risk diverting useful resources.</a:t>
            </a:r>
          </a:p>
          <a:p>
            <a:pPr marL="216000" indent="-216000">
              <a:buClr>
                <a:schemeClr val="accent3"/>
              </a:buClr>
              <a:buSzPct val="100000"/>
              <a:buFont typeface="Arial"/>
              <a:buChar char="•"/>
              <a:defRPr sz="2200">
                <a:latin typeface="Source Sans Pro Regular"/>
                <a:ea typeface="Source Sans Pro Regular"/>
                <a:cs typeface="Source Sans Pro Regular"/>
                <a:sym typeface="Source Sans Pro Regular"/>
              </a:defRPr>
            </a:pPr>
            <a:r>
              <a:rPr sz="2100" dirty="0">
                <a:latin typeface="Source Sans Pro Regular"/>
              </a:rPr>
              <a:t>WHO has no information on commercially-imported food from affected countries ever being implicated in outbreaks of cholera in importing countries.</a:t>
            </a:r>
          </a:p>
          <a:p>
            <a:pPr marL="216000" indent="-216000">
              <a:buClr>
                <a:schemeClr val="accent3"/>
              </a:buClr>
              <a:buSzPct val="100000"/>
              <a:buFont typeface="Arial"/>
              <a:buChar char="•"/>
              <a:defRPr sz="2200">
                <a:latin typeface="Source Sans Pro Regular"/>
                <a:ea typeface="Source Sans Pro Regular"/>
                <a:cs typeface="Source Sans Pro Regular"/>
                <a:sym typeface="Source Sans Pro Regular"/>
              </a:defRPr>
            </a:pPr>
            <a:r>
              <a:rPr sz="2100" dirty="0">
                <a:latin typeface="Source Sans Pro Regular"/>
              </a:rPr>
              <a:t>Countries have the right to confiscate any perishable and unprocessed food carried by </a:t>
            </a:r>
            <a:r>
              <a:rPr sz="2100" dirty="0" err="1">
                <a:latin typeface="Source Sans Pro Regular"/>
              </a:rPr>
              <a:t>travellers</a:t>
            </a:r>
            <a:r>
              <a:rPr sz="2100" dirty="0">
                <a:latin typeface="Source Sans Pro Regular"/>
              </a:rPr>
              <a:t> crossing borders.</a:t>
            </a:r>
          </a:p>
          <a:p>
            <a:pPr>
              <a:defRPr sz="2200">
                <a:latin typeface="Source Sans Pro Regular"/>
                <a:ea typeface="Source Sans Pro Regular"/>
                <a:cs typeface="Source Sans Pro Regular"/>
                <a:sym typeface="Source Sans Pro Regular"/>
              </a:defRPr>
            </a:pPr>
            <a:endParaRPr dirty="0"/>
          </a:p>
          <a:p>
            <a:pPr>
              <a:defRPr sz="2200">
                <a:solidFill>
                  <a:schemeClr val="accent6"/>
                </a:solidFill>
                <a:latin typeface="Source Sans Pro Regular"/>
                <a:ea typeface="Source Sans Pro Regular"/>
                <a:cs typeface="Source Sans Pro Regular"/>
                <a:sym typeface="Source Sans Pro Regular"/>
              </a:defRPr>
            </a:pPr>
            <a:r>
              <a:rPr b="1" dirty="0">
                <a:solidFill>
                  <a:srgbClr val="65A000"/>
                </a:solidFill>
              </a:rPr>
              <a:t>WHO recommendations to unaffected </a:t>
            </a:r>
            <a:r>
              <a:rPr b="1" dirty="0" err="1">
                <a:solidFill>
                  <a:srgbClr val="65A000"/>
                </a:solidFill>
              </a:rPr>
              <a:t>neighbouring</a:t>
            </a:r>
            <a:r>
              <a:rPr b="1" dirty="0">
                <a:solidFill>
                  <a:srgbClr val="65A000"/>
                </a:solidFill>
              </a:rPr>
              <a:t> countries:</a:t>
            </a:r>
          </a:p>
          <a:p>
            <a:pPr marL="216000" indent="-216000">
              <a:buClr>
                <a:schemeClr val="accent3"/>
              </a:buClr>
              <a:buSzPct val="100000"/>
              <a:buFont typeface="Arial"/>
              <a:buChar char="•"/>
              <a:defRPr sz="2200">
                <a:latin typeface="Source Sans Pro Regular"/>
                <a:ea typeface="Source Sans Pro Regular"/>
                <a:cs typeface="Source Sans Pro Regular"/>
                <a:sym typeface="Source Sans Pro Regular"/>
              </a:defRPr>
            </a:pPr>
            <a:r>
              <a:rPr sz="2100" dirty="0">
                <a:latin typeface="Source Sans Pro Regular"/>
              </a:rPr>
              <a:t>Countries </a:t>
            </a:r>
            <a:r>
              <a:rPr sz="2100" dirty="0" err="1">
                <a:latin typeface="Source Sans Pro Regular"/>
              </a:rPr>
              <a:t>neighbouring</a:t>
            </a:r>
            <a:r>
              <a:rPr sz="2100" dirty="0">
                <a:latin typeface="Source Sans Pro Regular"/>
              </a:rPr>
              <a:t> an area affected by cholera should implement the following measures: Improve preparedness to be able to rapidly respond to an outbreak should cholera spread across borders, and be able to limit its consequences; </a:t>
            </a:r>
          </a:p>
          <a:p>
            <a:pPr marL="216000" indent="-216000">
              <a:buClr>
                <a:schemeClr val="accent3"/>
              </a:buClr>
              <a:buSzPct val="100000"/>
              <a:buFont typeface="Arial"/>
              <a:buChar char="•"/>
              <a:defRPr sz="2200">
                <a:latin typeface="Source Sans Pro Regular"/>
                <a:ea typeface="Source Sans Pro Regular"/>
                <a:cs typeface="Source Sans Pro Regular"/>
                <a:sym typeface="Source Sans Pro Regular"/>
              </a:defRPr>
            </a:pPr>
            <a:r>
              <a:rPr sz="2100" dirty="0">
                <a:latin typeface="Source Sans Pro Regular"/>
              </a:rPr>
              <a:t>Improve surveillance to be able to obtain better data for risk assessment and early detection of outbreaks</a:t>
            </a:r>
            <a:r>
              <a:rPr dirty="0"/>
              <a:t>, including establishing an active surveillance system.</a:t>
            </a:r>
          </a:p>
        </p:txBody>
      </p:sp>
      <p:sp>
        <p:nvSpPr>
          <p:cNvPr id="672" name="TextBox 7"/>
          <p:cNvSpPr txBox="1"/>
          <p:nvPr/>
        </p:nvSpPr>
        <p:spPr>
          <a:xfrm>
            <a:off x="173311" y="758890"/>
            <a:ext cx="1039226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Travel and trade, </a:t>
            </a:r>
            <a:r>
              <a:rPr b="1" dirty="0" err="1"/>
              <a:t>neighbouring</a:t>
            </a:r>
            <a:r>
              <a:rPr b="1" dirty="0"/>
              <a:t> countries related measures</a:t>
            </a:r>
            <a:endParaRPr lang="en-US" b="1" dirty="0"/>
          </a:p>
        </p:txBody>
      </p:sp>
      <p:sp>
        <p:nvSpPr>
          <p:cNvPr id="5" name="Text Placeholder 5">
            <a:extLst>
              <a:ext uri="{FF2B5EF4-FFF2-40B4-BE49-F238E27FC236}">
                <a16:creationId xmlns:a16="http://schemas.microsoft.com/office/drawing/2014/main" id="{C35C6D8B-BAE6-9474-0222-C2BF45D25B73}"/>
              </a:ext>
            </a:extLst>
          </p:cNvPr>
          <p:cNvSpPr txBox="1">
            <a:spLocks/>
          </p:cNvSpPr>
          <p:nvPr/>
        </p:nvSpPr>
        <p:spPr>
          <a:xfrm>
            <a:off x="142277" y="24596"/>
            <a:ext cx="921226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361188" hangingPunct="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hu-HU" sz="3370" b="1" dirty="0">
                <a:solidFill>
                  <a:srgbClr val="FFFFFF"/>
                </a:solidFill>
                <a:latin typeface="Source Sans Pro Bold"/>
                <a:ea typeface="Source Sans Pro Bold"/>
                <a:cs typeface="Source Sans Pro Bold"/>
                <a:sym typeface="Source Sans Pro Bold"/>
              </a:rPr>
              <a:t>C6 </a:t>
            </a:r>
            <a:r>
              <a:rPr lang="hu-HU" sz="3370" b="1" dirty="0" err="1">
                <a:solidFill>
                  <a:srgbClr val="FFFFFF"/>
                </a:solidFill>
                <a:latin typeface="Source Sans Pro Bold"/>
                <a:ea typeface="Source Sans Pro Bold"/>
                <a:cs typeface="Source Sans Pro Bold"/>
                <a:sym typeface="Source Sans Pro Bold"/>
              </a:rPr>
              <a:t>Debriefing</a:t>
            </a:r>
            <a:r>
              <a:rPr lang="hu-HU" sz="3370" b="1" dirty="0">
                <a:solidFill>
                  <a:srgbClr val="FFFFFF"/>
                </a:solidFill>
                <a:latin typeface="Source Sans Pro Bold"/>
                <a:ea typeface="Source Sans Pro Bold"/>
                <a:cs typeface="Source Sans Pro Bold"/>
                <a:sym typeface="Source Sans Pro Bold"/>
              </a:rPr>
              <a:t> (4)</a:t>
            </a:r>
            <a:r>
              <a:rPr lang="hu-HU" sz="948" b="1" dirty="0">
                <a:latin typeface="Times Roman"/>
                <a:ea typeface="Times Roman"/>
                <a:cs typeface="Times Roman"/>
                <a:sym typeface="Times Roman"/>
              </a:rPr>
              <a:t> </a:t>
            </a:r>
          </a:p>
        </p:txBody>
      </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Title 1"/>
          <p:cNvSpPr txBox="1">
            <a:spLocks noGrp="1"/>
          </p:cNvSpPr>
          <p:nvPr>
            <p:ph type="title"/>
          </p:nvPr>
        </p:nvSpPr>
        <p:spPr>
          <a:xfrm>
            <a:off x="393468" y="280358"/>
            <a:ext cx="2868957" cy="1511299"/>
          </a:xfrm>
          <a:prstGeom prst="rect">
            <a:avLst/>
          </a:prstGeom>
        </p:spPr>
        <p:txBody>
          <a:bodyPr lIns="45719" tIns="45720" rIns="45719" bIns="45720" anchor="ctr">
            <a:normAutofit/>
          </a:bodyPr>
          <a:lstStyle/>
          <a:p>
            <a:pPr>
              <a:defRPr sz="2800"/>
            </a:pPr>
            <a:r>
              <a:rPr b="1" dirty="0"/>
              <a:t>Summary: </a:t>
            </a:r>
            <a:br>
              <a:rPr b="1" dirty="0"/>
            </a:br>
            <a:r>
              <a:rPr b="1" dirty="0"/>
              <a:t>How to avoid an outbreak?</a:t>
            </a:r>
            <a:endParaRPr lang="en-US" b="1" dirty="0"/>
          </a:p>
        </p:txBody>
      </p:sp>
      <p:sp>
        <p:nvSpPr>
          <p:cNvPr id="677" name="Content Placeholder 2"/>
          <p:cNvSpPr txBox="1">
            <a:spLocks noGrp="1"/>
          </p:cNvSpPr>
          <p:nvPr>
            <p:ph type="body" idx="1"/>
          </p:nvPr>
        </p:nvSpPr>
        <p:spPr>
          <a:xfrm>
            <a:off x="4157937" y="845154"/>
            <a:ext cx="7529515" cy="5546726"/>
          </a:xfrm>
          <a:prstGeom prst="rect">
            <a:avLst/>
          </a:prstGeom>
        </p:spPr>
        <p:txBody>
          <a:bodyPr/>
          <a:lstStyle/>
          <a:p>
            <a:pPr>
              <a:defRPr>
                <a:solidFill>
                  <a:srgbClr val="002060"/>
                </a:solidFill>
              </a:defRPr>
            </a:pPr>
            <a:r>
              <a:rPr b="1" dirty="0">
                <a:solidFill>
                  <a:srgbClr val="65A000"/>
                </a:solidFill>
              </a:rPr>
              <a:t>Identify suspect cases as early as possible</a:t>
            </a:r>
          </a:p>
          <a:p>
            <a:pPr lvl="1" indent="-216000">
              <a:spcBef>
                <a:spcPts val="100"/>
              </a:spcBef>
              <a:buClr>
                <a:schemeClr val="accent3"/>
              </a:buClr>
              <a:defRPr>
                <a:solidFill>
                  <a:srgbClr val="002060"/>
                </a:solidFill>
              </a:defRPr>
            </a:pPr>
            <a:r>
              <a:rPr dirty="0">
                <a:solidFill>
                  <a:schemeClr val="tx1"/>
                </a:solidFill>
              </a:rPr>
              <a:t>   Surveillance</a:t>
            </a:r>
          </a:p>
          <a:p>
            <a:pPr lvl="1" indent="-216000">
              <a:spcBef>
                <a:spcPts val="100"/>
              </a:spcBef>
              <a:buClr>
                <a:schemeClr val="accent3"/>
              </a:buClr>
              <a:defRPr>
                <a:solidFill>
                  <a:srgbClr val="002060"/>
                </a:solidFill>
              </a:defRPr>
            </a:pPr>
            <a:r>
              <a:rPr dirty="0">
                <a:solidFill>
                  <a:schemeClr val="tx1"/>
                </a:solidFill>
              </a:rPr>
              <a:t>   RRT</a:t>
            </a:r>
          </a:p>
          <a:p>
            <a:pPr lvl="1">
              <a:spcBef>
                <a:spcPts val="100"/>
              </a:spcBef>
              <a:buClr>
                <a:schemeClr val="accent3"/>
              </a:buClr>
              <a:buFont typeface="Arial"/>
              <a:defRPr>
                <a:solidFill>
                  <a:srgbClr val="002060"/>
                </a:solidFill>
              </a:defRPr>
            </a:pPr>
            <a:endParaRPr dirty="0">
              <a:solidFill>
                <a:schemeClr val="tx1"/>
              </a:solidFill>
            </a:endParaRPr>
          </a:p>
          <a:p>
            <a:pPr>
              <a:defRPr>
                <a:solidFill>
                  <a:srgbClr val="002060"/>
                </a:solidFill>
              </a:defRPr>
            </a:pPr>
            <a:r>
              <a:rPr b="1" dirty="0">
                <a:solidFill>
                  <a:srgbClr val="65A000"/>
                </a:solidFill>
              </a:rPr>
              <a:t>Implement proper case management</a:t>
            </a:r>
            <a:endParaRPr lang="hu-HU" b="1" dirty="0">
              <a:solidFill>
                <a:srgbClr val="65A000"/>
              </a:solidFill>
            </a:endParaRPr>
          </a:p>
          <a:p>
            <a:pPr>
              <a:defRPr>
                <a:solidFill>
                  <a:srgbClr val="002060"/>
                </a:solidFill>
              </a:defRPr>
            </a:pPr>
            <a:r>
              <a:rPr b="1" dirty="0">
                <a:solidFill>
                  <a:srgbClr val="65A000"/>
                </a:solidFill>
              </a:rPr>
              <a:t>Implement control measures early</a:t>
            </a:r>
            <a:endParaRPr lang="hu-HU" b="1" dirty="0">
              <a:solidFill>
                <a:srgbClr val="65A000"/>
              </a:solidFill>
            </a:endParaRPr>
          </a:p>
          <a:p>
            <a:pPr>
              <a:defRPr>
                <a:solidFill>
                  <a:srgbClr val="002060"/>
                </a:solidFill>
              </a:defRPr>
            </a:pPr>
            <a:endParaRPr dirty="0">
              <a:solidFill>
                <a:schemeClr val="tx1"/>
              </a:solidFill>
            </a:endParaRPr>
          </a:p>
          <a:p>
            <a:pPr>
              <a:defRPr>
                <a:solidFill>
                  <a:srgbClr val="002060"/>
                </a:solidFill>
              </a:defRPr>
            </a:pPr>
            <a:r>
              <a:rPr b="1" dirty="0">
                <a:solidFill>
                  <a:srgbClr val="65A000"/>
                </a:solidFill>
              </a:rPr>
              <a:t>Engage with and protect the community</a:t>
            </a:r>
          </a:p>
          <a:p>
            <a:pPr lvl="1" indent="-216000">
              <a:spcBef>
                <a:spcPts val="100"/>
              </a:spcBef>
              <a:buClr>
                <a:schemeClr val="accent3"/>
              </a:buClr>
              <a:defRPr>
                <a:solidFill>
                  <a:srgbClr val="002060"/>
                </a:solidFill>
              </a:defRPr>
            </a:pPr>
            <a:r>
              <a:rPr dirty="0">
                <a:solidFill>
                  <a:schemeClr val="tx1"/>
                </a:solidFill>
              </a:rPr>
              <a:t>  Carry out safe and dignified burials</a:t>
            </a:r>
          </a:p>
          <a:p>
            <a:pPr lvl="1" indent="-216000">
              <a:spcBef>
                <a:spcPts val="100"/>
              </a:spcBef>
              <a:buClr>
                <a:schemeClr val="accent3"/>
              </a:buClr>
              <a:defRPr>
                <a:solidFill>
                  <a:srgbClr val="002060"/>
                </a:solidFill>
              </a:defRPr>
            </a:pPr>
            <a:r>
              <a:rPr dirty="0">
                <a:solidFill>
                  <a:schemeClr val="tx1"/>
                </a:solidFill>
              </a:rPr>
              <a:t>  Improve access to water, effective sanitation, proper</a:t>
            </a:r>
            <a:r>
              <a:rPr lang="hu-HU" dirty="0">
                <a:solidFill>
                  <a:schemeClr val="tx1"/>
                </a:solidFill>
              </a:rPr>
              <a:t> 	</a:t>
            </a:r>
            <a:r>
              <a:rPr dirty="0">
                <a:solidFill>
                  <a:schemeClr val="tx1"/>
                </a:solidFill>
              </a:rPr>
              <a:t>waste management and vector control.</a:t>
            </a:r>
          </a:p>
        </p:txBody>
      </p:sp>
      <p:sp>
        <p:nvSpPr>
          <p:cNvPr id="3" name="Rounded Rectangle 5">
            <a:extLst>
              <a:ext uri="{FF2B5EF4-FFF2-40B4-BE49-F238E27FC236}">
                <a16:creationId xmlns:a16="http://schemas.microsoft.com/office/drawing/2014/main" id="{F9B2CA34-24A8-7BEF-C598-5D14F03F0158}"/>
              </a:ext>
            </a:extLst>
          </p:cNvPr>
          <p:cNvSpPr/>
          <p:nvPr/>
        </p:nvSpPr>
        <p:spPr>
          <a:xfrm flipV="1">
            <a:off x="393090" y="1715849"/>
            <a:ext cx="2554398"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77">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67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iterate>
                                    <p:tmAbs val="0"/>
                                  </p:iterate>
                                  <p:childTnLst>
                                    <p:set>
                                      <p:cBhvr>
                                        <p:cTn id="10" fill="hold"/>
                                        <p:tgtEl>
                                          <p:spTgt spid="67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iterate>
                                    <p:tmAbs val="0"/>
                                  </p:iterate>
                                  <p:childTnLst>
                                    <p:set>
                                      <p:cBhvr>
                                        <p:cTn id="12" fill="hold"/>
                                        <p:tgtEl>
                                          <p:spTgt spid="67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67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67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p:tmAbs val="0"/>
                                  </p:iterate>
                                  <p:childTnLst>
                                    <p:set>
                                      <p:cBhvr>
                                        <p:cTn id="24" fill="hold"/>
                                        <p:tgtEl>
                                          <p:spTgt spid="67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iterate>
                                    <p:tmAbs val="0"/>
                                  </p:iterate>
                                  <p:childTnLst>
                                    <p:set>
                                      <p:cBhvr>
                                        <p:cTn id="26" fill="hold"/>
                                        <p:tgtEl>
                                          <p:spTgt spid="67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iterate>
                                    <p:tmAbs val="0"/>
                                  </p:iterate>
                                  <p:childTnLst>
                                    <p:set>
                                      <p:cBhvr>
                                        <p:cTn id="28" fill="hold"/>
                                        <p:tgtEl>
                                          <p:spTgt spid="67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 grpId="0" build="p" animBg="1" advAuto="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ession C6: Investigation report"/>
          <p:cNvSpPr txBox="1">
            <a:spLocks noGrp="1"/>
          </p:cNvSpPr>
          <p:nvPr>
            <p:ph type="title"/>
          </p:nvPr>
        </p:nvSpPr>
        <p:spPr>
          <a:xfrm>
            <a:off x="379729" y="46117"/>
            <a:ext cx="3264196" cy="1932377"/>
          </a:xfrm>
          <a:prstGeom prst="rect">
            <a:avLst/>
          </a:prstGeom>
        </p:spPr>
        <p:txBody>
          <a:bodyPr lIns="45719" tIns="45720" rIns="45719" bIns="45720" anchor="ctr">
            <a:normAutofit/>
          </a:bodyPr>
          <a:lstStyle/>
          <a:p>
            <a:r>
              <a:rPr lang="en-US" b="1" dirty="0"/>
              <a:t>Session C6: Investigation report</a:t>
            </a:r>
            <a:br>
              <a:rPr lang="en-US" b="1" dirty="0"/>
            </a:br>
            <a:r>
              <a:rPr lang="en-US" b="1" dirty="0"/>
              <a:t>Facilitator hat </a:t>
            </a:r>
            <a:endParaRPr lang="en-US" sz="1200" b="1" dirty="0">
              <a:solidFill>
                <a:srgbClr val="000000"/>
              </a:solidFill>
              <a:latin typeface="Times Roman"/>
              <a:ea typeface="Times Roman"/>
              <a:cs typeface="Times Roman"/>
            </a:endParaRPr>
          </a:p>
        </p:txBody>
      </p:sp>
      <p:grpSp>
        <p:nvGrpSpPr>
          <p:cNvPr id="684" name="Picture 3"/>
          <p:cNvGrpSpPr/>
          <p:nvPr/>
        </p:nvGrpSpPr>
        <p:grpSpPr>
          <a:xfrm>
            <a:off x="5842399" y="2115878"/>
            <a:ext cx="2950726" cy="2950726"/>
            <a:chOff x="0" y="0"/>
            <a:chExt cx="2950724" cy="2950724"/>
          </a:xfrm>
        </p:grpSpPr>
        <p:sp>
          <p:nvSpPr>
            <p:cNvPr id="682" name="Square"/>
            <p:cNvSpPr/>
            <p:nvPr/>
          </p:nvSpPr>
          <p:spPr>
            <a:xfrm>
              <a:off x="0" y="0"/>
              <a:ext cx="2950725" cy="2950725"/>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683" name="image19.jpeg" descr="image19.jpeg"/>
            <p:cNvPicPr>
              <a:picLocks noChangeAspect="1"/>
            </p:cNvPicPr>
            <p:nvPr/>
          </p:nvPicPr>
          <p:blipFill>
            <a:blip r:embed="rId3"/>
            <a:stretch>
              <a:fillRect/>
            </a:stretch>
          </p:blipFill>
          <p:spPr>
            <a:xfrm>
              <a:off x="0" y="0"/>
              <a:ext cx="2950725" cy="2950725"/>
            </a:xfrm>
            <a:prstGeom prst="rect">
              <a:avLst/>
            </a:prstGeom>
            <a:ln w="12700" cap="flat">
              <a:noFill/>
              <a:miter lim="400000"/>
            </a:ln>
            <a:effectLst/>
          </p:spPr>
        </p:pic>
      </p:grpSp>
      <p:sp>
        <p:nvSpPr>
          <p:cNvPr id="3" name="Rounded Rectangle 5">
            <a:extLst>
              <a:ext uri="{FF2B5EF4-FFF2-40B4-BE49-F238E27FC236}">
                <a16:creationId xmlns:a16="http://schemas.microsoft.com/office/drawing/2014/main" id="{5BC4CE7B-B75E-2851-5EF9-C6E692AE4569}"/>
              </a:ext>
            </a:extLst>
          </p:cNvPr>
          <p:cNvSpPr/>
          <p:nvPr/>
        </p:nvSpPr>
        <p:spPr>
          <a:xfrm flipV="1">
            <a:off x="309746" y="2073036"/>
            <a:ext cx="2554398"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Content Placeholder 2"/>
          <p:cNvSpPr txBox="1">
            <a:spLocks noGrp="1"/>
          </p:cNvSpPr>
          <p:nvPr>
            <p:ph type="body" idx="1"/>
          </p:nvPr>
        </p:nvSpPr>
        <p:spPr>
          <a:xfrm>
            <a:off x="1439999" y="1080000"/>
            <a:ext cx="9259531" cy="4654071"/>
          </a:xfrm>
          <a:prstGeom prst="rect">
            <a:avLst/>
          </a:prstGeom>
        </p:spPr>
        <p:txBody>
          <a:bodyPr>
            <a:normAutofit/>
          </a:bodyPr>
          <a:lstStyle/>
          <a:p>
            <a:pPr defTabSz="277747">
              <a:spcBef>
                <a:spcPts val="200"/>
              </a:spcBef>
              <a:defRPr sz="2304">
                <a:solidFill>
                  <a:schemeClr val="accent6"/>
                </a:solidFill>
              </a:defRPr>
            </a:pPr>
            <a:r>
              <a:rPr b="1" dirty="0">
                <a:latin typeface="Source Sans Pro" panose="020B0503030403020204" pitchFamily="34" charset="0"/>
              </a:rPr>
              <a:t>Room setting:</a:t>
            </a:r>
          </a:p>
          <a:p>
            <a:pPr marL="231006" indent="-231006" defTabSz="277747">
              <a:spcBef>
                <a:spcPts val="200"/>
              </a:spcBef>
              <a:buClr>
                <a:srgbClr val="65A000"/>
              </a:buClr>
              <a:buSzPct val="100000"/>
              <a:buChar char="•"/>
              <a:defRPr sz="2304"/>
            </a:pPr>
            <a:r>
              <a:rPr dirty="0">
                <a:latin typeface="Source Sans Pro" panose="020B0503030403020204" pitchFamily="34" charset="0"/>
              </a:rPr>
              <a:t>Plenary room to work on outputs</a:t>
            </a:r>
          </a:p>
          <a:p>
            <a:pPr defTabSz="277747">
              <a:spcBef>
                <a:spcPts val="200"/>
              </a:spcBef>
              <a:defRPr sz="2304"/>
            </a:pPr>
            <a:endParaRPr dirty="0">
              <a:latin typeface="Source Sans Pro" panose="020B0503030403020204" pitchFamily="34" charset="0"/>
            </a:endParaRPr>
          </a:p>
          <a:p>
            <a:pPr defTabSz="277747">
              <a:spcBef>
                <a:spcPts val="200"/>
              </a:spcBef>
              <a:defRPr sz="2304">
                <a:solidFill>
                  <a:schemeClr val="accent6"/>
                </a:solidFill>
              </a:defRPr>
            </a:pPr>
            <a:r>
              <a:rPr b="1" dirty="0">
                <a:solidFill>
                  <a:schemeClr val="accent6"/>
                </a:solidFill>
                <a:latin typeface="Source Sans Pro" panose="020B0503030403020204" pitchFamily="34" charset="0"/>
              </a:rPr>
              <a:t>Logistics:</a:t>
            </a:r>
          </a:p>
          <a:p>
            <a:pPr marL="216000" indent="-216000" defTabSz="277747">
              <a:spcBef>
                <a:spcPts val="200"/>
              </a:spcBef>
              <a:buClr>
                <a:srgbClr val="65A000"/>
              </a:buClr>
              <a:buSzPct val="100000"/>
              <a:buChar char="•"/>
              <a:defRPr sz="2304"/>
            </a:pPr>
            <a:r>
              <a:rPr dirty="0">
                <a:latin typeface="Source Sans Pro" panose="020B0503030403020204" pitchFamily="34" charset="0"/>
              </a:rPr>
              <a:t>Line listing and investigation report template sent to participants by email the day before starting the investigation report</a:t>
            </a:r>
          </a:p>
          <a:p>
            <a:pPr marL="216000" indent="-216000" defTabSz="277747">
              <a:spcBef>
                <a:spcPts val="200"/>
              </a:spcBef>
              <a:buClr>
                <a:srgbClr val="65A000"/>
              </a:buClr>
              <a:buSzPct val="100000"/>
              <a:buChar char="•"/>
              <a:defRPr sz="2304"/>
            </a:pPr>
            <a:r>
              <a:rPr dirty="0">
                <a:latin typeface="Source Sans Pro" panose="020B0503030403020204" pitchFamily="34" charset="0"/>
              </a:rPr>
              <a:t>Instructions and annexes session C6 printed out for all participants</a:t>
            </a:r>
          </a:p>
          <a:p>
            <a:pPr marL="216000" indent="-216000" defTabSz="277747">
              <a:spcBef>
                <a:spcPts val="200"/>
              </a:spcBef>
              <a:buClr>
                <a:srgbClr val="65A000"/>
              </a:buClr>
              <a:buSzPct val="100000"/>
              <a:buChar char="•"/>
              <a:defRPr sz="2304"/>
            </a:pPr>
            <a:r>
              <a:rPr dirty="0">
                <a:latin typeface="Source Sans Pro" panose="020B0503030403020204" pitchFamily="34" charset="0"/>
              </a:rPr>
              <a:t>Skills drill detailed schedule printed out for team coaches</a:t>
            </a:r>
          </a:p>
          <a:p>
            <a:pPr defTabSz="277747">
              <a:spcBef>
                <a:spcPts val="200"/>
              </a:spcBef>
              <a:defRPr sz="2304">
                <a:solidFill>
                  <a:srgbClr val="0070C0"/>
                </a:solidFill>
              </a:defRPr>
            </a:pPr>
            <a:endParaRPr dirty="0">
              <a:latin typeface="Source Sans Pro" panose="020B0503030403020204" pitchFamily="34" charset="0"/>
            </a:endParaRPr>
          </a:p>
          <a:p>
            <a:pPr defTabSz="277747">
              <a:spcBef>
                <a:spcPts val="200"/>
              </a:spcBef>
              <a:defRPr sz="2304">
                <a:solidFill>
                  <a:schemeClr val="accent6"/>
                </a:solidFill>
              </a:defRPr>
            </a:pPr>
            <a:r>
              <a:rPr b="1" dirty="0">
                <a:solidFill>
                  <a:schemeClr val="accent6"/>
                </a:solidFill>
                <a:latin typeface="Source Sans Pro" panose="020B0503030403020204" pitchFamily="34" charset="0"/>
              </a:rPr>
              <a:t>Roles/role plays:</a:t>
            </a:r>
          </a:p>
          <a:p>
            <a:pPr marL="342900" indent="-342900" defTabSz="277747">
              <a:spcBef>
                <a:spcPts val="200"/>
              </a:spcBef>
              <a:buClr>
                <a:srgbClr val="65A000"/>
              </a:buClr>
              <a:buFont typeface="Arial" panose="020B0604020202020204" pitchFamily="34" charset="0"/>
              <a:buChar char="•"/>
              <a:defRPr sz="2304"/>
            </a:pPr>
            <a:r>
              <a:rPr dirty="0">
                <a:latin typeface="Source Sans Pro" panose="020B0503030403020204" pitchFamily="34" charset="0"/>
              </a:rPr>
              <a:t>None</a:t>
            </a:r>
          </a:p>
        </p:txBody>
      </p:sp>
      <p:sp>
        <p:nvSpPr>
          <p:cNvPr id="3" name="Title 1">
            <a:extLst>
              <a:ext uri="{FF2B5EF4-FFF2-40B4-BE49-F238E27FC236}">
                <a16:creationId xmlns:a16="http://schemas.microsoft.com/office/drawing/2014/main" id="{BBAE69DE-C8A1-8A8A-B18E-60131CC240A6}"/>
              </a:ext>
            </a:extLst>
          </p:cNvPr>
          <p:cNvSpPr txBox="1"/>
          <p:nvPr/>
        </p:nvSpPr>
        <p:spPr>
          <a:xfrm>
            <a:off x="180000" y="36000"/>
            <a:ext cx="8944611" cy="584775"/>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sz="3200" b="1" dirty="0">
                <a:solidFill>
                  <a:srgbClr val="FFFFFF"/>
                </a:solidFill>
                <a:latin typeface="Source Sans Pro Bold"/>
              </a:rPr>
              <a:t>Prepare for session C6</a:t>
            </a:r>
            <a:endParaRPr lang="en-US" sz="3200" b="1" dirty="0">
              <a:solidFill>
                <a:srgbClr val="FFFFFF"/>
              </a:solidFill>
              <a:latin typeface="Source Sans Pro Bold"/>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88">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8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8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88">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688">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68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build="p" bldLvl="5" animBg="1" advAuto="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BCFE-CAEB-AD40-F4A1-A7493B0B25DA}"/>
              </a:ext>
            </a:extLst>
          </p:cNvPr>
          <p:cNvSpPr txBox="1"/>
          <p:nvPr/>
        </p:nvSpPr>
        <p:spPr>
          <a:xfrm>
            <a:off x="180000" y="36000"/>
            <a:ext cx="8944611" cy="584775"/>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en-US" sz="3200" b="1" dirty="0">
                <a:solidFill>
                  <a:srgbClr val="FFFFFF"/>
                </a:solidFill>
                <a:latin typeface="Source Sans Pro Bold"/>
              </a:rPr>
              <a:t>Facilitate and debrief session C6</a:t>
            </a:r>
            <a:endParaRPr lang="hu-HU" sz="3200" b="1" dirty="0">
              <a:solidFill>
                <a:srgbClr val="FFFFFF"/>
              </a:solidFill>
              <a:latin typeface="Source Sans Pro Bold"/>
            </a:endParaRPr>
          </a:p>
        </p:txBody>
      </p:sp>
      <p:sp>
        <p:nvSpPr>
          <p:cNvPr id="3" name="Szövegdoboz 2">
            <a:extLst>
              <a:ext uri="{FF2B5EF4-FFF2-40B4-BE49-F238E27FC236}">
                <a16:creationId xmlns:a16="http://schemas.microsoft.com/office/drawing/2014/main" id="{D60E6CB0-32E0-3BBE-4C53-7CD7D25F15E5}"/>
              </a:ext>
            </a:extLst>
          </p:cNvPr>
          <p:cNvSpPr txBox="1"/>
          <p:nvPr/>
        </p:nvSpPr>
        <p:spPr>
          <a:xfrm>
            <a:off x="1440000" y="1080000"/>
            <a:ext cx="9648496" cy="5350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57494">
              <a:spcBef>
                <a:spcPts val="200"/>
              </a:spcBef>
              <a:defRPr sz="1958">
                <a:solidFill>
                  <a:schemeClr val="accent2"/>
                </a:solidFill>
              </a:defRPr>
            </a:pPr>
            <a:r>
              <a:rPr lang="en-US" sz="2000" b="1" dirty="0">
                <a:solidFill>
                  <a:srgbClr val="65A000"/>
                </a:solidFill>
                <a:latin typeface="Source Sans Pro Bold"/>
              </a:rPr>
              <a:t>Facilitation:</a:t>
            </a:r>
          </a:p>
          <a:p>
            <a:pPr marL="288000" indent="-288000" defTabSz="257494">
              <a:spcBef>
                <a:spcPts val="200"/>
              </a:spcBef>
              <a:buClr>
                <a:schemeClr val="accent3"/>
              </a:buClr>
              <a:buSzPct val="100000"/>
              <a:buAutoNum type="arabicPeriod"/>
              <a:defRPr sz="1958"/>
            </a:pPr>
            <a:r>
              <a:rPr lang="en-US" sz="2000" dirty="0">
                <a:latin typeface="Source Sans Pro Regular"/>
              </a:rPr>
              <a:t>Distribute session instructions and annexes</a:t>
            </a:r>
          </a:p>
          <a:p>
            <a:pPr marL="288000" indent="-288000" defTabSz="257494">
              <a:spcBef>
                <a:spcPts val="200"/>
              </a:spcBef>
              <a:buClr>
                <a:schemeClr val="accent3"/>
              </a:buClr>
              <a:buSzPct val="100000"/>
              <a:buAutoNum type="arabicPeriod"/>
              <a:defRPr sz="1958"/>
            </a:pPr>
            <a:r>
              <a:rPr lang="en-US" sz="2000" dirty="0">
                <a:latin typeface="Source Sans Pro Regular"/>
              </a:rPr>
              <a:t>Read aloud with participants the key information about this session</a:t>
            </a:r>
          </a:p>
          <a:p>
            <a:pPr marL="288000" indent="-288000" defTabSz="257494">
              <a:spcBef>
                <a:spcPts val="200"/>
              </a:spcBef>
              <a:buClr>
                <a:schemeClr val="accent3"/>
              </a:buClr>
              <a:buSzPct val="100000"/>
              <a:buAutoNum type="arabicPeriod"/>
              <a:defRPr sz="1958"/>
            </a:pPr>
            <a:r>
              <a:rPr lang="en-US" sz="2000" dirty="0">
                <a:latin typeface="Source Sans Pro Regular"/>
              </a:rPr>
              <a:t>Highlight what are the expected outputs for this session and how teams are expected to present them</a:t>
            </a:r>
          </a:p>
          <a:p>
            <a:pPr marL="288000" indent="-288000" defTabSz="257494">
              <a:spcBef>
                <a:spcPts val="200"/>
              </a:spcBef>
              <a:buClr>
                <a:schemeClr val="accent3"/>
              </a:buClr>
              <a:buSzPct val="100000"/>
              <a:buAutoNum type="arabicPeriod"/>
              <a:defRPr sz="1958"/>
            </a:pPr>
            <a:r>
              <a:rPr lang="en-US" sz="2000" dirty="0">
                <a:latin typeface="Source Sans Pro Regular"/>
              </a:rPr>
              <a:t>Ensure that everyone has understood the tasks</a:t>
            </a:r>
          </a:p>
          <a:p>
            <a:pPr marL="288000" indent="-288000" defTabSz="257494">
              <a:spcBef>
                <a:spcPts val="200"/>
              </a:spcBef>
              <a:buClr>
                <a:schemeClr val="accent3"/>
              </a:buClr>
              <a:buSzPct val="100000"/>
              <a:buAutoNum type="arabicPeriod"/>
              <a:defRPr sz="1958"/>
            </a:pPr>
            <a:r>
              <a:rPr lang="en-US" sz="2000" dirty="0">
                <a:latin typeface="Source Sans Pro Regular"/>
              </a:rPr>
              <a:t>Indicate how much time is given to the session, the breakdown</a:t>
            </a:r>
          </a:p>
          <a:p>
            <a:pPr marL="288000" indent="-288000" defTabSz="257494">
              <a:spcBef>
                <a:spcPts val="200"/>
              </a:spcBef>
              <a:buClr>
                <a:schemeClr val="accent3"/>
              </a:buClr>
              <a:buSzPct val="100000"/>
              <a:buAutoNum type="arabicPeriod"/>
              <a:defRPr sz="1958"/>
            </a:pPr>
            <a:r>
              <a:rPr lang="en-US" sz="2000" dirty="0">
                <a:latin typeface="Source Sans Pro Regular"/>
              </a:rPr>
              <a:t>Team coaches remain with their teams to respond to clarify instructions, respond to questions if needed</a:t>
            </a:r>
          </a:p>
          <a:p>
            <a:pPr defTabSz="257494">
              <a:spcBef>
                <a:spcPts val="200"/>
              </a:spcBef>
              <a:defRPr sz="1958">
                <a:solidFill>
                  <a:srgbClr val="0070C0"/>
                </a:solidFill>
              </a:defRPr>
            </a:pPr>
            <a:endParaRPr lang="en-US" sz="2000" dirty="0"/>
          </a:p>
          <a:p>
            <a:pPr defTabSz="257494">
              <a:spcBef>
                <a:spcPts val="200"/>
              </a:spcBef>
              <a:defRPr sz="1958">
                <a:solidFill>
                  <a:schemeClr val="accent2"/>
                </a:solidFill>
              </a:defRPr>
            </a:pPr>
            <a:r>
              <a:rPr lang="en-US" sz="2000" b="1" dirty="0">
                <a:solidFill>
                  <a:srgbClr val="65A000"/>
                </a:solidFill>
                <a:latin typeface="Source Sans Pro Bold"/>
              </a:rPr>
              <a:t>Debriefing:</a:t>
            </a:r>
          </a:p>
          <a:p>
            <a:pPr marL="342900" indent="-342900" defTabSz="257494">
              <a:spcBef>
                <a:spcPts val="200"/>
              </a:spcBef>
              <a:buClr>
                <a:srgbClr val="65A000"/>
              </a:buClr>
              <a:buFont typeface="Arial" panose="020B0604020202020204" pitchFamily="34" charset="0"/>
              <a:buChar char="•"/>
              <a:defRPr sz="1958"/>
            </a:pPr>
            <a:r>
              <a:rPr lang="en-US" sz="2000" dirty="0">
                <a:latin typeface="Source Sans Pro Regular"/>
              </a:rPr>
              <a:t>Each team will present their reports, 10’ maximum</a:t>
            </a:r>
          </a:p>
          <a:p>
            <a:pPr marL="342900" indent="-342900" defTabSz="257494">
              <a:spcBef>
                <a:spcPts val="200"/>
              </a:spcBef>
              <a:buClr>
                <a:srgbClr val="65A000"/>
              </a:buClr>
              <a:buFont typeface="Arial" panose="020B0604020202020204" pitchFamily="34" charset="0"/>
              <a:buChar char="•"/>
              <a:defRPr sz="1958"/>
            </a:pPr>
            <a:r>
              <a:rPr lang="en-US" sz="2000" dirty="0">
                <a:latin typeface="Source Sans Pro Regular"/>
              </a:rPr>
              <a:t>Other teams and facilitators will provide constructive feedback and comments </a:t>
            </a:r>
          </a:p>
          <a:p>
            <a:pPr marL="342900" indent="-342900" defTabSz="257494">
              <a:spcBef>
                <a:spcPts val="200"/>
              </a:spcBef>
              <a:buClr>
                <a:srgbClr val="65A000"/>
              </a:buClr>
              <a:buFont typeface="Arial" panose="020B0604020202020204" pitchFamily="34" charset="0"/>
              <a:buChar char="•"/>
              <a:defRPr sz="1958"/>
            </a:pPr>
            <a:r>
              <a:rPr lang="en-US" sz="2000" dirty="0">
                <a:latin typeface="Source Sans Pro Regular"/>
              </a:rPr>
              <a:t>Present the debriefing slides</a:t>
            </a:r>
          </a:p>
          <a:p>
            <a:pPr marL="342900" indent="-342900" defTabSz="257494">
              <a:spcBef>
                <a:spcPts val="200"/>
              </a:spcBef>
              <a:buClr>
                <a:srgbClr val="65A000"/>
              </a:buClr>
              <a:buFont typeface="Arial" panose="020B0604020202020204" pitchFamily="34" charset="0"/>
              <a:buChar char="•"/>
              <a:defRPr sz="1958"/>
            </a:pPr>
            <a:r>
              <a:rPr lang="en-US" sz="2000" dirty="0">
                <a:latin typeface="Source Sans Pro Regular"/>
              </a:rPr>
              <a:t>Respond to questions if any</a:t>
            </a:r>
          </a:p>
          <a:p>
            <a:pPr marL="0" marR="0" indent="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9" name="Picture 4" descr="Picture 4"/>
          <p:cNvPicPr>
            <a:picLocks noChangeAspect="1"/>
          </p:cNvPicPr>
          <p:nvPr/>
        </p:nvPicPr>
        <p:blipFill rotWithShape="1">
          <a:blip r:embed="rId3"/>
          <a:srcRect l="5345" t="29113" r="33285" b="54796"/>
          <a:stretch/>
        </p:blipFill>
        <p:spPr>
          <a:xfrm>
            <a:off x="1032800" y="2333297"/>
            <a:ext cx="10287080" cy="1798028"/>
          </a:xfrm>
          <a:prstGeom prst="rect">
            <a:avLst/>
          </a:prstGeom>
          <a:ln w="12700">
            <a:miter lim="400000"/>
          </a:ln>
        </p:spPr>
      </p:pic>
      <p:sp>
        <p:nvSpPr>
          <p:cNvPr id="2" name="Title 1">
            <a:extLst>
              <a:ext uri="{FF2B5EF4-FFF2-40B4-BE49-F238E27FC236}">
                <a16:creationId xmlns:a16="http://schemas.microsoft.com/office/drawing/2014/main" id="{5643F4C7-17B4-E455-8CA1-F93E40A6FB41}"/>
              </a:ext>
            </a:extLst>
          </p:cNvPr>
          <p:cNvSpPr txBox="1"/>
          <p:nvPr/>
        </p:nvSpPr>
        <p:spPr>
          <a:xfrm>
            <a:off x="180000" y="36000"/>
            <a:ext cx="8944611" cy="584775"/>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en-US" sz="3200" b="1" dirty="0">
                <a:solidFill>
                  <a:srgbClr val="FFFFFF"/>
                </a:solidFill>
                <a:latin typeface="Source Sans Pro Bold"/>
              </a:rPr>
              <a:t>Skills drill detailed timeline for session C6</a:t>
            </a:r>
            <a:endParaRPr lang="hu-HU" sz="3200" b="1" dirty="0">
              <a:solidFill>
                <a:srgbClr val="FFFFFF"/>
              </a:solidFill>
              <a:latin typeface="Source Sans Pro Bold"/>
            </a:endParaRPr>
          </a:p>
        </p:txBody>
      </p:sp>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73142451"/>
      </p:ext>
    </p:extLst>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CAC422-89CC-45C7-A4E7-8762019F89DC}"/>
              </a:ext>
            </a:extLst>
          </p:cNvPr>
          <p:cNvSpPr>
            <a:spLocks noGrp="1"/>
          </p:cNvSpPr>
          <p:nvPr>
            <p:ph type="body" sz="quarter" idx="1"/>
          </p:nvPr>
        </p:nvSpPr>
        <p:spPr/>
        <p:txBody>
          <a:bodyPr>
            <a:normAutofit/>
          </a:bodyPr>
          <a:lstStyle/>
          <a:p>
            <a:r>
              <a:rPr lang="fr-FR" sz="3600" dirty="0" err="1"/>
              <a:t>Thank</a:t>
            </a:r>
            <a:r>
              <a:rPr lang="fr-FR" sz="3600" dirty="0"/>
              <a:t> </a:t>
            </a:r>
            <a:r>
              <a:rPr lang="fr-FR" sz="3600" dirty="0" err="1"/>
              <a:t>you</a:t>
            </a:r>
            <a:r>
              <a:rPr lang="fr-FR" sz="3600" dirty="0"/>
              <a:t>!</a:t>
            </a:r>
            <a:endParaRPr lang="en-US" sz="3600" dirty="0"/>
          </a:p>
        </p:txBody>
      </p:sp>
    </p:spTree>
    <p:extLst>
      <p:ext uri="{BB962C8B-B14F-4D97-AF65-F5344CB8AC3E}">
        <p14:creationId xmlns:p14="http://schemas.microsoft.com/office/powerpoint/2010/main" val="4139318068"/>
      </p:ext>
    </p:extLst>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vert="horz" wrap="square" lIns="13500" tIns="0" rIns="13500" bIns="0" numCol="1" rtlCol="0" anchor="t" anchorCtr="0" compatLnSpc="1">
            <a:prstTxWarp prst="textNoShape">
              <a:avLst/>
            </a:prstTxWarp>
            <a:noAutofit/>
          </a:bodyPr>
          <a:lstStyle/>
          <a:p>
            <a:r>
              <a:rPr lang="en-US" sz="2000" dirty="0">
                <a:cs typeface="Arial"/>
              </a:rPr>
              <a:t>WHO Health Security Learning Platform - Training Materials</a:t>
            </a:r>
          </a:p>
          <a:p>
            <a:r>
              <a:rPr lang="en-US" sz="2000" dirty="0">
                <a:cs typeface="Arial"/>
              </a:rPr>
              <a:t>These WHO Training Materials are © World Health Organization (WHO) 2022. All rights reserved.</a:t>
            </a:r>
          </a:p>
          <a:p>
            <a:r>
              <a:rPr lang="en-US" sz="2000" dirty="0">
                <a:cs typeface="Arial"/>
              </a:rPr>
              <a:t>Your use of these materials is subject to the “</a:t>
            </a:r>
            <a:r>
              <a:rPr lang="en-US" sz="2000" u="sng" dirty="0">
                <a:cs typeface="Arial"/>
                <a:hlinkClick r:id="rId2"/>
              </a:rPr>
              <a:t>WHO Health Security Learning Platform, Training Materials – Terms of Use</a:t>
            </a:r>
            <a:r>
              <a:rPr lang="en-US" sz="2000" dirty="0">
                <a:cs typeface="Arial"/>
              </a:rPr>
              <a:t>”, which you accepted when downloading them and which are available on the Health Security Learning Platform at: </a:t>
            </a:r>
            <a:r>
              <a:rPr lang="en-US" sz="2000" u="sng" dirty="0">
                <a:cs typeface="Arial"/>
                <a:hlinkClick r:id="rId3"/>
              </a:rPr>
              <a:t>https://extranet.who.int/hslp</a:t>
            </a:r>
            <a:r>
              <a:rPr lang="en-US" sz="2000" dirty="0">
                <a:cs typeface="Arial"/>
              </a:rPr>
              <a:t>  </a:t>
            </a:r>
            <a:endParaRPr lang="en-US" sz="2000" dirty="0"/>
          </a:p>
          <a:p>
            <a:endParaRPr lang="en-US" sz="2000" dirty="0"/>
          </a:p>
          <a:p>
            <a:r>
              <a:rPr lang="en-US" sz="2000" dirty="0">
                <a:cs typeface="Arial"/>
              </a:rPr>
              <a:t>Should you adapt, modify, translate, or in any other way revise the contents of these materials, you shall not imply that WHO is any way affiliated with such modifications and shall not use the WHO name or emblem in such modified materials. </a:t>
            </a:r>
            <a:endParaRPr lang="en-US" sz="2000" dirty="0"/>
          </a:p>
          <a:p>
            <a:endParaRPr lang="en-US" sz="2000" dirty="0"/>
          </a:p>
          <a:p>
            <a:r>
              <a:rPr lang="en-US" sz="2000" dirty="0">
                <a:cs typeface="Times New Roman"/>
              </a:rPr>
              <a:t>Should you adapt, modify, translate, or in any other way revise the contents of these materials, you shall acknowledge the source of the material providing the following attribution: “These </a:t>
            </a:r>
            <a:r>
              <a:rPr lang="en-US" sz="2000">
                <a:cs typeface="Times New Roman"/>
              </a:rPr>
              <a:t>training materials are a modified version of the Rapid Response Teams</a:t>
            </a:r>
            <a:r>
              <a:rPr lang="en-US">
                <a:cs typeface="Times New Roman"/>
              </a:rPr>
              <a:t> Training Programme</a:t>
            </a:r>
            <a:r>
              <a:rPr lang="en-US" sz="2000" dirty="0">
                <a:cs typeface="Times New Roman"/>
              </a:rPr>
              <a:t> (available at:</a:t>
            </a:r>
            <a:r>
              <a:rPr lang="en-US" sz="2000" dirty="0">
                <a:cs typeface="+mn-lt"/>
              </a:rPr>
              <a:t> </a:t>
            </a:r>
            <a:r>
              <a:rPr lang="en-US" sz="2000" dirty="0">
                <a:cs typeface="Arial"/>
              </a:rPr>
              <a:t>https://extranet.who.int/hslp/</a:t>
            </a:r>
            <a:r>
              <a:rPr lang="en-US" sz="2000" dirty="0">
                <a:cs typeface="Times New Roman"/>
              </a:rPr>
              <a:t>), which is © the World Health Organization (WHO), 2022, and used with permission from WHO. WHO disclaims any responsibility for any modifications to, or revisions of, the WHO copyrighted materials.”  </a:t>
            </a:r>
          </a:p>
          <a:p>
            <a:r>
              <a:rPr lang="en-US" sz="2000" dirty="0">
                <a:cs typeface="Arial"/>
              </a:rPr>
              <a:t>Further, please inform WHO of any modifications of these materials that you use publicly, for record-keeping purposes and continued development, by emailing </a:t>
            </a:r>
            <a:r>
              <a:rPr lang="en-US" sz="2000" u="sng" dirty="0">
                <a:solidFill>
                  <a:srgbClr val="0563C1"/>
                </a:solidFill>
                <a:cs typeface="Arial"/>
                <a:hlinkClick r:id="rId4"/>
              </a:rPr>
              <a:t>ihrhrt@who.int</a:t>
            </a:r>
            <a:endParaRPr lang="en-US" sz="2000" dirty="0">
              <a:cs typeface="Arial"/>
            </a:endParaRPr>
          </a:p>
          <a:p>
            <a:endParaRPr lang="en-US" sz="2000" dirty="0"/>
          </a:p>
        </p:txBody>
      </p:sp>
    </p:spTree>
    <p:extLst>
      <p:ext uri="{BB962C8B-B14F-4D97-AF65-F5344CB8AC3E}">
        <p14:creationId xmlns:p14="http://schemas.microsoft.com/office/powerpoint/2010/main" val="3595444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descr="Image">
            <a:extLst>
              <a:ext uri="{FF2B5EF4-FFF2-40B4-BE49-F238E27FC236}">
                <a16:creationId xmlns:a16="http://schemas.microsoft.com/office/drawing/2014/main" id="{DBAE380D-2985-EA52-C54A-AE189F67F3EF}"/>
              </a:ext>
            </a:extLst>
          </p:cNvPr>
          <p:cNvPicPr>
            <a:picLocks noChangeAspect="1"/>
          </p:cNvPicPr>
          <p:nvPr/>
        </p:nvPicPr>
        <p:blipFill>
          <a:blip r:embed="rId2"/>
          <a:stretch>
            <a:fillRect/>
          </a:stretch>
        </p:blipFill>
        <p:spPr>
          <a:xfrm>
            <a:off x="1317772" y="1651031"/>
            <a:ext cx="5326635" cy="3555938"/>
          </a:xfrm>
          <a:prstGeom prst="rect">
            <a:avLst/>
          </a:prstGeom>
          <a:ln w="12700">
            <a:miter lim="400000"/>
          </a:ln>
        </p:spPr>
      </p:pic>
      <p:sp>
        <p:nvSpPr>
          <p:cNvPr id="599" name="Straight Arrow Connector 5"/>
          <p:cNvSpPr/>
          <p:nvPr/>
        </p:nvSpPr>
        <p:spPr>
          <a:xfrm flipH="1">
            <a:off x="3347423" y="1809871"/>
            <a:ext cx="533401" cy="228601"/>
          </a:xfrm>
          <a:prstGeom prst="line">
            <a:avLst/>
          </a:prstGeom>
          <a:ln w="19050">
            <a:solidFill>
              <a:schemeClr val="accent2"/>
            </a:solidFill>
            <a:miter/>
            <a:tailEnd type="triangle"/>
          </a:ln>
        </p:spPr>
        <p:txBody>
          <a:bodyPr lIns="45719" rIns="45719"/>
          <a:lstStyle/>
          <a:p>
            <a:endParaRPr/>
          </a:p>
        </p:txBody>
      </p:sp>
      <p:sp>
        <p:nvSpPr>
          <p:cNvPr id="600" name="TextBox 6"/>
          <p:cNvSpPr txBox="1"/>
          <p:nvPr/>
        </p:nvSpPr>
        <p:spPr>
          <a:xfrm>
            <a:off x="3864989" y="1562468"/>
            <a:ext cx="914401" cy="518925"/>
          </a:xfrm>
          <a:prstGeom prst="rect">
            <a:avLst/>
          </a:prstGeom>
          <a:solidFill>
            <a:srgbClr val="AFC6FD"/>
          </a:solidFill>
          <a:ln>
            <a:solidFill>
              <a:schemeClr val="accent1"/>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vl1pPr>
          </a:lstStyle>
          <a:p>
            <a:r>
              <a:rPr err="1"/>
              <a:t>Guntana</a:t>
            </a:r>
            <a:r>
              <a:t> Village</a:t>
            </a:r>
          </a:p>
        </p:txBody>
      </p:sp>
      <p:sp>
        <p:nvSpPr>
          <p:cNvPr id="601" name="Rectangle 7"/>
          <p:cNvSpPr txBox="1"/>
          <p:nvPr/>
        </p:nvSpPr>
        <p:spPr>
          <a:xfrm>
            <a:off x="7106400" y="1645200"/>
            <a:ext cx="3960000"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L="342900" indent="-342900">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a:buNone/>
            </a:pPr>
            <a:r>
              <a:t>Similar cases were seen in </a:t>
            </a:r>
            <a:r>
              <a:rPr err="1"/>
              <a:t>Guntana</a:t>
            </a:r>
            <a:r>
              <a:t> village 40 km away from the main village, where people complain of dumping of wastes by national metal factory in </a:t>
            </a:r>
            <a:r>
              <a:rPr err="1"/>
              <a:t>Bughaw</a:t>
            </a:r>
            <a:r>
              <a:t> river.</a:t>
            </a:r>
          </a:p>
        </p:txBody>
      </p:sp>
      <p:sp>
        <p:nvSpPr>
          <p:cNvPr id="602" name="Pentagon 9"/>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defRPr>
                <a:solidFill>
                  <a:srgbClr val="FFFFFF"/>
                </a:solidFill>
              </a:defRPr>
            </a:pPr>
            <a:endParaRPr/>
          </a:p>
        </p:txBody>
      </p:sp>
      <p:sp>
        <p:nvSpPr>
          <p:cNvPr id="5" name="3. Key events in the story (3)">
            <a:extLst>
              <a:ext uri="{FF2B5EF4-FFF2-40B4-BE49-F238E27FC236}">
                <a16:creationId xmlns:a16="http://schemas.microsoft.com/office/drawing/2014/main" id="{86874711-7B55-14BA-2E78-A527CC76DB43}"/>
              </a:ext>
            </a:extLst>
          </p:cNvPr>
          <p:cNvSpPr txBox="1">
            <a:spLocks noGrp="1"/>
          </p:cNvSpPr>
          <p:nvPr>
            <p:ph type="title"/>
          </p:nvPr>
        </p:nvSpPr>
        <p:spPr>
          <a:xfrm>
            <a:off x="144000" y="36000"/>
            <a:ext cx="6297612" cy="646113"/>
          </a:xfrm>
          <a:prstGeom prst="rect">
            <a:avLst/>
          </a:prstGeom>
        </p:spPr>
        <p:txBody>
          <a:bodyPr lIns="45719" tIns="45720" rIns="45719" bIns="45720" anchor="ctr">
            <a:normAutofit/>
          </a:bodyPr>
          <a:lstStyle>
            <a:lvl1pPr defTabSz="514350"/>
          </a:lstStyle>
          <a:p>
            <a:r>
              <a:rPr b="1"/>
              <a:t>3. Key events in the story (</a:t>
            </a:r>
            <a:r>
              <a:rPr lang="hu-HU" b="1"/>
              <a:t>4</a:t>
            </a:r>
            <a:r>
              <a:rPr b="1"/>
              <a:t>)</a:t>
            </a:r>
            <a:endParaRPr lang="en-US" b="1"/>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3. Key events in the story (5)"/>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defTabSz="514350"/>
          </a:lstStyle>
          <a:p>
            <a:r>
              <a:rPr b="1"/>
              <a:t>3. Key events in the story (5)</a:t>
            </a:r>
            <a:endParaRPr lang="en-US" b="1"/>
          </a:p>
        </p:txBody>
      </p:sp>
      <p:pic>
        <p:nvPicPr>
          <p:cNvPr id="606" name="Picture 5" descr="Picture 5"/>
          <p:cNvPicPr>
            <a:picLocks noChangeAspect="1"/>
          </p:cNvPicPr>
          <p:nvPr/>
        </p:nvPicPr>
        <p:blipFill>
          <a:blip r:embed="rId2"/>
          <a:stretch>
            <a:fillRect/>
          </a:stretch>
        </p:blipFill>
        <p:spPr>
          <a:xfrm>
            <a:off x="850837" y="1591636"/>
            <a:ext cx="3336926" cy="2209801"/>
          </a:xfrm>
          <a:prstGeom prst="rect">
            <a:avLst/>
          </a:prstGeom>
          <a:ln w="12700">
            <a:miter lim="400000"/>
          </a:ln>
        </p:spPr>
      </p:pic>
      <p:pic>
        <p:nvPicPr>
          <p:cNvPr id="607" name="Picture 2" descr="Picture 2"/>
          <p:cNvPicPr>
            <a:picLocks noChangeAspect="1"/>
          </p:cNvPicPr>
          <p:nvPr/>
        </p:nvPicPr>
        <p:blipFill>
          <a:blip r:embed="rId3"/>
          <a:stretch>
            <a:fillRect/>
          </a:stretch>
        </p:blipFill>
        <p:spPr>
          <a:xfrm>
            <a:off x="2663430" y="4572000"/>
            <a:ext cx="1108107" cy="1108107"/>
          </a:xfrm>
          <a:prstGeom prst="rect">
            <a:avLst/>
          </a:prstGeom>
          <a:ln w="12700">
            <a:miter lim="400000"/>
          </a:ln>
        </p:spPr>
      </p:pic>
      <p:sp>
        <p:nvSpPr>
          <p:cNvPr id="608" name="Rectangle 5"/>
          <p:cNvSpPr txBox="1"/>
          <p:nvPr/>
        </p:nvSpPr>
        <p:spPr>
          <a:xfrm>
            <a:off x="7106400" y="1645200"/>
            <a:ext cx="3960000" cy="3416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indent="-342900" algn="just">
              <a:buClr>
                <a:schemeClr val="accent3"/>
              </a:buClr>
              <a:buSzPct val="100000"/>
              <a:buFont typeface="Arial"/>
              <a:buChar char="•"/>
              <a:defRPr sz="2000">
                <a:solidFill>
                  <a:srgbClr val="002060"/>
                </a:solidFill>
                <a:latin typeface="Arial"/>
                <a:ea typeface="Arial"/>
                <a:cs typeface="Arial"/>
                <a:sym typeface="Arial"/>
              </a:defRPr>
            </a:pPr>
            <a:r>
              <a:rPr sz="2400">
                <a:solidFill>
                  <a:schemeClr val="tx1"/>
                </a:solidFill>
                <a:latin typeface="Source Sans Pro Regular"/>
              </a:rPr>
              <a:t>The RRT goes to the community affected to talk to the community leaders and members, and to initiate active case finding and contact monitoring.</a:t>
            </a:r>
          </a:p>
          <a:p>
            <a:pPr marL="342900" indent="-342900">
              <a:buClr>
                <a:schemeClr val="accent3"/>
              </a:buClr>
              <a:buSzPct val="100000"/>
              <a:buFont typeface="Arial"/>
              <a:buChar char="•"/>
              <a:defRPr sz="2000">
                <a:solidFill>
                  <a:srgbClr val="002060"/>
                </a:solidFill>
                <a:latin typeface="Arial"/>
                <a:ea typeface="Arial"/>
                <a:cs typeface="Arial"/>
                <a:sym typeface="Arial"/>
              </a:defRPr>
            </a:pPr>
            <a:r>
              <a:rPr sz="2400">
                <a:solidFill>
                  <a:schemeClr val="tx1"/>
                </a:solidFill>
                <a:latin typeface="Source Sans Pro Regular"/>
              </a:rPr>
              <a:t>They will face a number of challenging situations during this process. </a:t>
            </a:r>
          </a:p>
        </p:txBody>
      </p:sp>
      <p:pic>
        <p:nvPicPr>
          <p:cNvPr id="609" name="Picture 18" descr="Picture 18"/>
          <p:cNvPicPr>
            <a:picLocks noChangeAspect="1"/>
          </p:cNvPicPr>
          <p:nvPr/>
        </p:nvPicPr>
        <p:blipFill>
          <a:blip r:embed="rId4"/>
          <a:stretch>
            <a:fillRect/>
          </a:stretch>
        </p:blipFill>
        <p:spPr>
          <a:xfrm>
            <a:off x="4964167" y="4724432"/>
            <a:ext cx="1989343" cy="924008"/>
          </a:xfrm>
          <a:prstGeom prst="rect">
            <a:avLst/>
          </a:prstGeom>
          <a:ln w="12700">
            <a:miter lim="400000"/>
          </a:ln>
        </p:spPr>
      </p:pic>
      <p:pic>
        <p:nvPicPr>
          <p:cNvPr id="610" name="Picture 19" descr="Picture 19"/>
          <p:cNvPicPr>
            <a:picLocks noChangeAspect="1"/>
          </p:cNvPicPr>
          <p:nvPr/>
        </p:nvPicPr>
        <p:blipFill>
          <a:blip r:embed="rId5"/>
          <a:stretch>
            <a:fillRect/>
          </a:stretch>
        </p:blipFill>
        <p:spPr>
          <a:xfrm>
            <a:off x="5466396" y="2819400"/>
            <a:ext cx="984888" cy="1218735"/>
          </a:xfrm>
          <a:prstGeom prst="rect">
            <a:avLst/>
          </a:prstGeom>
          <a:ln w="12700">
            <a:miter lim="400000"/>
          </a:ln>
        </p:spPr>
      </p:pic>
      <p:sp>
        <p:nvSpPr>
          <p:cNvPr id="611" name="Right Arrow 8"/>
          <p:cNvSpPr/>
          <p:nvPr/>
        </p:nvSpPr>
        <p:spPr>
          <a:xfrm rot="20205707">
            <a:off x="3724509" y="3803448"/>
            <a:ext cx="1534204"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defRPr>
                <a:solidFill>
                  <a:srgbClr val="FFFFFF"/>
                </a:solidFill>
              </a:defRPr>
            </a:pPr>
            <a:endParaRPr/>
          </a:p>
        </p:txBody>
      </p:sp>
      <p:sp>
        <p:nvSpPr>
          <p:cNvPr id="612" name="Right Arrow 9"/>
          <p:cNvSpPr/>
          <p:nvPr/>
        </p:nvSpPr>
        <p:spPr>
          <a:xfrm rot="174846">
            <a:off x="3834693" y="4773519"/>
            <a:ext cx="1129354"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defRPr>
                <a:solidFill>
                  <a:srgbClr val="FFFFFF"/>
                </a:solidFill>
              </a:defRPr>
            </a:pPr>
            <a:endParaRPr/>
          </a:p>
        </p:txBody>
      </p:sp>
      <p:sp>
        <p:nvSpPr>
          <p:cNvPr id="613"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defRPr>
                <a:solidFill>
                  <a:srgbClr val="FFFFFF"/>
                </a:solidFill>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Content Placeholder 2"/>
          <p:cNvSpPr txBox="1">
            <a:spLocks noGrp="1"/>
          </p:cNvSpPr>
          <p:nvPr>
            <p:ph type="body" sz="half" idx="1"/>
          </p:nvPr>
        </p:nvSpPr>
        <p:spPr>
          <a:xfrm>
            <a:off x="5757960" y="1645200"/>
            <a:ext cx="5438577" cy="4654071"/>
          </a:xfrm>
          <a:prstGeom prst="rect">
            <a:avLst/>
          </a:prstGeom>
        </p:spPr>
        <p:txBody>
          <a:bodyPr/>
          <a:lstStyle>
            <a:lvl1pPr>
              <a:spcBef>
                <a:spcPts val="0"/>
              </a:spcBef>
            </a:lvl1pPr>
          </a:lstStyle>
          <a:p>
            <a:pPr algn="just"/>
            <a:r>
              <a:t>The RRT is requested to submit a comprehensive report with their findings, conclusions and recommendations.</a:t>
            </a:r>
          </a:p>
        </p:txBody>
      </p:sp>
      <p:sp>
        <p:nvSpPr>
          <p:cNvPr id="616" name="3. Key events in the story (6)"/>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defTabSz="514350"/>
          </a:lstStyle>
          <a:p>
            <a:r>
              <a:rPr b="1"/>
              <a:t>3. Key events in the story (6)</a:t>
            </a:r>
            <a:endParaRPr lang="en-US" b="1"/>
          </a:p>
        </p:txBody>
      </p:sp>
      <p:pic>
        <p:nvPicPr>
          <p:cNvPr id="618" name="Picture 3" descr="Picture 3"/>
          <p:cNvPicPr>
            <a:picLocks noChangeAspect="1"/>
          </p:cNvPicPr>
          <p:nvPr/>
        </p:nvPicPr>
        <p:blipFill>
          <a:blip r:embed="rId2"/>
          <a:stretch>
            <a:fillRect/>
          </a:stretch>
        </p:blipFill>
        <p:spPr>
          <a:xfrm>
            <a:off x="2081396" y="1079009"/>
            <a:ext cx="2857501" cy="2857501"/>
          </a:xfrm>
          <a:prstGeom prst="rect">
            <a:avLst/>
          </a:prstGeom>
          <a:ln w="12700">
            <a:miter lim="400000"/>
          </a:ln>
        </p:spPr>
      </p:pic>
      <p:pic>
        <p:nvPicPr>
          <p:cNvPr id="619" name="Picture 2" descr="Picture 2"/>
          <p:cNvPicPr>
            <a:picLocks noChangeAspect="1"/>
          </p:cNvPicPr>
          <p:nvPr/>
        </p:nvPicPr>
        <p:blipFill>
          <a:blip r:embed="rId3"/>
          <a:stretch>
            <a:fillRect/>
          </a:stretch>
        </p:blipFill>
        <p:spPr>
          <a:xfrm>
            <a:off x="3091046" y="3441210"/>
            <a:ext cx="3695701" cy="2181226"/>
          </a:xfrm>
          <a:prstGeom prst="rect">
            <a:avLst/>
          </a:prstGeom>
          <a:ln w="12700">
            <a:miter lim="400000"/>
          </a:ln>
        </p:spPr>
      </p:pic>
      <p:sp>
        <p:nvSpPr>
          <p:cNvPr id="620" name="TextBox 1"/>
          <p:cNvSpPr txBox="1"/>
          <p:nvPr/>
        </p:nvSpPr>
        <p:spPr>
          <a:xfrm rot="21162827">
            <a:off x="3063580" y="1502040"/>
            <a:ext cx="608247" cy="3924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solidFill>
                  <a:srgbClr val="92D050"/>
                </a:solidFill>
              </a:defRPr>
            </a:lvl1pPr>
          </a:lstStyle>
          <a:p>
            <a:r>
              <a:t>RRT</a:t>
            </a:r>
          </a:p>
        </p:txBody>
      </p:sp>
      <p:sp>
        <p:nvSpPr>
          <p:cNvPr id="621" name="TextBox 7"/>
          <p:cNvSpPr txBox="1"/>
          <p:nvPr/>
        </p:nvSpPr>
        <p:spPr>
          <a:xfrm rot="21162827">
            <a:off x="2934619" y="2390397"/>
            <a:ext cx="1358644" cy="6251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b="1">
                <a:solidFill>
                  <a:srgbClr val="92D050"/>
                </a:solidFill>
              </a:defRPr>
            </a:pPr>
            <a:r>
              <a:t>Outbreak </a:t>
            </a:r>
          </a:p>
          <a:p>
            <a:pPr>
              <a:defRPr b="1">
                <a:solidFill>
                  <a:srgbClr val="92D050"/>
                </a:solidFill>
              </a:defRPr>
            </a:pPr>
            <a:r>
              <a:t>in Syan</a:t>
            </a:r>
          </a:p>
        </p:txBody>
      </p:sp>
      <p:sp>
        <p:nvSpPr>
          <p:cNvPr id="622" name="Pentagon 4"/>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defRPr>
                <a:solidFill>
                  <a:srgbClr val="FFFFFF"/>
                </a:solidFill>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5" name="Content Placeholder 3"/>
          <p:cNvGraphicFramePr/>
          <p:nvPr>
            <p:extLst>
              <p:ext uri="{D42A27DB-BD31-4B8C-83A1-F6EECF244321}">
                <p14:modId xmlns:p14="http://schemas.microsoft.com/office/powerpoint/2010/main" val="1429582922"/>
              </p:ext>
            </p:extLst>
          </p:nvPr>
        </p:nvGraphicFramePr>
        <p:xfrm>
          <a:off x="1088022" y="786526"/>
          <a:ext cx="9688008" cy="4768529"/>
        </p:xfrm>
        <a:graphic>
          <a:graphicData uri="http://schemas.openxmlformats.org/drawingml/2006/table">
            <a:tbl>
              <a:tblPr firstRow="1" firstCol="1" bandRow="1">
                <a:tableStyleId>{4C3C2611-4C71-4FC5-86AE-919BDF0F9419}</a:tableStyleId>
              </a:tblPr>
              <a:tblGrid>
                <a:gridCol w="462987">
                  <a:extLst>
                    <a:ext uri="{9D8B030D-6E8A-4147-A177-3AD203B41FA5}">
                      <a16:colId xmlns:a16="http://schemas.microsoft.com/office/drawing/2014/main" val="20000"/>
                    </a:ext>
                  </a:extLst>
                </a:gridCol>
                <a:gridCol w="2569580">
                  <a:extLst>
                    <a:ext uri="{9D8B030D-6E8A-4147-A177-3AD203B41FA5}">
                      <a16:colId xmlns:a16="http://schemas.microsoft.com/office/drawing/2014/main" val="20001"/>
                    </a:ext>
                  </a:extLst>
                </a:gridCol>
                <a:gridCol w="6655441">
                  <a:extLst>
                    <a:ext uri="{9D8B030D-6E8A-4147-A177-3AD203B41FA5}">
                      <a16:colId xmlns:a16="http://schemas.microsoft.com/office/drawing/2014/main" val="20002"/>
                    </a:ext>
                  </a:extLst>
                </a:gridCol>
              </a:tblGrid>
              <a:tr h="443716">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Title</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Summary</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91525">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RRT activated</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a:lnSpc>
                          <a:spcPct val="115000"/>
                        </a:lnSpc>
                        <a:spcBef>
                          <a:spcPts val="1000"/>
                        </a:spcBef>
                      </a:pPr>
                      <a:r>
                        <a:rPr sz="1600">
                          <a:latin typeface="Source Sans Pro Regular"/>
                        </a:rPr>
                        <a:t>Information about the death of more than 100 persons, including women and children, from acute </a:t>
                      </a:r>
                      <a:r>
                        <a:rPr sz="1600" err="1">
                          <a:latin typeface="Source Sans Pro Regular"/>
                        </a:rPr>
                        <a:t>diarrhoea</a:t>
                      </a:r>
                      <a:r>
                        <a:rPr sz="1600">
                          <a:latin typeface="Source Sans Pro Regular"/>
                        </a:rPr>
                        <a:t>. Dr Zaher, RRT manager at</a:t>
                      </a:r>
                      <a:r>
                        <a:rPr lang="en-US" sz="1600">
                          <a:latin typeface="Source Sans Pro Regular"/>
                        </a:rPr>
                        <a:t> </a:t>
                      </a:r>
                      <a:r>
                        <a:rPr sz="1600">
                          <a:latin typeface="Source Sans Pro Regular"/>
                        </a:rPr>
                        <a:t> the Emergency </a:t>
                      </a:r>
                      <a:r>
                        <a:rPr sz="1600" err="1">
                          <a:latin typeface="Source Sans Pro Regular"/>
                        </a:rPr>
                        <a:t>Operaions</a:t>
                      </a:r>
                      <a:r>
                        <a:rPr sz="1600">
                          <a:latin typeface="Source Sans Pro Regular"/>
                        </a:rPr>
                        <a:t> Center (EOC), activates the national RRT to investigate.</a:t>
                      </a:r>
                      <a:br>
                        <a:rPr lang="hu-HU" sz="1600">
                          <a:latin typeface="Source Sans Pro Regular"/>
                        </a:rPr>
                      </a:br>
                      <a:r>
                        <a:rPr sz="1600" err="1">
                          <a:latin typeface="Source Sans Pro Regular"/>
                        </a:rPr>
                        <a:t>Rumours</a:t>
                      </a:r>
                      <a:r>
                        <a:rPr sz="1600">
                          <a:latin typeface="Source Sans Pro Regular"/>
                        </a:rPr>
                        <a:t> are spreading about possible deliberate poisoning by </a:t>
                      </a:r>
                      <a:r>
                        <a:rPr sz="1600" err="1">
                          <a:latin typeface="Source Sans Pro Regular"/>
                        </a:rPr>
                        <a:t>Thulib</a:t>
                      </a:r>
                      <a:r>
                        <a:rPr sz="1600">
                          <a:latin typeface="Source Sans Pro Regular"/>
                        </a:rPr>
                        <a:t> rebels.</a:t>
                      </a:r>
                      <a:r>
                        <a:rPr lang="en-US" sz="1600">
                          <a:latin typeface="Source Sans Pro Regular"/>
                        </a:rPr>
                        <a:t> </a:t>
                      </a:r>
                      <a:endParaRPr sz="1600">
                        <a:latin typeface="Source Sans Pro Regular"/>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20959">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At hospital: </a:t>
                      </a:r>
                      <a:br>
                        <a:rPr lang="hu-HU" sz="1600">
                          <a:latin typeface="Source Sans Pro Regular"/>
                          <a:ea typeface="Source Sans Pro Bold"/>
                          <a:cs typeface="Source Sans Pro Bold"/>
                          <a:sym typeface="Source Sans Pro Bold"/>
                        </a:rPr>
                      </a:br>
                      <a:r>
                        <a:rPr sz="1600">
                          <a:latin typeface="Source Sans Pro Regular"/>
                          <a:ea typeface="Source Sans Pro Bold"/>
                          <a:cs typeface="Source Sans Pro Bold"/>
                          <a:sym typeface="Source Sans Pro Bold"/>
                        </a:rPr>
                        <a:t>interview with medical staff</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defTabSz="289320">
                        <a:lnSpc>
                          <a:spcPct val="115000"/>
                        </a:lnSpc>
                        <a:defRPr sz="1800"/>
                      </a:pPr>
                      <a:r>
                        <a:rPr sz="1600">
                          <a:latin typeface="Source Sans Pro Regular"/>
                          <a:ea typeface="Source Sans Pro Regular"/>
                          <a:cs typeface="Source Sans Pro Regular"/>
                        </a:rPr>
                        <a:t>The RRT is deployed to the hospital to inquire about the cases and hospital’s capacity to accommodate increase in cases.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5259">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At hospital: patient interview and sample collection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tabLst>
                          <a:tab pos="1041400" algn="l"/>
                        </a:tabLst>
                        <a:defRPr sz="1800"/>
                      </a:pPr>
                      <a:r>
                        <a:rPr sz="1600">
                          <a:latin typeface="Source Sans Pro Regular"/>
                          <a:ea typeface="Source Sans Pro Regular"/>
                          <a:cs typeface="Source Sans Pro Regular"/>
                        </a:rPr>
                        <a:t>The RRT conducts patient interview and laboratory sample collection.</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5611">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Communication and community engagement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tabLst>
                          <a:tab pos="1041400" algn="l"/>
                        </a:tabLst>
                        <a:defRPr sz="1800"/>
                      </a:pPr>
                      <a:r>
                        <a:rPr sz="1600">
                          <a:latin typeface="Source Sans Pro Regular"/>
                          <a:ea typeface="Source Sans Pro Regular"/>
                          <a:cs typeface="Source Sans Pro Regular"/>
                        </a:rPr>
                        <a:t>The RRT visits the community to get more information from the community leaders, understand community practices and dynamics.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5934">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Active case </a:t>
                      </a:r>
                      <a:r>
                        <a:rPr sz="1600" b="0" i="0" u="none" strike="noStrike" cap="none" spc="0" baseline="0">
                          <a:solidFill>
                            <a:srgbClr val="000000"/>
                          </a:solidFill>
                          <a:uFillTx/>
                          <a:latin typeface="Source Sans Pro Regular"/>
                          <a:ea typeface="Source Sans Pro Bold"/>
                          <a:cs typeface="Source Sans Pro Bold"/>
                          <a:sym typeface="Source Sans Pro Bold"/>
                        </a:rPr>
                        <a:t>finding</a:t>
                      </a:r>
                      <a:r>
                        <a:rPr sz="1600">
                          <a:latin typeface="Source Sans Pro Regular"/>
                          <a:ea typeface="Source Sans Pro Bold"/>
                          <a:cs typeface="Source Sans Pro Bold"/>
                          <a:sym typeface="Source Sans Pro Bold"/>
                        </a:rPr>
                        <a:t> and contact tracing</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defTabSz="289320">
                        <a:lnSpc>
                          <a:spcPct val="115000"/>
                        </a:lnSpc>
                        <a:spcBef>
                          <a:spcPts val="1000"/>
                        </a:spcBef>
                        <a:tabLst>
                          <a:tab pos="1041400" algn="l"/>
                        </a:tabLst>
                        <a:defRPr sz="1800"/>
                      </a:pPr>
                      <a:r>
                        <a:rPr sz="1600">
                          <a:latin typeface="Source Sans Pro Regular"/>
                          <a:ea typeface="Source Sans Pro Regular"/>
                          <a:cs typeface="Source Sans Pro Regular"/>
                        </a:rPr>
                        <a:t>The RRT initiates active case finding and contact monitoring; they will face challenging situations.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75208">
                <a:tc>
                  <a:txBody>
                    <a:bodyPr/>
                    <a:lstStyle/>
                    <a:p>
                      <a:pPr algn="ctr" defTabSz="289320">
                        <a:lnSpc>
                          <a:spcPct val="115000"/>
                        </a:lnSpc>
                        <a:spcBef>
                          <a:spcPts val="1000"/>
                        </a:spcBef>
                        <a:defRPr sz="1800" b="0">
                          <a:solidFill>
                            <a:srgbClr val="000000"/>
                          </a:solidFill>
                        </a:defRPr>
                      </a:pPr>
                      <a:r>
                        <a:rPr sz="1800" b="1">
                          <a:solidFill>
                            <a:srgbClr val="FFFFFF"/>
                          </a:solidFill>
                          <a:latin typeface="Source Sans Pro Regular"/>
                          <a:ea typeface="Source Sans Pro Bold"/>
                          <a:cs typeface="Source Sans Pro Bold"/>
                          <a:sym typeface="Source Sans Pro Bold"/>
                        </a:rPr>
                        <a:t>C6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Bold"/>
                          <a:cs typeface="Source Sans Pro Bold"/>
                          <a:sym typeface="Source Sans Pro Bold"/>
                        </a:rPr>
                        <a:t>Investigation report</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a:lnSpc>
                          <a:spcPct val="115000"/>
                        </a:lnSpc>
                        <a:spcBef>
                          <a:spcPts val="1000"/>
                        </a:spcBef>
                        <a:defRPr sz="1800"/>
                      </a:pPr>
                      <a:r>
                        <a:rPr sz="1600">
                          <a:latin typeface="Source Sans Pro Regular"/>
                          <a:ea typeface="Source Sans Pro Regular"/>
                          <a:cs typeface="Source Sans Pro Regular"/>
                        </a:rPr>
                        <a:t>Dr Zaher, RRT manager at the EOC, requests the RRT to submit a comprehensive investigation report with their findings, conclusions and recommendations.</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Title 1"/>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4. RRT ATP agenda</a:t>
            </a:r>
            <a:endParaRPr lang="en-US" b="1"/>
          </a:p>
        </p:txBody>
      </p:sp>
      <p:graphicFrame>
        <p:nvGraphicFramePr>
          <p:cNvPr id="629" name="Table 2"/>
          <p:cNvGraphicFramePr/>
          <p:nvPr>
            <p:extLst>
              <p:ext uri="{D42A27DB-BD31-4B8C-83A1-F6EECF244321}">
                <p14:modId xmlns:p14="http://schemas.microsoft.com/office/powerpoint/2010/main" val="2073000763"/>
              </p:ext>
            </p:extLst>
          </p:nvPr>
        </p:nvGraphicFramePr>
        <p:xfrm>
          <a:off x="1981200" y="1281926"/>
          <a:ext cx="8229600" cy="4572002"/>
        </p:xfrm>
        <a:graphic>
          <a:graphicData uri="http://schemas.openxmlformats.org/drawingml/2006/table">
            <a:tbl>
              <a:tblPr>
                <a:tableStyleId>{4C3C2611-4C71-4FC5-86AE-919BDF0F9419}</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551807">
                <a:tc>
                  <a:txBody>
                    <a:bodyPr/>
                    <a:lstStyle/>
                    <a:p>
                      <a:pPr defTabSz="289320">
                        <a:defRPr sz="500">
                          <a:sym typeface="Calibri"/>
                        </a:defRPr>
                      </a:pPr>
                      <a:endParaRPr sz="1600">
                        <a:latin typeface="Source Sans Pro Regula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pPr>
                      <a:r>
                        <a:rPr sz="1600">
                          <a:latin typeface="Source Sans Pro Regular"/>
                          <a:sym typeface="Calibri"/>
                        </a:rPr>
                        <a:t>Day 1</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pPr>
                      <a:r>
                        <a:rPr sz="1600">
                          <a:latin typeface="Source Sans Pro Regular"/>
                          <a:sym typeface="Calibri"/>
                        </a:rPr>
                        <a:t>Day 2</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pPr>
                      <a:r>
                        <a:rPr sz="1600">
                          <a:latin typeface="Source Sans Pro Regular"/>
                          <a:sym typeface="Calibri"/>
                        </a:rPr>
                        <a:t>Day 3</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pPr>
                      <a:r>
                        <a:rPr sz="1600">
                          <a:latin typeface="Source Sans Pro Regular"/>
                          <a:sym typeface="Calibri"/>
                        </a:rPr>
                        <a:t>Day 4</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pPr>
                      <a:r>
                        <a:rPr sz="1600">
                          <a:latin typeface="Source Sans Pro Regular"/>
                          <a:sym typeface="Calibri"/>
                        </a:rPr>
                        <a:t>Day 5</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0"/>
                  </a:ext>
                </a:extLst>
              </a:tr>
              <a:tr h="804039">
                <a:tc rowSpan="2">
                  <a:txBody>
                    <a:bodyPr/>
                    <a:lstStyle/>
                    <a:p>
                      <a:pPr defTabSz="289320">
                        <a:defRPr sz="500">
                          <a:sym typeface="Calibri"/>
                        </a:defRPr>
                      </a:pPr>
                      <a:endParaRPr sz="1600">
                        <a:latin typeface="Source Sans Pro Regular"/>
                      </a:endParaRPr>
                    </a:p>
                    <a:p>
                      <a:pPr defTabSz="289320">
                        <a:defRPr sz="500">
                          <a:sym typeface="Calibri"/>
                        </a:defRPr>
                      </a:pPr>
                      <a:r>
                        <a:rPr sz="1600">
                          <a:latin typeface="Source Sans Pro Regular"/>
                        </a:rPr>
                        <a:t>Morning</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206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extLst>
                  <a:ext uri="{0D108BD9-81ED-4DB2-BD59-A6C34878D82A}">
                    <a16:rowId xmlns:a16="http://schemas.microsoft.com/office/drawing/2014/main" val="10001"/>
                  </a:ext>
                </a:extLst>
              </a:tr>
              <a:tr h="804039">
                <a:tc vMerge="1">
                  <a:txBody>
                    <a:bodyPr/>
                    <a:lstStyle/>
                    <a:p>
                      <a:endParaRPr lang="en-US"/>
                    </a:p>
                  </a:txBody>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206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extLst>
                  <a:ext uri="{0D108BD9-81ED-4DB2-BD59-A6C34878D82A}">
                    <a16:rowId xmlns:a16="http://schemas.microsoft.com/office/drawing/2014/main" val="10002"/>
                  </a:ext>
                </a:extLst>
              </a:tr>
              <a:tr h="804039">
                <a:tc rowSpan="3">
                  <a:txBody>
                    <a:bodyPr/>
                    <a:lstStyle/>
                    <a:p>
                      <a:pPr defTabSz="289320">
                        <a:defRPr sz="500">
                          <a:sym typeface="Calibri"/>
                        </a:defRPr>
                      </a:pPr>
                      <a:endParaRPr sz="1600">
                        <a:latin typeface="Source Sans Pro Regular"/>
                      </a:endParaRPr>
                    </a:p>
                    <a:p>
                      <a:pPr defTabSz="289320">
                        <a:defRPr sz="500">
                          <a:sym typeface="Calibri"/>
                        </a:defRPr>
                      </a:pPr>
                      <a:r>
                        <a:rPr sz="1600">
                          <a:latin typeface="Source Sans Pro Regular"/>
                        </a:rPr>
                        <a:t>Afternoon</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206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extLst>
                  <a:ext uri="{0D108BD9-81ED-4DB2-BD59-A6C34878D82A}">
                    <a16:rowId xmlns:a16="http://schemas.microsoft.com/office/drawing/2014/main" val="10003"/>
                  </a:ext>
                </a:extLst>
              </a:tr>
              <a:tr h="804039">
                <a:tc vMerge="1">
                  <a:txBody>
                    <a:bodyPr/>
                    <a:lstStyle/>
                    <a:p>
                      <a:endParaRPr lang="en-US"/>
                    </a:p>
                  </a:txBody>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206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extLst>
                  <a:ext uri="{0D108BD9-81ED-4DB2-BD59-A6C34878D82A}">
                    <a16:rowId xmlns:a16="http://schemas.microsoft.com/office/drawing/2014/main" val="10004"/>
                  </a:ext>
                </a:extLst>
              </a:tr>
              <a:tr h="804039">
                <a:tc vMerge="1">
                  <a:txBody>
                    <a:bodyPr/>
                    <a:lstStyle/>
                    <a:p>
                      <a:endParaRPr lang="en-US"/>
                    </a:p>
                  </a:txBody>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00206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65A000"/>
                    </a:solidFill>
                  </a:tcPr>
                </a:tc>
                <a:tc>
                  <a:txBody>
                    <a:bodyPr/>
                    <a:lstStyle/>
                    <a:p>
                      <a:pPr defTabSz="289320">
                        <a:defRPr sz="5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BDD7EE"/>
                    </a:solidFill>
                  </a:tcPr>
                </a:tc>
                <a:extLst>
                  <a:ext uri="{0D108BD9-81ED-4DB2-BD59-A6C34878D82A}">
                    <a16:rowId xmlns:a16="http://schemas.microsoft.com/office/drawing/2014/main" val="10005"/>
                  </a:ext>
                </a:extLst>
              </a:tr>
            </a:tbl>
          </a:graphicData>
        </a:graphic>
      </p:graphicFrame>
      <p:sp>
        <p:nvSpPr>
          <p:cNvPr id="630" name="TextBox 9"/>
          <p:cNvSpPr txBox="1"/>
          <p:nvPr/>
        </p:nvSpPr>
        <p:spPr>
          <a:xfrm>
            <a:off x="3352800" y="1834738"/>
            <a:ext cx="1364400" cy="1602000"/>
          </a:xfrm>
          <a:prstGeom prst="rect">
            <a:avLst/>
          </a:prstGeom>
          <a:solidFill>
            <a:srgbClr val="002060"/>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latin typeface="Source Sans Pro Bold"/>
                <a:ea typeface="Source Sans Pro Bold"/>
                <a:cs typeface="Source Sans Pro Bold"/>
                <a:sym typeface="Source Sans Pro Bold"/>
              </a:defRPr>
            </a:lvl1pPr>
          </a:lstStyle>
          <a:p>
            <a:pPr algn="ctr"/>
            <a:br>
              <a:rPr lang="hu-HU"/>
            </a:br>
            <a:r>
              <a:t>Unit A: </a:t>
            </a:r>
            <a:br>
              <a:rPr lang="hu-HU"/>
            </a:br>
            <a:r>
              <a:t>RRT in Context</a:t>
            </a:r>
          </a:p>
        </p:txBody>
      </p:sp>
      <p:sp>
        <p:nvSpPr>
          <p:cNvPr id="631" name="TextBox 10"/>
          <p:cNvSpPr txBox="1"/>
          <p:nvPr/>
        </p:nvSpPr>
        <p:spPr>
          <a:xfrm>
            <a:off x="4722955" y="1833739"/>
            <a:ext cx="2743200" cy="802800"/>
          </a:xfrm>
          <a:prstGeom prst="rect">
            <a:avLst/>
          </a:prstGeom>
          <a:solidFill>
            <a:srgbClr val="C00000"/>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latin typeface="Source Sans Pro Bold"/>
                <a:ea typeface="Source Sans Pro Bold"/>
                <a:cs typeface="Source Sans Pro Bold"/>
                <a:sym typeface="Source Sans Pro Bold"/>
              </a:defRPr>
            </a:lvl1pPr>
          </a:lstStyle>
          <a:p>
            <a:pPr algn="ctr"/>
            <a:r>
              <a:t>Unit B: </a:t>
            </a:r>
            <a:br>
              <a:rPr lang="hu-HU"/>
            </a:br>
            <a:r>
              <a:t>Technical Modules</a:t>
            </a:r>
          </a:p>
        </p:txBody>
      </p:sp>
      <p:sp>
        <p:nvSpPr>
          <p:cNvPr id="632" name="TextBox 12"/>
          <p:cNvSpPr txBox="1"/>
          <p:nvPr/>
        </p:nvSpPr>
        <p:spPr>
          <a:xfrm>
            <a:off x="8839200" y="5055522"/>
            <a:ext cx="1358084" cy="792000"/>
          </a:xfrm>
          <a:prstGeom prst="rect">
            <a:avLst/>
          </a:prstGeom>
          <a:solidFill>
            <a:schemeClr val="bg1">
              <a:lumMod val="7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atin typeface="Source Sans Pro Bold"/>
                <a:ea typeface="Source Sans Pro Bold"/>
                <a:cs typeface="Source Sans Pro Bold"/>
                <a:sym typeface="Source Sans Pro Bold"/>
              </a:defRPr>
            </a:lvl1pPr>
          </a:lstStyle>
          <a:p>
            <a:pPr algn="ctr"/>
            <a:r>
              <a:t>Unit D: Evaluation and way Forward</a:t>
            </a:r>
          </a:p>
        </p:txBody>
      </p:sp>
      <p:sp>
        <p:nvSpPr>
          <p:cNvPr id="633" name="TextBox 8"/>
          <p:cNvSpPr txBox="1"/>
          <p:nvPr/>
        </p:nvSpPr>
        <p:spPr>
          <a:xfrm>
            <a:off x="7469046" y="2636539"/>
            <a:ext cx="2739600" cy="745571"/>
          </a:xfrm>
          <a:prstGeom prst="rect">
            <a:avLst/>
          </a:prstGeom>
          <a:solidFill>
            <a:srgbClr val="65A000"/>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144000" rIns="45719">
            <a:spAutoFit/>
          </a:bodyPr>
          <a:lstStyle>
            <a:lvl1pPr>
              <a:defRPr>
                <a:latin typeface="Source Sans Pro Bold"/>
                <a:ea typeface="Source Sans Pro Bold"/>
                <a:cs typeface="Source Sans Pro Bold"/>
                <a:sym typeface="Source Sans Pro Bold"/>
              </a:defRPr>
            </a:lvl1pPr>
          </a:lstStyle>
          <a:p>
            <a:pPr algn="ctr"/>
            <a:r>
              <a:rPr>
                <a:solidFill>
                  <a:schemeClr val="bg1"/>
                </a:solidFill>
              </a:rPr>
              <a:t>Unit C: </a:t>
            </a:r>
            <a:r>
              <a:rPr lang="hu-HU">
                <a:solidFill>
                  <a:schemeClr val="bg1"/>
                </a:solidFill>
              </a:rPr>
              <a:t>C1 – C6</a:t>
            </a:r>
            <a:br>
              <a:rPr lang="hu-HU">
                <a:solidFill>
                  <a:schemeClr val="bg1"/>
                </a:solidFill>
              </a:rPr>
            </a:br>
            <a:r>
              <a:rPr>
                <a:solidFill>
                  <a:schemeClr val="bg1"/>
                </a:solidFill>
              </a:rPr>
              <a:t>Scenario-based skills drill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 grpId="0" animBg="1" advAuto="0"/>
      <p:bldP spid="631" grpId="0" animBg="1" advAuto="0"/>
      <p:bldP spid="632" grpId="0" animBg="1" advAuto="0"/>
      <p:bldP spid="633"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TextBox 8"/>
          <p:cNvSpPr txBox="1"/>
          <p:nvPr/>
        </p:nvSpPr>
        <p:spPr>
          <a:xfrm>
            <a:off x="368244" y="912172"/>
            <a:ext cx="4165296"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Overview</a:t>
            </a:r>
            <a:endParaRPr lang="en-US" b="1"/>
          </a:p>
        </p:txBody>
      </p:sp>
      <p:sp>
        <p:nvSpPr>
          <p:cNvPr id="472" name="Content Placeholder 1"/>
          <p:cNvSpPr txBox="1"/>
          <p:nvPr/>
        </p:nvSpPr>
        <p:spPr>
          <a:xfrm>
            <a:off x="4319272" y="2039297"/>
            <a:ext cx="7278624" cy="2214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spcBef>
                <a:spcPts val="500"/>
              </a:spcBef>
              <a:defRPr sz="2400">
                <a:solidFill>
                  <a:srgbClr val="002060"/>
                </a:solidFill>
                <a:latin typeface="Source Sans Pro Regular"/>
                <a:ea typeface="Source Sans Pro Regular"/>
                <a:cs typeface="Source Sans Pro Regular"/>
                <a:sym typeface="Source Sans Pro Regular"/>
              </a:defRPr>
            </a:pPr>
            <a:endParaRPr b="1"/>
          </a:p>
          <a:p>
            <a:pPr defTabSz="514350">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endParaRPr b="1"/>
          </a:p>
          <a:p>
            <a:pPr defTabSz="514350">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r>
              <a:t>The content of this presentation is to be adapted to your final TOT agenda and specifics of your country. Areas to be reviewed/completed by TOT organizers/facilitators are highlighted in yellow.</a:t>
            </a:r>
          </a:p>
        </p:txBody>
      </p:sp>
      <p:sp>
        <p:nvSpPr>
          <p:cNvPr id="473" name="Rounded Rectangle 8"/>
          <p:cNvSpPr/>
          <p:nvPr/>
        </p:nvSpPr>
        <p:spPr>
          <a:xfrm rot="10800000" flipH="1">
            <a:off x="4389439" y="4414166"/>
            <a:ext cx="2655040" cy="86916"/>
          </a:xfrm>
          <a:prstGeom prst="roundRect">
            <a:avLst>
              <a:gd name="adj" fmla="val 50000"/>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 name="Picture 2" descr="Picture 2"/>
          <p:cNvPicPr>
            <a:picLocks noChangeAspect="1"/>
          </p:cNvPicPr>
          <p:nvPr/>
        </p:nvPicPr>
        <p:blipFill>
          <a:blip r:embed="rId2"/>
          <a:stretch>
            <a:fillRect/>
          </a:stretch>
        </p:blipFill>
        <p:spPr>
          <a:xfrm>
            <a:off x="2582250" y="1416630"/>
            <a:ext cx="2016126" cy="1951038"/>
          </a:xfrm>
          <a:prstGeom prst="rect">
            <a:avLst/>
          </a:prstGeom>
          <a:ln w="12700">
            <a:miter lim="400000"/>
          </a:ln>
        </p:spPr>
      </p:pic>
      <p:pic>
        <p:nvPicPr>
          <p:cNvPr id="641" name="Picture 5" descr="Picture 5"/>
          <p:cNvPicPr>
            <a:picLocks noChangeAspect="1"/>
          </p:cNvPicPr>
          <p:nvPr/>
        </p:nvPicPr>
        <p:blipFill>
          <a:blip r:embed="rId3"/>
          <a:stretch>
            <a:fillRect/>
          </a:stretch>
        </p:blipFill>
        <p:spPr>
          <a:xfrm>
            <a:off x="6787219" y="1553594"/>
            <a:ext cx="2716926" cy="1799208"/>
          </a:xfrm>
          <a:prstGeom prst="rect">
            <a:avLst/>
          </a:prstGeom>
          <a:ln w="12700">
            <a:miter lim="400000"/>
          </a:ln>
        </p:spPr>
      </p:pic>
      <p:pic>
        <p:nvPicPr>
          <p:cNvPr id="642" name="Picture 2" descr="Picture 2"/>
          <p:cNvPicPr>
            <a:picLocks noChangeAspect="1"/>
          </p:cNvPicPr>
          <p:nvPr/>
        </p:nvPicPr>
        <p:blipFill>
          <a:blip r:embed="rId4"/>
          <a:stretch>
            <a:fillRect/>
          </a:stretch>
        </p:blipFill>
        <p:spPr>
          <a:xfrm>
            <a:off x="3935360" y="3550046"/>
            <a:ext cx="891382" cy="891382"/>
          </a:xfrm>
          <a:prstGeom prst="rect">
            <a:avLst/>
          </a:prstGeom>
          <a:ln w="12700">
            <a:miter lim="400000"/>
          </a:ln>
        </p:spPr>
      </p:pic>
      <p:pic>
        <p:nvPicPr>
          <p:cNvPr id="643" name="Picture 2" descr="Picture 2"/>
          <p:cNvPicPr>
            <a:picLocks noChangeAspect="1"/>
          </p:cNvPicPr>
          <p:nvPr/>
        </p:nvPicPr>
        <p:blipFill>
          <a:blip r:embed="rId4"/>
          <a:stretch>
            <a:fillRect/>
          </a:stretch>
        </p:blipFill>
        <p:spPr>
          <a:xfrm>
            <a:off x="3935360" y="4856233"/>
            <a:ext cx="891382" cy="891382"/>
          </a:xfrm>
          <a:prstGeom prst="rect">
            <a:avLst/>
          </a:prstGeom>
          <a:ln w="12700">
            <a:miter lim="400000"/>
          </a:ln>
        </p:spPr>
      </p:pic>
      <p:pic>
        <p:nvPicPr>
          <p:cNvPr id="644" name="Picture 2" descr="Picture 2"/>
          <p:cNvPicPr>
            <a:picLocks noChangeAspect="1"/>
          </p:cNvPicPr>
          <p:nvPr/>
        </p:nvPicPr>
        <p:blipFill>
          <a:blip r:embed="rId4"/>
          <a:stretch>
            <a:fillRect/>
          </a:stretch>
        </p:blipFill>
        <p:spPr>
          <a:xfrm>
            <a:off x="8634892" y="3680750"/>
            <a:ext cx="642459" cy="642459"/>
          </a:xfrm>
          <a:prstGeom prst="rect">
            <a:avLst/>
          </a:prstGeom>
          <a:ln w="12700">
            <a:miter lim="400000"/>
          </a:ln>
        </p:spPr>
      </p:pic>
      <p:sp>
        <p:nvSpPr>
          <p:cNvPr id="645" name="TextBox 4"/>
          <p:cNvSpPr txBox="1"/>
          <p:nvPr/>
        </p:nvSpPr>
        <p:spPr>
          <a:xfrm>
            <a:off x="1923680" y="3542434"/>
            <a:ext cx="1508761" cy="1132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a:latin typeface="Source Sans Pro Regular"/>
                <a:ea typeface="Source Sans Pro Regular"/>
                <a:cs typeface="Source Sans Pro Regular"/>
                <a:sym typeface="Source Sans Pro Regular"/>
              </a:defRPr>
            </a:pPr>
            <a:r>
              <a:t>C2</a:t>
            </a:r>
          </a:p>
          <a:p>
            <a:pPr>
              <a:defRPr>
                <a:latin typeface="Source Sans Pro Regular"/>
                <a:ea typeface="Source Sans Pro Regular"/>
                <a:cs typeface="Source Sans Pro Regular"/>
                <a:sym typeface="Source Sans Pro Regular"/>
              </a:defRPr>
            </a:pPr>
            <a:r>
              <a:t>Interview with medical staff</a:t>
            </a:r>
          </a:p>
        </p:txBody>
      </p:sp>
      <p:sp>
        <p:nvSpPr>
          <p:cNvPr id="646" name="TextBox 16"/>
          <p:cNvSpPr txBox="1"/>
          <p:nvPr/>
        </p:nvSpPr>
        <p:spPr>
          <a:xfrm>
            <a:off x="1889521" y="4763313"/>
            <a:ext cx="1508761" cy="1132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a:latin typeface="Source Sans Pro Regular"/>
                <a:ea typeface="Source Sans Pro Regular"/>
                <a:cs typeface="Source Sans Pro Regular"/>
                <a:sym typeface="Source Sans Pro Regular"/>
              </a:defRPr>
            </a:pPr>
            <a:r>
              <a:t>C3</a:t>
            </a:r>
          </a:p>
          <a:p>
            <a:pPr>
              <a:defRPr>
                <a:latin typeface="Source Sans Pro Regular"/>
                <a:ea typeface="Source Sans Pro Regular"/>
                <a:cs typeface="Source Sans Pro Regular"/>
                <a:sym typeface="Source Sans Pro Regular"/>
              </a:defRPr>
            </a:pPr>
            <a:r>
              <a:t>Interview with patient</a:t>
            </a:r>
          </a:p>
        </p:txBody>
      </p:sp>
      <p:sp>
        <p:nvSpPr>
          <p:cNvPr id="647" name="TextBox 17"/>
          <p:cNvSpPr txBox="1"/>
          <p:nvPr/>
        </p:nvSpPr>
        <p:spPr>
          <a:xfrm>
            <a:off x="5836920" y="3476792"/>
            <a:ext cx="1916036" cy="1424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a:latin typeface="Source Sans Pro Regular"/>
                <a:ea typeface="Source Sans Pro Regular"/>
                <a:cs typeface="Source Sans Pro Regular"/>
                <a:sym typeface="Source Sans Pro Regular"/>
              </a:defRPr>
            </a:pPr>
            <a:r>
              <a:t>C5</a:t>
            </a:r>
          </a:p>
          <a:p>
            <a:pPr>
              <a:defRPr>
                <a:latin typeface="Source Sans Pro Regular"/>
                <a:ea typeface="Source Sans Pro Regular"/>
                <a:cs typeface="Source Sans Pro Regular"/>
                <a:sym typeface="Source Sans Pro Regular"/>
              </a:defRPr>
            </a:pPr>
            <a:r>
              <a:t>Contact tracing and case finding</a:t>
            </a:r>
          </a:p>
        </p:txBody>
      </p:sp>
      <p:sp>
        <p:nvSpPr>
          <p:cNvPr id="648" name="TextBox 18"/>
          <p:cNvSpPr txBox="1"/>
          <p:nvPr/>
        </p:nvSpPr>
        <p:spPr>
          <a:xfrm>
            <a:off x="5913120" y="4989493"/>
            <a:ext cx="1687436" cy="1005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a:latin typeface="Source Sans Pro Regular"/>
                <a:ea typeface="Source Sans Pro Regular"/>
                <a:cs typeface="Source Sans Pro Regular"/>
                <a:sym typeface="Source Sans Pro Regular"/>
              </a:defRPr>
            </a:lvl1pPr>
          </a:lstStyle>
          <a:p>
            <a:r>
              <a:t>RRTs rotate </a:t>
            </a:r>
          </a:p>
        </p:txBody>
      </p:sp>
      <p:sp>
        <p:nvSpPr>
          <p:cNvPr id="649" name="TextBox 19"/>
          <p:cNvSpPr txBox="1"/>
          <p:nvPr/>
        </p:nvSpPr>
        <p:spPr>
          <a:xfrm>
            <a:off x="2541270" y="848380"/>
            <a:ext cx="2385061" cy="48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latin typeface="Source Sans Pro Regular"/>
                <a:ea typeface="Source Sans Pro Regular"/>
                <a:cs typeface="Source Sans Pro Regular"/>
                <a:sym typeface="Source Sans Pro Regular"/>
              </a:defRPr>
            </a:lvl1pPr>
          </a:lstStyle>
          <a:p>
            <a:r>
              <a:t>Hospital Setting</a:t>
            </a:r>
          </a:p>
        </p:txBody>
      </p:sp>
      <p:sp>
        <p:nvSpPr>
          <p:cNvPr id="650" name="TextBox 20"/>
          <p:cNvSpPr txBox="1"/>
          <p:nvPr/>
        </p:nvSpPr>
        <p:spPr>
          <a:xfrm>
            <a:off x="6804635" y="798239"/>
            <a:ext cx="3148150" cy="48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latin typeface="Source Sans Pro Regular"/>
                <a:ea typeface="Source Sans Pro Regular"/>
                <a:cs typeface="Source Sans Pro Regular"/>
                <a:sym typeface="Source Sans Pro Regular"/>
              </a:defRPr>
            </a:lvl1pPr>
          </a:lstStyle>
          <a:p>
            <a:r>
              <a:t>Community Setting</a:t>
            </a:r>
          </a:p>
        </p:txBody>
      </p:sp>
      <p:sp>
        <p:nvSpPr>
          <p:cNvPr id="651" name="TextBox 21"/>
          <p:cNvSpPr txBox="1"/>
          <p:nvPr/>
        </p:nvSpPr>
        <p:spPr>
          <a:xfrm>
            <a:off x="3862145" y="4385598"/>
            <a:ext cx="1011477"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000">
                <a:latin typeface="Source Sans Pro Bold"/>
                <a:ea typeface="Source Sans Pro Bold"/>
                <a:cs typeface="Source Sans Pro Bold"/>
                <a:sym typeface="Source Sans Pro Bold"/>
              </a:defRPr>
            </a:lvl1pPr>
          </a:lstStyle>
          <a:p>
            <a:r>
              <a:t>RRT 1/2</a:t>
            </a:r>
          </a:p>
        </p:txBody>
      </p:sp>
      <p:sp>
        <p:nvSpPr>
          <p:cNvPr id="652" name="TextBox 22"/>
          <p:cNvSpPr txBox="1"/>
          <p:nvPr/>
        </p:nvSpPr>
        <p:spPr>
          <a:xfrm>
            <a:off x="3862145" y="5619136"/>
            <a:ext cx="1011477"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000">
                <a:latin typeface="Source Sans Pro Bold"/>
                <a:ea typeface="Source Sans Pro Bold"/>
                <a:cs typeface="Source Sans Pro Bold"/>
                <a:sym typeface="Source Sans Pro Bold"/>
              </a:defRPr>
            </a:lvl1pPr>
          </a:lstStyle>
          <a:p>
            <a:r>
              <a:t>RRT 3/4</a:t>
            </a:r>
          </a:p>
        </p:txBody>
      </p:sp>
      <p:sp>
        <p:nvSpPr>
          <p:cNvPr id="653" name="TextBox 23"/>
          <p:cNvSpPr txBox="1"/>
          <p:nvPr/>
        </p:nvSpPr>
        <p:spPr>
          <a:xfrm>
            <a:off x="7858311" y="3429001"/>
            <a:ext cx="2154370"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atin typeface="Source Sans Pro Bold"/>
                <a:ea typeface="Source Sans Pro Bold"/>
                <a:cs typeface="Source Sans Pro Bold"/>
                <a:sym typeface="Source Sans Pro Bold"/>
              </a:defRPr>
            </a:lvl1pPr>
          </a:lstStyle>
          <a:p>
            <a:r>
              <a:t>RRT 1: roleplay 1, 2, 3, 4</a:t>
            </a:r>
          </a:p>
        </p:txBody>
      </p:sp>
      <p:sp>
        <p:nvSpPr>
          <p:cNvPr id="654" name="Up Arrow 6"/>
          <p:cNvSpPr/>
          <p:nvPr/>
        </p:nvSpPr>
        <p:spPr>
          <a:xfrm>
            <a:off x="4829451" y="4340040"/>
            <a:ext cx="228601" cy="559227"/>
          </a:xfrm>
          <a:custGeom>
            <a:avLst/>
            <a:gdLst/>
            <a:ahLst/>
            <a:cxnLst>
              <a:cxn ang="0">
                <a:pos x="wd2" y="hd2"/>
              </a:cxn>
              <a:cxn ang="5400000">
                <a:pos x="wd2" y="hd2"/>
              </a:cxn>
              <a:cxn ang="10800000">
                <a:pos x="wd2" y="hd2"/>
              </a:cxn>
              <a:cxn ang="16200000">
                <a:pos x="wd2" y="hd2"/>
              </a:cxn>
            </a:cxnLst>
            <a:rect l="0" t="0" r="r" b="b"/>
            <a:pathLst>
              <a:path w="21600" h="21600" extrusionOk="0">
                <a:moveTo>
                  <a:pt x="0" y="4415"/>
                </a:moveTo>
                <a:lnTo>
                  <a:pt x="10800" y="0"/>
                </a:lnTo>
                <a:lnTo>
                  <a:pt x="21600" y="4415"/>
                </a:lnTo>
                <a:lnTo>
                  <a:pt x="16200" y="4415"/>
                </a:lnTo>
                <a:lnTo>
                  <a:pt x="16200" y="21600"/>
                </a:lnTo>
                <a:lnTo>
                  <a:pt x="5400" y="21600"/>
                </a:lnTo>
                <a:lnTo>
                  <a:pt x="5400" y="4415"/>
                </a:lnTo>
                <a:close/>
              </a:path>
            </a:pathLst>
          </a:custGeom>
          <a:solidFill>
            <a:schemeClr val="accent1"/>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655" name="Up Arrow 27"/>
          <p:cNvSpPr/>
          <p:nvPr/>
        </p:nvSpPr>
        <p:spPr>
          <a:xfrm flipV="1">
            <a:off x="3627851" y="4375615"/>
            <a:ext cx="249635" cy="567471"/>
          </a:xfrm>
          <a:custGeom>
            <a:avLst/>
            <a:gdLst/>
            <a:ahLst/>
            <a:cxnLst>
              <a:cxn ang="0">
                <a:pos x="wd2" y="hd2"/>
              </a:cxn>
              <a:cxn ang="5400000">
                <a:pos x="wd2" y="hd2"/>
              </a:cxn>
              <a:cxn ang="10800000">
                <a:pos x="wd2" y="hd2"/>
              </a:cxn>
              <a:cxn ang="16200000">
                <a:pos x="wd2" y="hd2"/>
              </a:cxn>
            </a:cxnLst>
            <a:rect l="0" t="0" r="r" b="b"/>
            <a:pathLst>
              <a:path w="21600" h="21600" extrusionOk="0">
                <a:moveTo>
                  <a:pt x="0" y="4751"/>
                </a:moveTo>
                <a:lnTo>
                  <a:pt x="10800" y="0"/>
                </a:lnTo>
                <a:lnTo>
                  <a:pt x="21600" y="4751"/>
                </a:lnTo>
                <a:lnTo>
                  <a:pt x="16200" y="4751"/>
                </a:lnTo>
                <a:lnTo>
                  <a:pt x="16200" y="21600"/>
                </a:lnTo>
                <a:lnTo>
                  <a:pt x="5400" y="21600"/>
                </a:lnTo>
                <a:lnTo>
                  <a:pt x="5400" y="4751"/>
                </a:lnTo>
                <a:close/>
              </a:path>
            </a:pathLst>
          </a:custGeom>
          <a:solidFill>
            <a:schemeClr val="accent1"/>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656" name="Rectangle 7"/>
          <p:cNvSpPr/>
          <p:nvPr/>
        </p:nvSpPr>
        <p:spPr>
          <a:xfrm>
            <a:off x="1843801" y="3457126"/>
            <a:ext cx="3657601" cy="2560322"/>
          </a:xfrm>
          <a:prstGeom prst="rect">
            <a:avLst/>
          </a:prstGeom>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657" name="Rectangle 31"/>
          <p:cNvSpPr/>
          <p:nvPr/>
        </p:nvSpPr>
        <p:spPr>
          <a:xfrm>
            <a:off x="5777286" y="3441362"/>
            <a:ext cx="4886977" cy="2560321"/>
          </a:xfrm>
          <a:prstGeom prst="rect">
            <a:avLst/>
          </a:prstGeom>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pic>
        <p:nvPicPr>
          <p:cNvPr id="658" name="Picture 2" descr="Picture 2"/>
          <p:cNvPicPr>
            <a:picLocks noChangeAspect="1"/>
          </p:cNvPicPr>
          <p:nvPr/>
        </p:nvPicPr>
        <p:blipFill>
          <a:blip r:embed="rId4"/>
          <a:stretch>
            <a:fillRect/>
          </a:stretch>
        </p:blipFill>
        <p:spPr>
          <a:xfrm>
            <a:off x="9415942" y="4550716"/>
            <a:ext cx="642459" cy="642459"/>
          </a:xfrm>
          <a:prstGeom prst="rect">
            <a:avLst/>
          </a:prstGeom>
          <a:ln w="12700">
            <a:miter lim="400000"/>
          </a:ln>
        </p:spPr>
      </p:pic>
      <p:pic>
        <p:nvPicPr>
          <p:cNvPr id="659" name="Picture 2" descr="Picture 2"/>
          <p:cNvPicPr>
            <a:picLocks noChangeAspect="1"/>
          </p:cNvPicPr>
          <p:nvPr/>
        </p:nvPicPr>
        <p:blipFill>
          <a:blip r:embed="rId4"/>
          <a:stretch>
            <a:fillRect/>
          </a:stretch>
        </p:blipFill>
        <p:spPr>
          <a:xfrm>
            <a:off x="8610600" y="5125591"/>
            <a:ext cx="642459" cy="642459"/>
          </a:xfrm>
          <a:prstGeom prst="rect">
            <a:avLst/>
          </a:prstGeom>
          <a:ln w="12700">
            <a:miter lim="400000"/>
          </a:ln>
        </p:spPr>
      </p:pic>
      <p:pic>
        <p:nvPicPr>
          <p:cNvPr id="660" name="Picture 2" descr="Picture 2"/>
          <p:cNvPicPr>
            <a:picLocks noChangeAspect="1"/>
          </p:cNvPicPr>
          <p:nvPr/>
        </p:nvPicPr>
        <p:blipFill>
          <a:blip r:embed="rId4"/>
          <a:stretch>
            <a:fillRect/>
          </a:stretch>
        </p:blipFill>
        <p:spPr>
          <a:xfrm>
            <a:off x="7772400" y="4320250"/>
            <a:ext cx="642459" cy="642459"/>
          </a:xfrm>
          <a:prstGeom prst="rect">
            <a:avLst/>
          </a:prstGeom>
          <a:ln w="12700">
            <a:miter lim="400000"/>
          </a:ln>
        </p:spPr>
      </p:pic>
      <p:sp>
        <p:nvSpPr>
          <p:cNvPr id="661" name="TextBox 32"/>
          <p:cNvSpPr txBox="1"/>
          <p:nvPr/>
        </p:nvSpPr>
        <p:spPr>
          <a:xfrm>
            <a:off x="8681473" y="4270028"/>
            <a:ext cx="2035580"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atin typeface="Source Sans Pro Bold"/>
                <a:ea typeface="Source Sans Pro Bold"/>
                <a:cs typeface="Source Sans Pro Bold"/>
                <a:sym typeface="Source Sans Pro Bold"/>
              </a:defRPr>
            </a:lvl1pPr>
          </a:lstStyle>
          <a:p>
            <a:r>
              <a:t>RRT 2: roleplay 2, 3, 4, 1</a:t>
            </a:r>
          </a:p>
        </p:txBody>
      </p:sp>
      <p:sp>
        <p:nvSpPr>
          <p:cNvPr id="662" name="TextBox 33"/>
          <p:cNvSpPr txBox="1"/>
          <p:nvPr/>
        </p:nvSpPr>
        <p:spPr>
          <a:xfrm>
            <a:off x="7844395" y="5693907"/>
            <a:ext cx="2114179"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atin typeface="Source Sans Pro Bold"/>
                <a:ea typeface="Source Sans Pro Bold"/>
                <a:cs typeface="Source Sans Pro Bold"/>
                <a:sym typeface="Source Sans Pro Bold"/>
              </a:defRPr>
            </a:lvl1pPr>
          </a:lstStyle>
          <a:p>
            <a:r>
              <a:t>RRT 3: roleplay 4, 1, 2, 3</a:t>
            </a:r>
          </a:p>
        </p:txBody>
      </p:sp>
      <p:sp>
        <p:nvSpPr>
          <p:cNvPr id="663" name="TextBox 34"/>
          <p:cNvSpPr txBox="1"/>
          <p:nvPr/>
        </p:nvSpPr>
        <p:spPr>
          <a:xfrm>
            <a:off x="7054544" y="4876801"/>
            <a:ext cx="2078170"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latin typeface="Source Sans Pro Bold"/>
                <a:ea typeface="Source Sans Pro Bold"/>
                <a:cs typeface="Source Sans Pro Bold"/>
                <a:sym typeface="Source Sans Pro Bold"/>
              </a:defRPr>
            </a:lvl1pPr>
          </a:lstStyle>
          <a:p>
            <a:r>
              <a:t>RRT 4: roleplay 3, 4, 1, 2</a:t>
            </a:r>
          </a:p>
        </p:txBody>
      </p:sp>
      <p:sp>
        <p:nvSpPr>
          <p:cNvPr id="3" name="3. Key events in the story (6)">
            <a:extLst>
              <a:ext uri="{FF2B5EF4-FFF2-40B4-BE49-F238E27FC236}">
                <a16:creationId xmlns:a16="http://schemas.microsoft.com/office/drawing/2014/main" id="{99BA6D36-E76E-0D63-7DC5-49A6E3C5AC4B}"/>
              </a:ext>
            </a:extLst>
          </p:cNvPr>
          <p:cNvSpPr txBox="1">
            <a:spLocks/>
          </p:cNvSpPr>
          <p:nvPr/>
        </p:nvSpPr>
        <p:spPr>
          <a:xfrm>
            <a:off x="1125" y="281"/>
            <a:ext cx="106977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rmAutofit/>
          </a:bodyPr>
          <a:lstStyle>
            <a:lvl1pPr marL="0" marR="0" indent="0" algn="l" defTabSz="51435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3200" b="1"/>
              <a:t>RRTs are doing different things at the same time!  </a:t>
            </a:r>
            <a:endParaRPr lang="en-US" sz="3100"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4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64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64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65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652"/>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64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65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fill="hold" grpId="0" nodeType="clickEffect">
                                  <p:stCondLst>
                                    <p:cond delay="0"/>
                                  </p:stCondLst>
                                  <p:iterate>
                                    <p:tmAbs val="0"/>
                                  </p:iterate>
                                  <p:childTnLst>
                                    <p:set>
                                      <p:cBhvr>
                                        <p:cTn id="29" fill="hold"/>
                                        <p:tgtEl>
                                          <p:spTgt spid="654"/>
                                        </p:tgtEl>
                                        <p:attrNameLst>
                                          <p:attrName>style.visibility</p:attrName>
                                        </p:attrNameLst>
                                      </p:cBhvr>
                                      <p:to>
                                        <p:strVal val="visible"/>
                                      </p:to>
                                    </p:set>
                                    <p:animEffect transition="in" filter="fade">
                                      <p:cBhvr>
                                        <p:cTn id="30" dur="500"/>
                                        <p:tgtEl>
                                          <p:spTgt spid="654"/>
                                        </p:tgtEl>
                                      </p:cBhvr>
                                    </p:animEffect>
                                  </p:childTnLst>
                                </p:cTn>
                              </p:par>
                            </p:childTnLst>
                          </p:cTn>
                        </p:par>
                        <p:par>
                          <p:cTn id="31" fill="hold">
                            <p:stCondLst>
                              <p:cond delay="500"/>
                            </p:stCondLst>
                            <p:childTnLst>
                              <p:par>
                                <p:cTn id="32" presetID="10" presetClass="entr" fill="hold" grpId="0" nodeType="afterEffect">
                                  <p:stCondLst>
                                    <p:cond delay="0"/>
                                  </p:stCondLst>
                                  <p:iterate>
                                    <p:tmAbs val="0"/>
                                  </p:iterate>
                                  <p:childTnLst>
                                    <p:set>
                                      <p:cBhvr>
                                        <p:cTn id="33" fill="hold"/>
                                        <p:tgtEl>
                                          <p:spTgt spid="655"/>
                                        </p:tgtEl>
                                        <p:attrNameLst>
                                          <p:attrName>style.visibility</p:attrName>
                                        </p:attrNameLst>
                                      </p:cBhvr>
                                      <p:to>
                                        <p:strVal val="visible"/>
                                      </p:to>
                                    </p:set>
                                    <p:animEffect transition="in" filter="fade">
                                      <p:cBhvr>
                                        <p:cTn id="34" dur="500"/>
                                        <p:tgtEl>
                                          <p:spTgt spid="65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grpId="0" nodeType="clickEffect">
                                  <p:stCondLst>
                                    <p:cond delay="0"/>
                                  </p:stCondLst>
                                  <p:iterate>
                                    <p:tmAbs val="0"/>
                                  </p:iterate>
                                  <p:childTnLst>
                                    <p:set>
                                      <p:cBhvr>
                                        <p:cTn id="38" fill="hold"/>
                                        <p:tgtEl>
                                          <p:spTgt spid="647"/>
                                        </p:tgtEl>
                                        <p:attrNameLst>
                                          <p:attrName>style.visibility</p:attrName>
                                        </p:attrNameLst>
                                      </p:cBhvr>
                                      <p:to>
                                        <p:strVal val="visible"/>
                                      </p:to>
                                    </p:set>
                                    <p:animEffect transition="in" filter="fade">
                                      <p:cBhvr>
                                        <p:cTn id="39" dur="500"/>
                                        <p:tgtEl>
                                          <p:spTgt spid="64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p:tmAbs val="0"/>
                                  </p:iterate>
                                  <p:childTnLst>
                                    <p:set>
                                      <p:cBhvr>
                                        <p:cTn id="43" fill="hold"/>
                                        <p:tgtEl>
                                          <p:spTgt spid="657"/>
                                        </p:tgtEl>
                                        <p:attrNameLst>
                                          <p:attrName>style.visibility</p:attrName>
                                        </p:attrNameLst>
                                      </p:cBhvr>
                                      <p:to>
                                        <p:strVal val="visible"/>
                                      </p:to>
                                    </p:set>
                                  </p:childTnLst>
                                </p:cTn>
                              </p:par>
                            </p:childTnLst>
                          </p:cTn>
                        </p:par>
                        <p:par>
                          <p:cTn id="44" fill="hold">
                            <p:stCondLst>
                              <p:cond delay="0"/>
                            </p:stCondLst>
                            <p:childTnLst>
                              <p:par>
                                <p:cTn id="45" presetID="10" presetClass="entr" fill="hold" grpId="0" nodeType="afterEffect">
                                  <p:stCondLst>
                                    <p:cond delay="0"/>
                                  </p:stCondLst>
                                  <p:iterate>
                                    <p:tmAbs val="0"/>
                                  </p:iterate>
                                  <p:childTnLst>
                                    <p:set>
                                      <p:cBhvr>
                                        <p:cTn id="46" fill="hold"/>
                                        <p:tgtEl>
                                          <p:spTgt spid="648"/>
                                        </p:tgtEl>
                                        <p:attrNameLst>
                                          <p:attrName>style.visibility</p:attrName>
                                        </p:attrNameLst>
                                      </p:cBhvr>
                                      <p:to>
                                        <p:strVal val="visible"/>
                                      </p:to>
                                    </p:set>
                                    <p:animEffect transition="in" filter="fade">
                                      <p:cBhvr>
                                        <p:cTn id="47" dur="500"/>
                                        <p:tgtEl>
                                          <p:spTgt spid="6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fill="hold" grpId="0" nodeType="clickEffect">
                                  <p:stCondLst>
                                    <p:cond delay="0"/>
                                  </p:stCondLst>
                                  <p:iterate>
                                    <p:tmAbs val="0"/>
                                  </p:iterate>
                                  <p:childTnLst>
                                    <p:set>
                                      <p:cBhvr>
                                        <p:cTn id="51" fill="hold"/>
                                        <p:tgtEl>
                                          <p:spTgt spid="644"/>
                                        </p:tgtEl>
                                        <p:attrNameLst>
                                          <p:attrName>style.visibility</p:attrName>
                                        </p:attrNameLst>
                                      </p:cBhvr>
                                      <p:to>
                                        <p:strVal val="visible"/>
                                      </p:to>
                                    </p:set>
                                    <p:animEffect transition="in" filter="fade">
                                      <p:cBhvr>
                                        <p:cTn id="52" dur="500"/>
                                        <p:tgtEl>
                                          <p:spTgt spid="644"/>
                                        </p:tgtEl>
                                      </p:cBhvr>
                                    </p:animEffect>
                                  </p:childTnLst>
                                </p:cTn>
                              </p:par>
                            </p:childTnLst>
                          </p:cTn>
                        </p:par>
                        <p:par>
                          <p:cTn id="53" fill="hold">
                            <p:stCondLst>
                              <p:cond delay="500"/>
                            </p:stCondLst>
                            <p:childTnLst>
                              <p:par>
                                <p:cTn id="54" presetID="10" presetClass="entr" fill="hold" grpId="0" nodeType="afterEffect">
                                  <p:stCondLst>
                                    <p:cond delay="0"/>
                                  </p:stCondLst>
                                  <p:iterate>
                                    <p:tmAbs val="0"/>
                                  </p:iterate>
                                  <p:childTnLst>
                                    <p:set>
                                      <p:cBhvr>
                                        <p:cTn id="55" fill="hold"/>
                                        <p:tgtEl>
                                          <p:spTgt spid="653"/>
                                        </p:tgtEl>
                                        <p:attrNameLst>
                                          <p:attrName>style.visibility</p:attrName>
                                        </p:attrNameLst>
                                      </p:cBhvr>
                                      <p:to>
                                        <p:strVal val="visible"/>
                                      </p:to>
                                    </p:set>
                                    <p:animEffect transition="in" filter="fade">
                                      <p:cBhvr>
                                        <p:cTn id="56" dur="500"/>
                                        <p:tgtEl>
                                          <p:spTgt spid="65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fill="hold" grpId="0" nodeType="clickEffect">
                                  <p:stCondLst>
                                    <p:cond delay="0"/>
                                  </p:stCondLst>
                                  <p:iterate>
                                    <p:tmAbs val="0"/>
                                  </p:iterate>
                                  <p:childTnLst>
                                    <p:set>
                                      <p:cBhvr>
                                        <p:cTn id="60" fill="hold"/>
                                        <p:tgtEl>
                                          <p:spTgt spid="658"/>
                                        </p:tgtEl>
                                        <p:attrNameLst>
                                          <p:attrName>style.visibility</p:attrName>
                                        </p:attrNameLst>
                                      </p:cBhvr>
                                      <p:to>
                                        <p:strVal val="visible"/>
                                      </p:to>
                                    </p:set>
                                    <p:animEffect transition="in" filter="fade">
                                      <p:cBhvr>
                                        <p:cTn id="61" dur="500"/>
                                        <p:tgtEl>
                                          <p:spTgt spid="658"/>
                                        </p:tgtEl>
                                      </p:cBhvr>
                                    </p:animEffect>
                                  </p:childTnLst>
                                </p:cTn>
                              </p:par>
                            </p:childTnLst>
                          </p:cTn>
                        </p:par>
                        <p:par>
                          <p:cTn id="62" fill="hold">
                            <p:stCondLst>
                              <p:cond delay="500"/>
                            </p:stCondLst>
                            <p:childTnLst>
                              <p:par>
                                <p:cTn id="63" presetID="10" presetClass="entr" fill="hold" grpId="0" nodeType="afterEffect">
                                  <p:stCondLst>
                                    <p:cond delay="0"/>
                                  </p:stCondLst>
                                  <p:iterate>
                                    <p:tmAbs val="0"/>
                                  </p:iterate>
                                  <p:childTnLst>
                                    <p:set>
                                      <p:cBhvr>
                                        <p:cTn id="64" fill="hold"/>
                                        <p:tgtEl>
                                          <p:spTgt spid="661"/>
                                        </p:tgtEl>
                                        <p:attrNameLst>
                                          <p:attrName>style.visibility</p:attrName>
                                        </p:attrNameLst>
                                      </p:cBhvr>
                                      <p:to>
                                        <p:strVal val="visible"/>
                                      </p:to>
                                    </p:set>
                                    <p:animEffect transition="in" filter="fade">
                                      <p:cBhvr>
                                        <p:cTn id="65" dur="500"/>
                                        <p:tgtEl>
                                          <p:spTgt spid="66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fill="hold" grpId="0" nodeType="clickEffect">
                                  <p:stCondLst>
                                    <p:cond delay="0"/>
                                  </p:stCondLst>
                                  <p:iterate>
                                    <p:tmAbs val="0"/>
                                  </p:iterate>
                                  <p:childTnLst>
                                    <p:set>
                                      <p:cBhvr>
                                        <p:cTn id="69" fill="hold"/>
                                        <p:tgtEl>
                                          <p:spTgt spid="659"/>
                                        </p:tgtEl>
                                        <p:attrNameLst>
                                          <p:attrName>style.visibility</p:attrName>
                                        </p:attrNameLst>
                                      </p:cBhvr>
                                      <p:to>
                                        <p:strVal val="visible"/>
                                      </p:to>
                                    </p:set>
                                    <p:animEffect transition="in" filter="fade">
                                      <p:cBhvr>
                                        <p:cTn id="70" dur="500"/>
                                        <p:tgtEl>
                                          <p:spTgt spid="659"/>
                                        </p:tgtEl>
                                      </p:cBhvr>
                                    </p:animEffect>
                                  </p:childTnLst>
                                </p:cTn>
                              </p:par>
                            </p:childTnLst>
                          </p:cTn>
                        </p:par>
                        <p:par>
                          <p:cTn id="71" fill="hold">
                            <p:stCondLst>
                              <p:cond delay="500"/>
                            </p:stCondLst>
                            <p:childTnLst>
                              <p:par>
                                <p:cTn id="72" presetID="10" presetClass="entr" fill="hold" grpId="0" nodeType="afterEffect">
                                  <p:stCondLst>
                                    <p:cond delay="0"/>
                                  </p:stCondLst>
                                  <p:iterate>
                                    <p:tmAbs val="0"/>
                                  </p:iterate>
                                  <p:childTnLst>
                                    <p:set>
                                      <p:cBhvr>
                                        <p:cTn id="73" fill="hold"/>
                                        <p:tgtEl>
                                          <p:spTgt spid="662"/>
                                        </p:tgtEl>
                                        <p:attrNameLst>
                                          <p:attrName>style.visibility</p:attrName>
                                        </p:attrNameLst>
                                      </p:cBhvr>
                                      <p:to>
                                        <p:strVal val="visible"/>
                                      </p:to>
                                    </p:set>
                                    <p:animEffect transition="in" filter="fade">
                                      <p:cBhvr>
                                        <p:cTn id="74" dur="500"/>
                                        <p:tgtEl>
                                          <p:spTgt spid="66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fill="hold" grpId="0" nodeType="clickEffect">
                                  <p:stCondLst>
                                    <p:cond delay="0"/>
                                  </p:stCondLst>
                                  <p:iterate>
                                    <p:tmAbs val="0"/>
                                  </p:iterate>
                                  <p:childTnLst>
                                    <p:set>
                                      <p:cBhvr>
                                        <p:cTn id="78" fill="hold"/>
                                        <p:tgtEl>
                                          <p:spTgt spid="660"/>
                                        </p:tgtEl>
                                        <p:attrNameLst>
                                          <p:attrName>style.visibility</p:attrName>
                                        </p:attrNameLst>
                                      </p:cBhvr>
                                      <p:to>
                                        <p:strVal val="visible"/>
                                      </p:to>
                                    </p:set>
                                    <p:animEffect transition="in" filter="fade">
                                      <p:cBhvr>
                                        <p:cTn id="79" dur="500"/>
                                        <p:tgtEl>
                                          <p:spTgt spid="660"/>
                                        </p:tgtEl>
                                      </p:cBhvr>
                                    </p:animEffect>
                                  </p:childTnLst>
                                </p:cTn>
                              </p:par>
                            </p:childTnLst>
                          </p:cTn>
                        </p:par>
                        <p:par>
                          <p:cTn id="80" fill="hold">
                            <p:stCondLst>
                              <p:cond delay="500"/>
                            </p:stCondLst>
                            <p:childTnLst>
                              <p:par>
                                <p:cTn id="81" presetID="10" presetClass="entr" fill="hold" grpId="0" nodeType="afterEffect">
                                  <p:stCondLst>
                                    <p:cond delay="0"/>
                                  </p:stCondLst>
                                  <p:iterate>
                                    <p:tmAbs val="0"/>
                                  </p:iterate>
                                  <p:childTnLst>
                                    <p:set>
                                      <p:cBhvr>
                                        <p:cTn id="82" fill="hold"/>
                                        <p:tgtEl>
                                          <p:spTgt spid="663"/>
                                        </p:tgtEl>
                                        <p:attrNameLst>
                                          <p:attrName>style.visibility</p:attrName>
                                        </p:attrNameLst>
                                      </p:cBhvr>
                                      <p:to>
                                        <p:strVal val="visible"/>
                                      </p:to>
                                    </p:set>
                                    <p:animEffect transition="in" filter="fade">
                                      <p:cBhvr>
                                        <p:cTn id="83" dur="500"/>
                                        <p:tgtEl>
                                          <p:spTgt spid="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 grpId="0" animBg="1" advAuto="0"/>
      <p:bldP spid="643" grpId="0" animBg="1" advAuto="0"/>
      <p:bldP spid="644" grpId="0" animBg="1" advAuto="0"/>
      <p:bldP spid="645" grpId="0" animBg="1" advAuto="0"/>
      <p:bldP spid="646" grpId="0" animBg="1" advAuto="0"/>
      <p:bldP spid="647" grpId="0" animBg="1" advAuto="0"/>
      <p:bldP spid="648" grpId="0" animBg="1" advAuto="0"/>
      <p:bldP spid="651" grpId="0" animBg="1" advAuto="0"/>
      <p:bldP spid="652" grpId="0" animBg="1" advAuto="0"/>
      <p:bldP spid="653" grpId="0" animBg="1" advAuto="0"/>
      <p:bldP spid="654" grpId="0" animBg="1" advAuto="0"/>
      <p:bldP spid="655" grpId="0" animBg="1" advAuto="0"/>
      <p:bldP spid="656" grpId="0" animBg="1" advAuto="0"/>
      <p:bldP spid="657" grpId="0" animBg="1" advAuto="0"/>
      <p:bldP spid="658" grpId="0" animBg="1" advAuto="0"/>
      <p:bldP spid="659" grpId="0" animBg="1" advAuto="0"/>
      <p:bldP spid="660" grpId="0" animBg="1" advAuto="0"/>
      <p:bldP spid="661" grpId="0" animBg="1" advAuto="0"/>
      <p:bldP spid="662" grpId="0" animBg="1" advAuto="0"/>
      <p:bldP spid="663"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Content Placeholder 2"/>
          <p:cNvSpPr txBox="1">
            <a:spLocks noGrp="1"/>
          </p:cNvSpPr>
          <p:nvPr>
            <p:ph type="body" idx="1"/>
          </p:nvPr>
        </p:nvSpPr>
        <p:spPr>
          <a:prstGeom prst="rect">
            <a:avLst/>
          </a:prstGeom>
        </p:spPr>
        <p:txBody>
          <a:bodyPr/>
          <a:lstStyle/>
          <a:p>
            <a:pPr>
              <a:defRPr>
                <a:solidFill>
                  <a:srgbClr val="0070C0"/>
                </a:solidFill>
                <a:latin typeface="Source Sans Pro Bold"/>
                <a:ea typeface="Source Sans Pro Bold"/>
                <a:cs typeface="Source Sans Pro Bold"/>
                <a:sym typeface="Source Sans Pro Bold"/>
              </a:defRPr>
            </a:pPr>
            <a:r>
              <a:rPr b="1">
                <a:solidFill>
                  <a:srgbClr val="65A000"/>
                </a:solidFill>
              </a:rPr>
              <a:t>Facilitation Team: </a:t>
            </a:r>
            <a:endParaRPr lang="hu-HU" b="1">
              <a:solidFill>
                <a:srgbClr val="65A000"/>
              </a:solidFill>
            </a:endParaRPr>
          </a:p>
          <a:p>
            <a:pPr>
              <a:defRPr>
                <a:solidFill>
                  <a:srgbClr val="0070C0"/>
                </a:solidFill>
                <a:latin typeface="Source Sans Pro Bold"/>
                <a:ea typeface="Source Sans Pro Bold"/>
                <a:cs typeface="Source Sans Pro Bold"/>
                <a:sym typeface="Source Sans Pro Bold"/>
              </a:defRPr>
            </a:pPr>
            <a:r>
              <a:rPr>
                <a:solidFill>
                  <a:srgbClr val="000000"/>
                </a:solidFill>
                <a:latin typeface="Source Sans Pro Regular"/>
                <a:ea typeface="Source Sans Pro Regular"/>
                <a:cs typeface="Source Sans Pro Regular"/>
                <a:sym typeface="Source Sans Pro Regular"/>
              </a:rPr>
              <a:t>The team responsible for planning, conducting and evaluating the RRT drill. The facilitation team comprises of:</a:t>
            </a:r>
          </a:p>
          <a:p>
            <a:pPr marL="216000" lvl="1" indent="-216000">
              <a:spcBef>
                <a:spcPts val="100"/>
              </a:spcBef>
              <a:buClr>
                <a:schemeClr val="accent3"/>
              </a:buClr>
            </a:pPr>
            <a:r>
              <a:t>Exercise controller </a:t>
            </a:r>
          </a:p>
          <a:p>
            <a:pPr marL="216000" lvl="1" indent="-216000">
              <a:spcBef>
                <a:spcPts val="100"/>
              </a:spcBef>
              <a:buClr>
                <a:schemeClr val="accent3"/>
              </a:buClr>
            </a:pPr>
            <a:r>
              <a:t>Team coach</a:t>
            </a:r>
          </a:p>
          <a:p>
            <a:pPr marL="216000" lvl="1" indent="-216000">
              <a:spcBef>
                <a:spcPts val="100"/>
              </a:spcBef>
              <a:buClr>
                <a:schemeClr val="accent3"/>
              </a:buClr>
            </a:pPr>
            <a:r>
              <a:t>Team evaluator (may be removed if insufficient human resources available)</a:t>
            </a:r>
          </a:p>
          <a:p>
            <a:pPr marL="216000" lvl="1" indent="-216000">
              <a:spcBef>
                <a:spcPts val="100"/>
              </a:spcBef>
              <a:buClr>
                <a:schemeClr val="accent3"/>
              </a:buClr>
            </a:pPr>
            <a:r>
              <a:t>Role Player (actors)</a:t>
            </a:r>
          </a:p>
          <a:p>
            <a:pPr>
              <a:defRPr>
                <a:solidFill>
                  <a:srgbClr val="0070C0"/>
                </a:solidFill>
                <a:latin typeface="Source Sans Pro Bold"/>
                <a:ea typeface="Source Sans Pro Bold"/>
                <a:cs typeface="Source Sans Pro Bold"/>
                <a:sym typeface="Source Sans Pro Bold"/>
              </a:defRPr>
            </a:pPr>
            <a:endParaRPr/>
          </a:p>
          <a:p>
            <a:pPr>
              <a:defRPr>
                <a:solidFill>
                  <a:srgbClr val="0070C0"/>
                </a:solidFill>
                <a:latin typeface="Source Sans Pro Bold"/>
                <a:ea typeface="Source Sans Pro Bold"/>
                <a:cs typeface="Source Sans Pro Bold"/>
                <a:sym typeface="Source Sans Pro Bold"/>
              </a:defRPr>
            </a:pPr>
            <a:r>
              <a:rPr b="1">
                <a:solidFill>
                  <a:schemeClr val="accent3"/>
                </a:solidFill>
              </a:rPr>
              <a:t>Participant: </a:t>
            </a:r>
            <a:endParaRPr lang="hu-HU" b="1">
              <a:solidFill>
                <a:schemeClr val="accent3"/>
              </a:solidFill>
            </a:endParaRPr>
          </a:p>
          <a:p>
            <a:pPr>
              <a:defRPr>
                <a:solidFill>
                  <a:srgbClr val="0070C0"/>
                </a:solidFill>
                <a:latin typeface="Source Sans Pro Bold"/>
                <a:ea typeface="Source Sans Pro Bold"/>
                <a:cs typeface="Source Sans Pro Bold"/>
                <a:sym typeface="Source Sans Pro Bold"/>
              </a:defRPr>
            </a:pPr>
            <a:r>
              <a:rPr>
                <a:solidFill>
                  <a:srgbClr val="000000"/>
                </a:solidFill>
                <a:latin typeface="Source Sans Pro Regular"/>
                <a:ea typeface="Source Sans Pro Regular"/>
                <a:cs typeface="Source Sans Pro Regular"/>
                <a:sym typeface="Source Sans Pro Regular"/>
              </a:rPr>
              <a:t>A person with a role in the RRT who is playing a part in the exercise.</a:t>
            </a:r>
          </a:p>
        </p:txBody>
      </p:sp>
      <p:sp>
        <p:nvSpPr>
          <p:cNvPr id="666" name="Title 1"/>
          <p:cNvSpPr txBox="1">
            <a:spLocks noGrp="1"/>
          </p:cNvSpPr>
          <p:nvPr>
            <p:ph type="title"/>
          </p:nvPr>
        </p:nvSpPr>
        <p:spPr>
          <a:xfrm>
            <a:off x="144000" y="11420"/>
            <a:ext cx="5753475" cy="670693"/>
          </a:xfrm>
          <a:prstGeom prst="rect">
            <a:avLst/>
          </a:prstGeom>
        </p:spPr>
        <p:txBody>
          <a:bodyPr lIns="45719" tIns="45720" rIns="45719" bIns="45720" anchor="ctr">
            <a:normAutofit/>
          </a:bodyPr>
          <a:lstStyle>
            <a:lvl1pPr defTabSz="277747">
              <a:defRPr sz="3072"/>
            </a:lvl1pPr>
          </a:lstStyle>
          <a:p>
            <a:r>
              <a:rPr sz="3050" b="1"/>
              <a:t>5. Roles in facilitating RRT drill</a:t>
            </a:r>
            <a:endParaRPr lang="en-US" sz="3050" b="1"/>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Right Brace 7"/>
          <p:cNvSpPr/>
          <p:nvPr/>
        </p:nvSpPr>
        <p:spPr>
          <a:xfrm rot="16200000">
            <a:off x="6493711"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endParaRPr/>
          </a:p>
        </p:txBody>
      </p:sp>
      <p:sp>
        <p:nvSpPr>
          <p:cNvPr id="672" name="Title 1"/>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pic>
        <p:nvPicPr>
          <p:cNvPr id="674" name="Picture 2" descr="Picture 2"/>
          <p:cNvPicPr>
            <a:picLocks noChangeAspect="1"/>
          </p:cNvPicPr>
          <p:nvPr/>
        </p:nvPicPr>
        <p:blipFill>
          <a:blip r:embed="rId3"/>
          <a:stretch>
            <a:fillRect/>
          </a:stretch>
        </p:blipFill>
        <p:spPr>
          <a:xfrm>
            <a:off x="2589481" y="3215935"/>
            <a:ext cx="1347789" cy="1347788"/>
          </a:xfrm>
          <a:prstGeom prst="rect">
            <a:avLst/>
          </a:prstGeom>
          <a:ln w="12700">
            <a:miter lim="400000"/>
          </a:ln>
        </p:spPr>
      </p:pic>
      <p:pic>
        <p:nvPicPr>
          <p:cNvPr id="675" name="Picture 2" descr="Picture 2"/>
          <p:cNvPicPr>
            <a:picLocks noChangeAspect="1"/>
          </p:cNvPicPr>
          <p:nvPr/>
        </p:nvPicPr>
        <p:blipFill>
          <a:blip r:embed="rId3"/>
          <a:stretch>
            <a:fillRect/>
          </a:stretch>
        </p:blipFill>
        <p:spPr>
          <a:xfrm>
            <a:off x="4798488" y="3215538"/>
            <a:ext cx="1348582" cy="1348581"/>
          </a:xfrm>
          <a:prstGeom prst="rect">
            <a:avLst/>
          </a:prstGeom>
          <a:ln w="12700">
            <a:miter lim="400000"/>
          </a:ln>
        </p:spPr>
      </p:pic>
      <p:pic>
        <p:nvPicPr>
          <p:cNvPr id="676" name="Picture 2" descr="Picture 2"/>
          <p:cNvPicPr>
            <a:picLocks noChangeAspect="1"/>
          </p:cNvPicPr>
          <p:nvPr/>
        </p:nvPicPr>
        <p:blipFill>
          <a:blip r:embed="rId3"/>
          <a:stretch>
            <a:fillRect/>
          </a:stretch>
        </p:blipFill>
        <p:spPr>
          <a:xfrm>
            <a:off x="7008289" y="3215537"/>
            <a:ext cx="1348582" cy="1348582"/>
          </a:xfrm>
          <a:prstGeom prst="rect">
            <a:avLst/>
          </a:prstGeom>
          <a:ln w="12700">
            <a:miter lim="400000"/>
          </a:ln>
        </p:spPr>
      </p:pic>
      <p:pic>
        <p:nvPicPr>
          <p:cNvPr id="677" name="Picture 2" descr="Picture 2"/>
          <p:cNvPicPr>
            <a:picLocks noChangeAspect="1"/>
          </p:cNvPicPr>
          <p:nvPr/>
        </p:nvPicPr>
        <p:blipFill>
          <a:blip r:embed="rId3"/>
          <a:stretch>
            <a:fillRect/>
          </a:stretch>
        </p:blipFill>
        <p:spPr>
          <a:xfrm>
            <a:off x="9141889" y="3215536"/>
            <a:ext cx="1348582" cy="1348582"/>
          </a:xfrm>
          <a:prstGeom prst="rect">
            <a:avLst/>
          </a:prstGeom>
          <a:ln w="12700">
            <a:miter lim="400000"/>
          </a:ln>
        </p:spPr>
      </p:pic>
      <p:pic>
        <p:nvPicPr>
          <p:cNvPr id="678" name="Picture 15" descr="Picture 15"/>
          <p:cNvPicPr>
            <a:picLocks noChangeAspect="1"/>
          </p:cNvPicPr>
          <p:nvPr/>
        </p:nvPicPr>
        <p:blipFill>
          <a:blip r:embed="rId4"/>
          <a:stretch>
            <a:fillRect/>
          </a:stretch>
        </p:blipFill>
        <p:spPr>
          <a:xfrm>
            <a:off x="2618437" y="1870908"/>
            <a:ext cx="622711" cy="730340"/>
          </a:xfrm>
          <a:prstGeom prst="rect">
            <a:avLst/>
          </a:prstGeom>
          <a:ln w="12700">
            <a:miter lim="400000"/>
          </a:ln>
        </p:spPr>
      </p:pic>
      <p:pic>
        <p:nvPicPr>
          <p:cNvPr id="679" name="Picture 16" descr="Picture 16"/>
          <p:cNvPicPr>
            <a:picLocks noChangeAspect="1"/>
          </p:cNvPicPr>
          <p:nvPr/>
        </p:nvPicPr>
        <p:blipFill>
          <a:blip r:embed="rId5"/>
          <a:stretch>
            <a:fillRect/>
          </a:stretch>
        </p:blipFill>
        <p:spPr>
          <a:xfrm>
            <a:off x="6235176" y="252322"/>
            <a:ext cx="773113" cy="906464"/>
          </a:xfrm>
          <a:prstGeom prst="rect">
            <a:avLst/>
          </a:prstGeom>
          <a:ln w="12700">
            <a:miter lim="400000"/>
          </a:ln>
        </p:spPr>
      </p:pic>
      <p:pic>
        <p:nvPicPr>
          <p:cNvPr id="680" name="Picture 17" descr="Picture 17"/>
          <p:cNvPicPr>
            <a:picLocks noChangeAspect="1"/>
          </p:cNvPicPr>
          <p:nvPr/>
        </p:nvPicPr>
        <p:blipFill>
          <a:blip r:embed="rId6"/>
          <a:stretch>
            <a:fillRect/>
          </a:stretch>
        </p:blipFill>
        <p:spPr>
          <a:xfrm>
            <a:off x="3380437" y="1834503"/>
            <a:ext cx="656051" cy="766743"/>
          </a:xfrm>
          <a:prstGeom prst="rect">
            <a:avLst/>
          </a:prstGeom>
          <a:ln w="12700">
            <a:miter lim="400000"/>
          </a:ln>
        </p:spPr>
      </p:pic>
      <p:pic>
        <p:nvPicPr>
          <p:cNvPr id="681" name="Picture 15" descr="Picture 15"/>
          <p:cNvPicPr>
            <a:picLocks noChangeAspect="1"/>
          </p:cNvPicPr>
          <p:nvPr/>
        </p:nvPicPr>
        <p:blipFill>
          <a:blip r:embed="rId4"/>
          <a:stretch>
            <a:fillRect/>
          </a:stretch>
        </p:blipFill>
        <p:spPr>
          <a:xfrm>
            <a:off x="4707204" y="1925960"/>
            <a:ext cx="622711" cy="730340"/>
          </a:xfrm>
          <a:prstGeom prst="rect">
            <a:avLst/>
          </a:prstGeom>
          <a:ln w="12700">
            <a:miter lim="400000"/>
          </a:ln>
        </p:spPr>
      </p:pic>
      <p:pic>
        <p:nvPicPr>
          <p:cNvPr id="682" name="Picture 17" descr="Picture 17"/>
          <p:cNvPicPr>
            <a:picLocks noChangeAspect="1"/>
          </p:cNvPicPr>
          <p:nvPr/>
        </p:nvPicPr>
        <p:blipFill>
          <a:blip r:embed="rId6"/>
          <a:stretch>
            <a:fillRect/>
          </a:stretch>
        </p:blipFill>
        <p:spPr>
          <a:xfrm>
            <a:off x="5469204" y="1889556"/>
            <a:ext cx="656051" cy="766743"/>
          </a:xfrm>
          <a:prstGeom prst="rect">
            <a:avLst/>
          </a:prstGeom>
          <a:ln w="12700">
            <a:miter lim="400000"/>
          </a:ln>
        </p:spPr>
      </p:pic>
      <p:pic>
        <p:nvPicPr>
          <p:cNvPr id="683" name="Picture 15" descr="Picture 15"/>
          <p:cNvPicPr>
            <a:picLocks noChangeAspect="1"/>
          </p:cNvPicPr>
          <p:nvPr/>
        </p:nvPicPr>
        <p:blipFill>
          <a:blip r:embed="rId4"/>
          <a:stretch>
            <a:fillRect/>
          </a:stretch>
        </p:blipFill>
        <p:spPr>
          <a:xfrm>
            <a:off x="6920578" y="1959992"/>
            <a:ext cx="622711" cy="730340"/>
          </a:xfrm>
          <a:prstGeom prst="rect">
            <a:avLst/>
          </a:prstGeom>
          <a:ln w="12700">
            <a:miter lim="400000"/>
          </a:ln>
        </p:spPr>
      </p:pic>
      <p:pic>
        <p:nvPicPr>
          <p:cNvPr id="684" name="Picture 17" descr="Picture 17"/>
          <p:cNvPicPr>
            <a:picLocks noChangeAspect="1"/>
          </p:cNvPicPr>
          <p:nvPr/>
        </p:nvPicPr>
        <p:blipFill>
          <a:blip r:embed="rId6"/>
          <a:stretch>
            <a:fillRect/>
          </a:stretch>
        </p:blipFill>
        <p:spPr>
          <a:xfrm>
            <a:off x="7682578" y="1923588"/>
            <a:ext cx="656051" cy="766743"/>
          </a:xfrm>
          <a:prstGeom prst="rect">
            <a:avLst/>
          </a:prstGeom>
          <a:ln w="12700">
            <a:miter lim="400000"/>
          </a:ln>
        </p:spPr>
      </p:pic>
      <p:pic>
        <p:nvPicPr>
          <p:cNvPr id="685" name="Picture 15" descr="Picture 15"/>
          <p:cNvPicPr>
            <a:picLocks noChangeAspect="1"/>
          </p:cNvPicPr>
          <p:nvPr/>
        </p:nvPicPr>
        <p:blipFill>
          <a:blip r:embed="rId4"/>
          <a:stretch>
            <a:fillRect/>
          </a:stretch>
        </p:blipFill>
        <p:spPr>
          <a:xfrm>
            <a:off x="9157654" y="2012862"/>
            <a:ext cx="622711" cy="730340"/>
          </a:xfrm>
          <a:prstGeom prst="rect">
            <a:avLst/>
          </a:prstGeom>
          <a:ln w="12700">
            <a:miter lim="400000"/>
          </a:ln>
        </p:spPr>
      </p:pic>
      <p:pic>
        <p:nvPicPr>
          <p:cNvPr id="686" name="Picture 17" descr="Picture 17"/>
          <p:cNvPicPr>
            <a:picLocks noChangeAspect="1"/>
          </p:cNvPicPr>
          <p:nvPr/>
        </p:nvPicPr>
        <p:blipFill>
          <a:blip r:embed="rId6"/>
          <a:stretch>
            <a:fillRect/>
          </a:stretch>
        </p:blipFill>
        <p:spPr>
          <a:xfrm>
            <a:off x="9919654" y="1976458"/>
            <a:ext cx="656051" cy="766743"/>
          </a:xfrm>
          <a:prstGeom prst="rect">
            <a:avLst/>
          </a:prstGeom>
          <a:ln w="12700">
            <a:miter lim="400000"/>
          </a:ln>
        </p:spPr>
      </p:pic>
      <p:pic>
        <p:nvPicPr>
          <p:cNvPr id="687" name="Picture 18" descr="Picture 18"/>
          <p:cNvPicPr>
            <a:picLocks noChangeAspect="1"/>
          </p:cNvPicPr>
          <p:nvPr/>
        </p:nvPicPr>
        <p:blipFill>
          <a:blip r:embed="rId7"/>
          <a:stretch>
            <a:fillRect/>
          </a:stretch>
        </p:blipFill>
        <p:spPr>
          <a:xfrm>
            <a:off x="3479862" y="5138553"/>
            <a:ext cx="1989343" cy="924007"/>
          </a:xfrm>
          <a:prstGeom prst="rect">
            <a:avLst/>
          </a:prstGeom>
          <a:ln w="12700">
            <a:miter lim="400000"/>
          </a:ln>
        </p:spPr>
      </p:pic>
      <p:pic>
        <p:nvPicPr>
          <p:cNvPr id="688" name="Picture 19" descr="Picture 19"/>
          <p:cNvPicPr>
            <a:picLocks noChangeAspect="1"/>
          </p:cNvPicPr>
          <p:nvPr/>
        </p:nvPicPr>
        <p:blipFill>
          <a:blip r:embed="rId8"/>
          <a:stretch>
            <a:fillRect/>
          </a:stretch>
        </p:blipFill>
        <p:spPr>
          <a:xfrm>
            <a:off x="6247045" y="4958739"/>
            <a:ext cx="984888" cy="1218735"/>
          </a:xfrm>
          <a:prstGeom prst="rect">
            <a:avLst/>
          </a:prstGeom>
          <a:ln w="12700">
            <a:miter lim="400000"/>
          </a:ln>
        </p:spPr>
      </p:pic>
      <p:pic>
        <p:nvPicPr>
          <p:cNvPr id="689" name="Picture 20" descr="Picture 20"/>
          <p:cNvPicPr>
            <a:picLocks/>
          </p:cNvPicPr>
          <p:nvPr/>
        </p:nvPicPr>
        <p:blipFill>
          <a:blip r:embed="rId9"/>
          <a:stretch>
            <a:fillRect/>
          </a:stretch>
        </p:blipFill>
        <p:spPr>
          <a:xfrm>
            <a:off x="8384926" y="5138551"/>
            <a:ext cx="576000" cy="1291445"/>
          </a:xfrm>
          <a:prstGeom prst="rect">
            <a:avLst/>
          </a:prstGeom>
          <a:ln w="12700">
            <a:miter lim="400000"/>
          </a:ln>
        </p:spPr>
      </p:pic>
      <p:sp>
        <p:nvSpPr>
          <p:cNvPr id="691" name="Up-Down Arrow 8"/>
          <p:cNvSpPr/>
          <p:nvPr/>
        </p:nvSpPr>
        <p:spPr>
          <a:xfrm>
            <a:off x="3122087"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692" name="Up-Down Arrow 35"/>
          <p:cNvSpPr/>
          <p:nvPr/>
        </p:nvSpPr>
        <p:spPr>
          <a:xfrm>
            <a:off x="5214427"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693" name="Up-Down Arrow 36"/>
          <p:cNvSpPr/>
          <p:nvPr/>
        </p:nvSpPr>
        <p:spPr>
          <a:xfrm>
            <a:off x="7424228"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694" name="Up-Down Arrow 37"/>
          <p:cNvSpPr/>
          <p:nvPr/>
        </p:nvSpPr>
        <p:spPr>
          <a:xfrm>
            <a:off x="9687003"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695" name="Right Bracket 10"/>
          <p:cNvSpPr/>
          <p:nvPr/>
        </p:nvSpPr>
        <p:spPr>
          <a:xfrm rot="16200000">
            <a:off x="5929423" y="2099216"/>
            <a:ext cx="732251" cy="63469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endParaRPr/>
          </a:p>
        </p:txBody>
      </p:sp>
      <p:sp>
        <p:nvSpPr>
          <p:cNvPr id="696" name="Straight Arrow Connector 12"/>
          <p:cNvSpPr/>
          <p:nvPr/>
        </p:nvSpPr>
        <p:spPr>
          <a:xfrm>
            <a:off x="3960287" y="4564115"/>
            <a:ext cx="1058273" cy="236485"/>
          </a:xfrm>
          <a:prstGeom prst="line">
            <a:avLst/>
          </a:prstGeom>
          <a:ln w="38100">
            <a:solidFill>
              <a:srgbClr val="000000"/>
            </a:solidFill>
            <a:miter/>
            <a:tailEnd type="triangle"/>
          </a:ln>
        </p:spPr>
        <p:txBody>
          <a:bodyPr lIns="45719" rIns="45719"/>
          <a:lstStyle/>
          <a:p>
            <a:endParaRPr/>
          </a:p>
        </p:txBody>
      </p:sp>
      <p:sp>
        <p:nvSpPr>
          <p:cNvPr id="697" name="Straight Arrow Connector 42"/>
          <p:cNvSpPr/>
          <p:nvPr/>
        </p:nvSpPr>
        <p:spPr>
          <a:xfrm flipH="1">
            <a:off x="7231931" y="4490542"/>
            <a:ext cx="192297" cy="310059"/>
          </a:xfrm>
          <a:prstGeom prst="line">
            <a:avLst/>
          </a:prstGeom>
          <a:ln w="38100">
            <a:solidFill>
              <a:srgbClr val="000000"/>
            </a:solidFill>
            <a:miter/>
            <a:tailEnd type="triangle"/>
          </a:ln>
        </p:spPr>
        <p:txBody>
          <a:bodyPr lIns="45719" rIns="45719"/>
          <a:lstStyle/>
          <a:p>
            <a:endParaRPr/>
          </a:p>
        </p:txBody>
      </p:sp>
      <p:sp>
        <p:nvSpPr>
          <p:cNvPr id="698" name="Straight Arrow Connector 43"/>
          <p:cNvSpPr/>
          <p:nvPr/>
        </p:nvSpPr>
        <p:spPr>
          <a:xfrm>
            <a:off x="5717910" y="4564117"/>
            <a:ext cx="223579" cy="270641"/>
          </a:xfrm>
          <a:prstGeom prst="line">
            <a:avLst/>
          </a:prstGeom>
          <a:ln w="38100">
            <a:solidFill>
              <a:srgbClr val="000000"/>
            </a:solidFill>
            <a:miter/>
            <a:tailEnd type="triangle"/>
          </a:ln>
        </p:spPr>
        <p:txBody>
          <a:bodyPr lIns="45719" rIns="45719"/>
          <a:lstStyle/>
          <a:p>
            <a:endParaRPr/>
          </a:p>
        </p:txBody>
      </p:sp>
      <p:sp>
        <p:nvSpPr>
          <p:cNvPr id="699" name="Straight Arrow Connector 44"/>
          <p:cNvSpPr/>
          <p:nvPr/>
        </p:nvSpPr>
        <p:spPr>
          <a:xfrm flipH="1">
            <a:off x="8777435" y="4564116"/>
            <a:ext cx="739998" cy="236484"/>
          </a:xfrm>
          <a:prstGeom prst="line">
            <a:avLst/>
          </a:prstGeom>
          <a:ln w="38100">
            <a:solidFill>
              <a:srgbClr val="000000"/>
            </a:solidFill>
            <a:miter/>
            <a:tailEnd type="triangle"/>
          </a:ln>
        </p:spPr>
        <p:txBody>
          <a:bodyPr lIns="45719" rIns="45719"/>
          <a:lstStyle/>
          <a:p>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 name="Right Brace 7"/>
          <p:cNvSpPr/>
          <p:nvPr/>
        </p:nvSpPr>
        <p:spPr>
          <a:xfrm rot="16200000">
            <a:off x="6486679"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endParaRPr/>
          </a:p>
        </p:txBody>
      </p:sp>
      <p:pic>
        <p:nvPicPr>
          <p:cNvPr id="706" name="Picture 2" descr="Picture 2"/>
          <p:cNvPicPr>
            <a:picLocks noChangeAspect="1"/>
          </p:cNvPicPr>
          <p:nvPr/>
        </p:nvPicPr>
        <p:blipFill>
          <a:blip r:embed="rId3"/>
          <a:stretch>
            <a:fillRect/>
          </a:stretch>
        </p:blipFill>
        <p:spPr>
          <a:xfrm>
            <a:off x="2592000" y="3216947"/>
            <a:ext cx="1347789" cy="1347788"/>
          </a:xfrm>
          <a:prstGeom prst="rect">
            <a:avLst/>
          </a:prstGeom>
          <a:ln w="12700">
            <a:miter lim="400000"/>
          </a:ln>
        </p:spPr>
      </p:pic>
      <p:pic>
        <p:nvPicPr>
          <p:cNvPr id="707" name="Picture 2" descr="Picture 2"/>
          <p:cNvPicPr>
            <a:picLocks noChangeAspect="1"/>
          </p:cNvPicPr>
          <p:nvPr/>
        </p:nvPicPr>
        <p:blipFill>
          <a:blip r:embed="rId3"/>
          <a:stretch>
            <a:fillRect/>
          </a:stretch>
        </p:blipFill>
        <p:spPr>
          <a:xfrm>
            <a:off x="4791457" y="3215538"/>
            <a:ext cx="1348582" cy="1348581"/>
          </a:xfrm>
          <a:prstGeom prst="rect">
            <a:avLst/>
          </a:prstGeom>
          <a:ln w="12700">
            <a:miter lim="400000"/>
          </a:ln>
        </p:spPr>
      </p:pic>
      <p:pic>
        <p:nvPicPr>
          <p:cNvPr id="708" name="Picture 2" descr="Picture 2"/>
          <p:cNvPicPr>
            <a:picLocks noChangeAspect="1"/>
          </p:cNvPicPr>
          <p:nvPr/>
        </p:nvPicPr>
        <p:blipFill>
          <a:blip r:embed="rId3"/>
          <a:stretch>
            <a:fillRect/>
          </a:stretch>
        </p:blipFill>
        <p:spPr>
          <a:xfrm>
            <a:off x="7001257" y="3215537"/>
            <a:ext cx="1348582" cy="1348582"/>
          </a:xfrm>
          <a:prstGeom prst="rect">
            <a:avLst/>
          </a:prstGeom>
          <a:ln w="12700">
            <a:miter lim="400000"/>
          </a:ln>
        </p:spPr>
      </p:pic>
      <p:pic>
        <p:nvPicPr>
          <p:cNvPr id="709" name="Picture 2" descr="Picture 2"/>
          <p:cNvPicPr>
            <a:picLocks noChangeAspect="1"/>
          </p:cNvPicPr>
          <p:nvPr/>
        </p:nvPicPr>
        <p:blipFill>
          <a:blip r:embed="rId3"/>
          <a:stretch>
            <a:fillRect/>
          </a:stretch>
        </p:blipFill>
        <p:spPr>
          <a:xfrm>
            <a:off x="9134857" y="3215536"/>
            <a:ext cx="1348582" cy="1348582"/>
          </a:xfrm>
          <a:prstGeom prst="rect">
            <a:avLst/>
          </a:prstGeom>
          <a:ln w="12700">
            <a:miter lim="400000"/>
          </a:ln>
        </p:spPr>
      </p:pic>
      <p:pic>
        <p:nvPicPr>
          <p:cNvPr id="710" name="Picture 15" descr="Picture 15"/>
          <p:cNvPicPr>
            <a:picLocks noChangeAspect="1"/>
          </p:cNvPicPr>
          <p:nvPr/>
        </p:nvPicPr>
        <p:blipFill>
          <a:blip r:embed="rId4"/>
          <a:stretch>
            <a:fillRect/>
          </a:stretch>
        </p:blipFill>
        <p:spPr>
          <a:xfrm>
            <a:off x="2611405" y="1870908"/>
            <a:ext cx="622711" cy="730340"/>
          </a:xfrm>
          <a:prstGeom prst="rect">
            <a:avLst/>
          </a:prstGeom>
          <a:ln w="12700">
            <a:miter lim="400000"/>
          </a:ln>
        </p:spPr>
      </p:pic>
      <p:pic>
        <p:nvPicPr>
          <p:cNvPr id="711" name="Picture 16" descr="Picture 16"/>
          <p:cNvPicPr>
            <a:picLocks noChangeAspect="1"/>
          </p:cNvPicPr>
          <p:nvPr/>
        </p:nvPicPr>
        <p:blipFill>
          <a:blip r:embed="rId5"/>
          <a:stretch>
            <a:fillRect/>
          </a:stretch>
        </p:blipFill>
        <p:spPr>
          <a:xfrm>
            <a:off x="6228143" y="252322"/>
            <a:ext cx="773113" cy="906464"/>
          </a:xfrm>
          <a:prstGeom prst="rect">
            <a:avLst/>
          </a:prstGeom>
          <a:ln w="12700">
            <a:miter lim="400000"/>
          </a:ln>
        </p:spPr>
      </p:pic>
      <p:pic>
        <p:nvPicPr>
          <p:cNvPr id="712" name="Picture 17" descr="Picture 17"/>
          <p:cNvPicPr>
            <a:picLocks noChangeAspect="1"/>
          </p:cNvPicPr>
          <p:nvPr/>
        </p:nvPicPr>
        <p:blipFill>
          <a:blip r:embed="rId6"/>
          <a:stretch>
            <a:fillRect/>
          </a:stretch>
        </p:blipFill>
        <p:spPr>
          <a:xfrm>
            <a:off x="3373406" y="1834503"/>
            <a:ext cx="656051" cy="766743"/>
          </a:xfrm>
          <a:prstGeom prst="rect">
            <a:avLst/>
          </a:prstGeom>
          <a:ln w="12700">
            <a:miter lim="400000"/>
          </a:ln>
        </p:spPr>
      </p:pic>
      <p:pic>
        <p:nvPicPr>
          <p:cNvPr id="713" name="Picture 15" descr="Picture 15"/>
          <p:cNvPicPr>
            <a:picLocks noChangeAspect="1"/>
          </p:cNvPicPr>
          <p:nvPr/>
        </p:nvPicPr>
        <p:blipFill>
          <a:blip r:embed="rId4"/>
          <a:stretch>
            <a:fillRect/>
          </a:stretch>
        </p:blipFill>
        <p:spPr>
          <a:xfrm>
            <a:off x="4700173" y="1925960"/>
            <a:ext cx="622711" cy="730340"/>
          </a:xfrm>
          <a:prstGeom prst="rect">
            <a:avLst/>
          </a:prstGeom>
          <a:ln w="12700">
            <a:miter lim="400000"/>
          </a:ln>
        </p:spPr>
      </p:pic>
      <p:pic>
        <p:nvPicPr>
          <p:cNvPr id="714" name="Picture 17" descr="Picture 17"/>
          <p:cNvPicPr>
            <a:picLocks noChangeAspect="1"/>
          </p:cNvPicPr>
          <p:nvPr/>
        </p:nvPicPr>
        <p:blipFill>
          <a:blip r:embed="rId6"/>
          <a:stretch>
            <a:fillRect/>
          </a:stretch>
        </p:blipFill>
        <p:spPr>
          <a:xfrm>
            <a:off x="5462173" y="1889556"/>
            <a:ext cx="656051" cy="766743"/>
          </a:xfrm>
          <a:prstGeom prst="rect">
            <a:avLst/>
          </a:prstGeom>
          <a:ln w="12700">
            <a:miter lim="400000"/>
          </a:ln>
        </p:spPr>
      </p:pic>
      <p:pic>
        <p:nvPicPr>
          <p:cNvPr id="715" name="Picture 15" descr="Picture 15"/>
          <p:cNvPicPr>
            <a:picLocks noChangeAspect="1"/>
          </p:cNvPicPr>
          <p:nvPr/>
        </p:nvPicPr>
        <p:blipFill>
          <a:blip r:embed="rId4"/>
          <a:stretch>
            <a:fillRect/>
          </a:stretch>
        </p:blipFill>
        <p:spPr>
          <a:xfrm>
            <a:off x="6913546" y="1959992"/>
            <a:ext cx="622711" cy="730340"/>
          </a:xfrm>
          <a:prstGeom prst="rect">
            <a:avLst/>
          </a:prstGeom>
          <a:ln w="12700">
            <a:miter lim="400000"/>
          </a:ln>
        </p:spPr>
      </p:pic>
      <p:pic>
        <p:nvPicPr>
          <p:cNvPr id="716" name="Picture 17" descr="Picture 17"/>
          <p:cNvPicPr>
            <a:picLocks noChangeAspect="1"/>
          </p:cNvPicPr>
          <p:nvPr/>
        </p:nvPicPr>
        <p:blipFill>
          <a:blip r:embed="rId6"/>
          <a:stretch>
            <a:fillRect/>
          </a:stretch>
        </p:blipFill>
        <p:spPr>
          <a:xfrm>
            <a:off x="7675546" y="1923588"/>
            <a:ext cx="656051" cy="766743"/>
          </a:xfrm>
          <a:prstGeom prst="rect">
            <a:avLst/>
          </a:prstGeom>
          <a:ln w="12700">
            <a:miter lim="400000"/>
          </a:ln>
        </p:spPr>
      </p:pic>
      <p:pic>
        <p:nvPicPr>
          <p:cNvPr id="717" name="Picture 15" descr="Picture 15"/>
          <p:cNvPicPr>
            <a:picLocks noChangeAspect="1"/>
          </p:cNvPicPr>
          <p:nvPr/>
        </p:nvPicPr>
        <p:blipFill>
          <a:blip r:embed="rId4"/>
          <a:stretch>
            <a:fillRect/>
          </a:stretch>
        </p:blipFill>
        <p:spPr>
          <a:xfrm>
            <a:off x="9150622" y="2012862"/>
            <a:ext cx="622711" cy="730340"/>
          </a:xfrm>
          <a:prstGeom prst="rect">
            <a:avLst/>
          </a:prstGeom>
          <a:ln w="12700">
            <a:miter lim="400000"/>
          </a:ln>
        </p:spPr>
      </p:pic>
      <p:pic>
        <p:nvPicPr>
          <p:cNvPr id="718" name="Picture 17" descr="Picture 17"/>
          <p:cNvPicPr>
            <a:picLocks noChangeAspect="1"/>
          </p:cNvPicPr>
          <p:nvPr/>
        </p:nvPicPr>
        <p:blipFill>
          <a:blip r:embed="rId6"/>
          <a:stretch>
            <a:fillRect/>
          </a:stretch>
        </p:blipFill>
        <p:spPr>
          <a:xfrm>
            <a:off x="9912622" y="1976458"/>
            <a:ext cx="656051" cy="766743"/>
          </a:xfrm>
          <a:prstGeom prst="rect">
            <a:avLst/>
          </a:prstGeom>
          <a:ln w="12700">
            <a:miter lim="400000"/>
          </a:ln>
        </p:spPr>
      </p:pic>
      <p:pic>
        <p:nvPicPr>
          <p:cNvPr id="719" name="Picture 18" descr="Picture 18"/>
          <p:cNvPicPr>
            <a:picLocks noChangeAspect="1"/>
          </p:cNvPicPr>
          <p:nvPr/>
        </p:nvPicPr>
        <p:blipFill>
          <a:blip r:embed="rId7"/>
          <a:stretch>
            <a:fillRect/>
          </a:stretch>
        </p:blipFill>
        <p:spPr>
          <a:xfrm>
            <a:off x="3472831" y="5138553"/>
            <a:ext cx="1989342" cy="924007"/>
          </a:xfrm>
          <a:prstGeom prst="rect">
            <a:avLst/>
          </a:prstGeom>
          <a:ln w="12700">
            <a:miter lim="400000"/>
          </a:ln>
        </p:spPr>
      </p:pic>
      <p:pic>
        <p:nvPicPr>
          <p:cNvPr id="720" name="Picture 19" descr="Picture 19"/>
          <p:cNvPicPr>
            <a:picLocks noChangeAspect="1"/>
          </p:cNvPicPr>
          <p:nvPr/>
        </p:nvPicPr>
        <p:blipFill>
          <a:blip r:embed="rId8"/>
          <a:stretch>
            <a:fillRect/>
          </a:stretch>
        </p:blipFill>
        <p:spPr>
          <a:xfrm>
            <a:off x="6240014" y="4958739"/>
            <a:ext cx="984888" cy="1218735"/>
          </a:xfrm>
          <a:prstGeom prst="rect">
            <a:avLst/>
          </a:prstGeom>
          <a:ln w="12700">
            <a:miter lim="400000"/>
          </a:ln>
        </p:spPr>
      </p:pic>
      <p:pic>
        <p:nvPicPr>
          <p:cNvPr id="721" name="Picture 20" descr="Picture 20"/>
          <p:cNvPicPr>
            <a:picLocks/>
          </p:cNvPicPr>
          <p:nvPr/>
        </p:nvPicPr>
        <p:blipFill>
          <a:blip r:embed="rId9"/>
          <a:stretch>
            <a:fillRect/>
          </a:stretch>
        </p:blipFill>
        <p:spPr>
          <a:xfrm>
            <a:off x="8377894" y="5138551"/>
            <a:ext cx="576000" cy="1291445"/>
          </a:xfrm>
          <a:prstGeom prst="rect">
            <a:avLst/>
          </a:prstGeom>
          <a:ln w="12700">
            <a:miter lim="400000"/>
          </a:ln>
        </p:spPr>
      </p:pic>
      <p:sp>
        <p:nvSpPr>
          <p:cNvPr id="723" name="Up-Down Arrow 8"/>
          <p:cNvSpPr/>
          <p:nvPr/>
        </p:nvSpPr>
        <p:spPr>
          <a:xfrm>
            <a:off x="3128944"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724" name="Up-Down Arrow 35"/>
          <p:cNvSpPr/>
          <p:nvPr/>
        </p:nvSpPr>
        <p:spPr>
          <a:xfrm>
            <a:off x="5221284"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725" name="Up-Down Arrow 36"/>
          <p:cNvSpPr/>
          <p:nvPr/>
        </p:nvSpPr>
        <p:spPr>
          <a:xfrm>
            <a:off x="743108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726" name="Up-Down Arrow 37"/>
          <p:cNvSpPr/>
          <p:nvPr/>
        </p:nvSpPr>
        <p:spPr>
          <a:xfrm>
            <a:off x="969385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727" name="Straight Arrow Connector 12"/>
          <p:cNvSpPr/>
          <p:nvPr/>
        </p:nvSpPr>
        <p:spPr>
          <a:xfrm>
            <a:off x="3953255" y="4564115"/>
            <a:ext cx="1058273" cy="236485"/>
          </a:xfrm>
          <a:prstGeom prst="line">
            <a:avLst/>
          </a:prstGeom>
          <a:ln w="38100">
            <a:solidFill>
              <a:srgbClr val="000000"/>
            </a:solidFill>
            <a:miter/>
            <a:tailEnd type="triangle"/>
          </a:ln>
        </p:spPr>
        <p:txBody>
          <a:bodyPr lIns="45719" rIns="45719"/>
          <a:lstStyle/>
          <a:p>
            <a:endParaRPr/>
          </a:p>
        </p:txBody>
      </p:sp>
      <p:sp>
        <p:nvSpPr>
          <p:cNvPr id="728" name="Straight Arrow Connector 42"/>
          <p:cNvSpPr/>
          <p:nvPr/>
        </p:nvSpPr>
        <p:spPr>
          <a:xfrm flipH="1">
            <a:off x="7224899" y="4490542"/>
            <a:ext cx="192297" cy="310059"/>
          </a:xfrm>
          <a:prstGeom prst="line">
            <a:avLst/>
          </a:prstGeom>
          <a:ln w="38100">
            <a:solidFill>
              <a:srgbClr val="000000"/>
            </a:solidFill>
            <a:miter/>
            <a:tailEnd type="triangle"/>
          </a:ln>
        </p:spPr>
        <p:txBody>
          <a:bodyPr lIns="45719" rIns="45719"/>
          <a:lstStyle/>
          <a:p>
            <a:endParaRPr/>
          </a:p>
        </p:txBody>
      </p:sp>
      <p:sp>
        <p:nvSpPr>
          <p:cNvPr id="729" name="Straight Arrow Connector 43"/>
          <p:cNvSpPr/>
          <p:nvPr/>
        </p:nvSpPr>
        <p:spPr>
          <a:xfrm>
            <a:off x="5710878" y="4564117"/>
            <a:ext cx="223579" cy="270641"/>
          </a:xfrm>
          <a:prstGeom prst="line">
            <a:avLst/>
          </a:prstGeom>
          <a:ln w="38100">
            <a:solidFill>
              <a:srgbClr val="000000"/>
            </a:solidFill>
            <a:miter/>
            <a:tailEnd type="triangle"/>
          </a:ln>
        </p:spPr>
        <p:txBody>
          <a:bodyPr lIns="45719" rIns="45719"/>
          <a:lstStyle/>
          <a:p>
            <a:endParaRPr/>
          </a:p>
        </p:txBody>
      </p:sp>
      <p:sp>
        <p:nvSpPr>
          <p:cNvPr id="730" name="Straight Arrow Connector 44"/>
          <p:cNvSpPr/>
          <p:nvPr/>
        </p:nvSpPr>
        <p:spPr>
          <a:xfrm flipH="1">
            <a:off x="8770403" y="4564116"/>
            <a:ext cx="739997" cy="236484"/>
          </a:xfrm>
          <a:prstGeom prst="line">
            <a:avLst/>
          </a:prstGeom>
          <a:ln w="38100">
            <a:solidFill>
              <a:srgbClr val="000000"/>
            </a:solidFill>
            <a:miter/>
            <a:tailEnd type="triangle"/>
          </a:ln>
        </p:spPr>
        <p:txBody>
          <a:bodyPr lIns="45719" rIns="45719"/>
          <a:lstStyle/>
          <a:p>
            <a:endParaRPr/>
          </a:p>
        </p:txBody>
      </p:sp>
      <p:sp>
        <p:nvSpPr>
          <p:cNvPr id="731" name="TextBox 31"/>
          <p:cNvSpPr txBox="1"/>
          <p:nvPr/>
        </p:nvSpPr>
        <p:spPr>
          <a:xfrm>
            <a:off x="7224900" y="457200"/>
            <a:ext cx="2237077" cy="339438"/>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Exercise Controller</a:t>
            </a:r>
          </a:p>
        </p:txBody>
      </p:sp>
      <p:sp>
        <p:nvSpPr>
          <p:cNvPr id="732" name="TextBox 32"/>
          <p:cNvSpPr txBox="1"/>
          <p:nvPr/>
        </p:nvSpPr>
        <p:spPr>
          <a:xfrm>
            <a:off x="2300544" y="1012815"/>
            <a:ext cx="1244436" cy="339438"/>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Coaches</a:t>
            </a:r>
          </a:p>
        </p:txBody>
      </p:sp>
      <p:sp>
        <p:nvSpPr>
          <p:cNvPr id="733" name="TextBox 33"/>
          <p:cNvSpPr txBox="1"/>
          <p:nvPr/>
        </p:nvSpPr>
        <p:spPr>
          <a:xfrm>
            <a:off x="3648457" y="1022131"/>
            <a:ext cx="1471026" cy="339439"/>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Evaluators</a:t>
            </a:r>
          </a:p>
        </p:txBody>
      </p:sp>
      <p:sp>
        <p:nvSpPr>
          <p:cNvPr id="734" name="TextBox 38"/>
          <p:cNvSpPr txBox="1"/>
          <p:nvPr/>
        </p:nvSpPr>
        <p:spPr>
          <a:xfrm>
            <a:off x="5462172" y="3673890"/>
            <a:ext cx="2834640" cy="339439"/>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Participants (RRT members)</a:t>
            </a:r>
          </a:p>
        </p:txBody>
      </p:sp>
      <p:sp>
        <p:nvSpPr>
          <p:cNvPr id="735" name="TextBox 40"/>
          <p:cNvSpPr txBox="1"/>
          <p:nvPr/>
        </p:nvSpPr>
        <p:spPr>
          <a:xfrm>
            <a:off x="9679971" y="5231222"/>
            <a:ext cx="1471026" cy="339439"/>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Role Players</a:t>
            </a:r>
          </a:p>
        </p:txBody>
      </p:sp>
      <p:sp>
        <p:nvSpPr>
          <p:cNvPr id="736" name="Right Bracket 13"/>
          <p:cNvSpPr/>
          <p:nvPr/>
        </p:nvSpPr>
        <p:spPr>
          <a:xfrm rot="16200000">
            <a:off x="5911133" y="2049710"/>
            <a:ext cx="687711" cy="6413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86"/>
                  <a:pt x="21600" y="192"/>
                </a:cubicBezTo>
                <a:lnTo>
                  <a:pt x="21600" y="21408"/>
                </a:lnTo>
                <a:cubicBezTo>
                  <a:pt x="21600" y="21514"/>
                  <a:pt x="11929" y="21600"/>
                  <a:pt x="0" y="21600"/>
                </a:cubicBezTo>
              </a:path>
            </a:pathLst>
          </a:custGeom>
          <a:ln w="38100">
            <a:solidFill>
              <a:srgbClr val="000000"/>
            </a:solidFill>
            <a:miter/>
          </a:ln>
        </p:spPr>
        <p:txBody>
          <a:bodyPr lIns="45719" rIns="45719" anchor="ctr"/>
          <a:lstStyle/>
          <a:p>
            <a:endParaRPr/>
          </a:p>
        </p:txBody>
      </p:sp>
      <p:sp>
        <p:nvSpPr>
          <p:cNvPr id="4" name="Title 1">
            <a:extLst>
              <a:ext uri="{FF2B5EF4-FFF2-40B4-BE49-F238E27FC236}">
                <a16:creationId xmlns:a16="http://schemas.microsoft.com/office/drawing/2014/main" id="{EE8E4626-71C3-CBB7-6118-B0D4ADF7424A}"/>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706"/>
                                        </p:tgtEl>
                                        <p:attrNameLst>
                                          <p:attrName>style.visibility</p:attrName>
                                        </p:attrNameLst>
                                      </p:cBhvr>
                                      <p:to>
                                        <p:strVal val="visible"/>
                                      </p:to>
                                    </p:set>
                                    <p:animEffect transition="in" filter="fade">
                                      <p:cBhvr>
                                        <p:cTn id="7" dur="500"/>
                                        <p:tgtEl>
                                          <p:spTgt spid="706"/>
                                        </p:tgtEl>
                                      </p:cBhvr>
                                    </p:animEffect>
                                  </p:childTnLst>
                                </p:cTn>
                              </p:par>
                            </p:childTnLst>
                          </p:cTn>
                        </p:par>
                        <p:par>
                          <p:cTn id="8" fill="hold">
                            <p:stCondLst>
                              <p:cond delay="500"/>
                            </p:stCondLst>
                            <p:childTnLst>
                              <p:par>
                                <p:cTn id="9" presetID="10" presetClass="entr" fill="hold" grpId="0" nodeType="afterEffect">
                                  <p:stCondLst>
                                    <p:cond delay="0"/>
                                  </p:stCondLst>
                                  <p:iterate>
                                    <p:tmAbs val="0"/>
                                  </p:iterate>
                                  <p:childTnLst>
                                    <p:set>
                                      <p:cBhvr>
                                        <p:cTn id="10" fill="hold"/>
                                        <p:tgtEl>
                                          <p:spTgt spid="707"/>
                                        </p:tgtEl>
                                        <p:attrNameLst>
                                          <p:attrName>style.visibility</p:attrName>
                                        </p:attrNameLst>
                                      </p:cBhvr>
                                      <p:to>
                                        <p:strVal val="visible"/>
                                      </p:to>
                                    </p:set>
                                    <p:animEffect transition="in" filter="fade">
                                      <p:cBhvr>
                                        <p:cTn id="11" dur="500"/>
                                        <p:tgtEl>
                                          <p:spTgt spid="707"/>
                                        </p:tgtEl>
                                      </p:cBhvr>
                                    </p:animEffect>
                                  </p:childTnLst>
                                </p:cTn>
                              </p:par>
                            </p:childTnLst>
                          </p:cTn>
                        </p:par>
                        <p:par>
                          <p:cTn id="12" fill="hold">
                            <p:stCondLst>
                              <p:cond delay="1000"/>
                            </p:stCondLst>
                            <p:childTnLst>
                              <p:par>
                                <p:cTn id="13" presetID="10" presetClass="entr" fill="hold" grpId="0" nodeType="afterEffect">
                                  <p:stCondLst>
                                    <p:cond delay="0"/>
                                  </p:stCondLst>
                                  <p:iterate>
                                    <p:tmAbs val="0"/>
                                  </p:iterate>
                                  <p:childTnLst>
                                    <p:set>
                                      <p:cBhvr>
                                        <p:cTn id="14" fill="hold"/>
                                        <p:tgtEl>
                                          <p:spTgt spid="708"/>
                                        </p:tgtEl>
                                        <p:attrNameLst>
                                          <p:attrName>style.visibility</p:attrName>
                                        </p:attrNameLst>
                                      </p:cBhvr>
                                      <p:to>
                                        <p:strVal val="visible"/>
                                      </p:to>
                                    </p:set>
                                    <p:animEffect transition="in" filter="fade">
                                      <p:cBhvr>
                                        <p:cTn id="15" dur="500"/>
                                        <p:tgtEl>
                                          <p:spTgt spid="708"/>
                                        </p:tgtEl>
                                      </p:cBhvr>
                                    </p:animEffect>
                                  </p:childTnLst>
                                </p:cTn>
                              </p:par>
                            </p:childTnLst>
                          </p:cTn>
                        </p:par>
                        <p:par>
                          <p:cTn id="16" fill="hold">
                            <p:stCondLst>
                              <p:cond delay="1500"/>
                            </p:stCondLst>
                            <p:childTnLst>
                              <p:par>
                                <p:cTn id="17" presetID="10" presetClass="entr" fill="hold" grpId="0" nodeType="afterEffect">
                                  <p:stCondLst>
                                    <p:cond delay="0"/>
                                  </p:stCondLst>
                                  <p:iterate>
                                    <p:tmAbs val="0"/>
                                  </p:iterate>
                                  <p:childTnLst>
                                    <p:set>
                                      <p:cBhvr>
                                        <p:cTn id="18" fill="hold"/>
                                        <p:tgtEl>
                                          <p:spTgt spid="709"/>
                                        </p:tgtEl>
                                        <p:attrNameLst>
                                          <p:attrName>style.visibility</p:attrName>
                                        </p:attrNameLst>
                                      </p:cBhvr>
                                      <p:to>
                                        <p:strVal val="visible"/>
                                      </p:to>
                                    </p:set>
                                    <p:animEffect transition="in" filter="fade">
                                      <p:cBhvr>
                                        <p:cTn id="19" dur="500"/>
                                        <p:tgtEl>
                                          <p:spTgt spid="70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grpId="0" nodeType="clickEffect">
                                  <p:stCondLst>
                                    <p:cond delay="0"/>
                                  </p:stCondLst>
                                  <p:iterate>
                                    <p:tmAbs val="0"/>
                                  </p:iterate>
                                  <p:childTnLst>
                                    <p:set>
                                      <p:cBhvr>
                                        <p:cTn id="23" fill="hold"/>
                                        <p:tgtEl>
                                          <p:spTgt spid="734"/>
                                        </p:tgtEl>
                                        <p:attrNameLst>
                                          <p:attrName>style.visibility</p:attrName>
                                        </p:attrNameLst>
                                      </p:cBhvr>
                                      <p:to>
                                        <p:strVal val="visible"/>
                                      </p:to>
                                    </p:set>
                                    <p:animEffect transition="in" filter="fade">
                                      <p:cBhvr>
                                        <p:cTn id="24" dur="500"/>
                                        <p:tgtEl>
                                          <p:spTgt spid="7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grpId="0" nodeType="clickEffect">
                                  <p:stCondLst>
                                    <p:cond delay="0"/>
                                  </p:stCondLst>
                                  <p:iterate>
                                    <p:tmAbs val="0"/>
                                  </p:iterate>
                                  <p:childTnLst>
                                    <p:set>
                                      <p:cBhvr>
                                        <p:cTn id="28" fill="hold"/>
                                        <p:tgtEl>
                                          <p:spTgt spid="710"/>
                                        </p:tgtEl>
                                        <p:attrNameLst>
                                          <p:attrName>style.visibility</p:attrName>
                                        </p:attrNameLst>
                                      </p:cBhvr>
                                      <p:to>
                                        <p:strVal val="visible"/>
                                      </p:to>
                                    </p:set>
                                    <p:animEffect transition="in" filter="fade">
                                      <p:cBhvr>
                                        <p:cTn id="29" dur="500"/>
                                        <p:tgtEl>
                                          <p:spTgt spid="710"/>
                                        </p:tgtEl>
                                      </p:cBhvr>
                                    </p:animEffect>
                                  </p:childTnLst>
                                </p:cTn>
                              </p:par>
                            </p:childTnLst>
                          </p:cTn>
                        </p:par>
                        <p:par>
                          <p:cTn id="30" fill="hold">
                            <p:stCondLst>
                              <p:cond delay="500"/>
                            </p:stCondLst>
                            <p:childTnLst>
                              <p:par>
                                <p:cTn id="31" presetID="10" presetClass="entr" fill="hold" grpId="0" nodeType="afterEffect">
                                  <p:stCondLst>
                                    <p:cond delay="0"/>
                                  </p:stCondLst>
                                  <p:iterate>
                                    <p:tmAbs val="0"/>
                                  </p:iterate>
                                  <p:childTnLst>
                                    <p:set>
                                      <p:cBhvr>
                                        <p:cTn id="32" fill="hold"/>
                                        <p:tgtEl>
                                          <p:spTgt spid="713"/>
                                        </p:tgtEl>
                                        <p:attrNameLst>
                                          <p:attrName>style.visibility</p:attrName>
                                        </p:attrNameLst>
                                      </p:cBhvr>
                                      <p:to>
                                        <p:strVal val="visible"/>
                                      </p:to>
                                    </p:set>
                                    <p:animEffect transition="in" filter="fade">
                                      <p:cBhvr>
                                        <p:cTn id="33" dur="500"/>
                                        <p:tgtEl>
                                          <p:spTgt spid="713"/>
                                        </p:tgtEl>
                                      </p:cBhvr>
                                    </p:animEffect>
                                  </p:childTnLst>
                                </p:cTn>
                              </p:par>
                            </p:childTnLst>
                          </p:cTn>
                        </p:par>
                        <p:par>
                          <p:cTn id="34" fill="hold">
                            <p:stCondLst>
                              <p:cond delay="1000"/>
                            </p:stCondLst>
                            <p:childTnLst>
                              <p:par>
                                <p:cTn id="35" presetID="10" presetClass="entr" fill="hold" grpId="0" nodeType="afterEffect">
                                  <p:stCondLst>
                                    <p:cond delay="0"/>
                                  </p:stCondLst>
                                  <p:iterate>
                                    <p:tmAbs val="0"/>
                                  </p:iterate>
                                  <p:childTnLst>
                                    <p:set>
                                      <p:cBhvr>
                                        <p:cTn id="36" fill="hold"/>
                                        <p:tgtEl>
                                          <p:spTgt spid="715"/>
                                        </p:tgtEl>
                                        <p:attrNameLst>
                                          <p:attrName>style.visibility</p:attrName>
                                        </p:attrNameLst>
                                      </p:cBhvr>
                                      <p:to>
                                        <p:strVal val="visible"/>
                                      </p:to>
                                    </p:set>
                                    <p:animEffect transition="in" filter="fade">
                                      <p:cBhvr>
                                        <p:cTn id="37" dur="500"/>
                                        <p:tgtEl>
                                          <p:spTgt spid="715"/>
                                        </p:tgtEl>
                                      </p:cBhvr>
                                    </p:animEffect>
                                  </p:childTnLst>
                                </p:cTn>
                              </p:par>
                            </p:childTnLst>
                          </p:cTn>
                        </p:par>
                        <p:par>
                          <p:cTn id="38" fill="hold">
                            <p:stCondLst>
                              <p:cond delay="1500"/>
                            </p:stCondLst>
                            <p:childTnLst>
                              <p:par>
                                <p:cTn id="39" presetID="10" presetClass="entr" fill="hold" grpId="0" nodeType="afterEffect">
                                  <p:stCondLst>
                                    <p:cond delay="0"/>
                                  </p:stCondLst>
                                  <p:iterate>
                                    <p:tmAbs val="0"/>
                                  </p:iterate>
                                  <p:childTnLst>
                                    <p:set>
                                      <p:cBhvr>
                                        <p:cTn id="40" fill="hold"/>
                                        <p:tgtEl>
                                          <p:spTgt spid="717"/>
                                        </p:tgtEl>
                                        <p:attrNameLst>
                                          <p:attrName>style.visibility</p:attrName>
                                        </p:attrNameLst>
                                      </p:cBhvr>
                                      <p:to>
                                        <p:strVal val="visible"/>
                                      </p:to>
                                    </p:set>
                                    <p:animEffect transition="in" filter="fade">
                                      <p:cBhvr>
                                        <p:cTn id="41" dur="500"/>
                                        <p:tgtEl>
                                          <p:spTgt spid="717"/>
                                        </p:tgtEl>
                                      </p:cBhvr>
                                    </p:animEffect>
                                  </p:childTnLst>
                                </p:cTn>
                              </p:par>
                            </p:childTnLst>
                          </p:cTn>
                        </p:par>
                        <p:par>
                          <p:cTn id="42" fill="hold">
                            <p:stCondLst>
                              <p:cond delay="2000"/>
                            </p:stCondLst>
                            <p:childTnLst>
                              <p:par>
                                <p:cTn id="43" presetID="10" presetClass="entr" fill="hold" grpId="0" nodeType="afterEffect">
                                  <p:stCondLst>
                                    <p:cond delay="0"/>
                                  </p:stCondLst>
                                  <p:iterate>
                                    <p:tmAbs val="0"/>
                                  </p:iterate>
                                  <p:childTnLst>
                                    <p:set>
                                      <p:cBhvr>
                                        <p:cTn id="44" fill="hold"/>
                                        <p:tgtEl>
                                          <p:spTgt spid="732"/>
                                        </p:tgtEl>
                                        <p:attrNameLst>
                                          <p:attrName>style.visibility</p:attrName>
                                        </p:attrNameLst>
                                      </p:cBhvr>
                                      <p:to>
                                        <p:strVal val="visible"/>
                                      </p:to>
                                    </p:set>
                                    <p:animEffect transition="in" filter="fade">
                                      <p:cBhvr>
                                        <p:cTn id="45" dur="500"/>
                                        <p:tgtEl>
                                          <p:spTgt spid="7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fill="hold" grpId="0" nodeType="clickEffect">
                                  <p:stCondLst>
                                    <p:cond delay="0"/>
                                  </p:stCondLst>
                                  <p:iterate>
                                    <p:tmAbs val="0"/>
                                  </p:iterate>
                                  <p:childTnLst>
                                    <p:set>
                                      <p:cBhvr>
                                        <p:cTn id="49" fill="hold"/>
                                        <p:tgtEl>
                                          <p:spTgt spid="712"/>
                                        </p:tgtEl>
                                        <p:attrNameLst>
                                          <p:attrName>style.visibility</p:attrName>
                                        </p:attrNameLst>
                                      </p:cBhvr>
                                      <p:to>
                                        <p:strVal val="visible"/>
                                      </p:to>
                                    </p:set>
                                    <p:animEffect transition="in" filter="fade">
                                      <p:cBhvr>
                                        <p:cTn id="50" dur="500"/>
                                        <p:tgtEl>
                                          <p:spTgt spid="712"/>
                                        </p:tgtEl>
                                      </p:cBhvr>
                                    </p:animEffect>
                                  </p:childTnLst>
                                </p:cTn>
                              </p:par>
                            </p:childTnLst>
                          </p:cTn>
                        </p:par>
                        <p:par>
                          <p:cTn id="51" fill="hold">
                            <p:stCondLst>
                              <p:cond delay="500"/>
                            </p:stCondLst>
                            <p:childTnLst>
                              <p:par>
                                <p:cTn id="52" presetID="10" presetClass="entr" fill="hold" grpId="0" nodeType="afterEffect">
                                  <p:stCondLst>
                                    <p:cond delay="0"/>
                                  </p:stCondLst>
                                  <p:iterate>
                                    <p:tmAbs val="0"/>
                                  </p:iterate>
                                  <p:childTnLst>
                                    <p:set>
                                      <p:cBhvr>
                                        <p:cTn id="53" fill="hold"/>
                                        <p:tgtEl>
                                          <p:spTgt spid="714"/>
                                        </p:tgtEl>
                                        <p:attrNameLst>
                                          <p:attrName>style.visibility</p:attrName>
                                        </p:attrNameLst>
                                      </p:cBhvr>
                                      <p:to>
                                        <p:strVal val="visible"/>
                                      </p:to>
                                    </p:set>
                                    <p:animEffect transition="in" filter="fade">
                                      <p:cBhvr>
                                        <p:cTn id="54" dur="500"/>
                                        <p:tgtEl>
                                          <p:spTgt spid="714"/>
                                        </p:tgtEl>
                                      </p:cBhvr>
                                    </p:animEffect>
                                  </p:childTnLst>
                                </p:cTn>
                              </p:par>
                            </p:childTnLst>
                          </p:cTn>
                        </p:par>
                        <p:par>
                          <p:cTn id="55" fill="hold">
                            <p:stCondLst>
                              <p:cond delay="1000"/>
                            </p:stCondLst>
                            <p:childTnLst>
                              <p:par>
                                <p:cTn id="56" presetID="10" presetClass="entr" fill="hold" grpId="0" nodeType="afterEffect">
                                  <p:stCondLst>
                                    <p:cond delay="0"/>
                                  </p:stCondLst>
                                  <p:iterate>
                                    <p:tmAbs val="0"/>
                                  </p:iterate>
                                  <p:childTnLst>
                                    <p:set>
                                      <p:cBhvr>
                                        <p:cTn id="57" fill="hold"/>
                                        <p:tgtEl>
                                          <p:spTgt spid="716"/>
                                        </p:tgtEl>
                                        <p:attrNameLst>
                                          <p:attrName>style.visibility</p:attrName>
                                        </p:attrNameLst>
                                      </p:cBhvr>
                                      <p:to>
                                        <p:strVal val="visible"/>
                                      </p:to>
                                    </p:set>
                                    <p:animEffect transition="in" filter="fade">
                                      <p:cBhvr>
                                        <p:cTn id="58" dur="500"/>
                                        <p:tgtEl>
                                          <p:spTgt spid="716"/>
                                        </p:tgtEl>
                                      </p:cBhvr>
                                    </p:animEffect>
                                  </p:childTnLst>
                                </p:cTn>
                              </p:par>
                            </p:childTnLst>
                          </p:cTn>
                        </p:par>
                        <p:par>
                          <p:cTn id="59" fill="hold">
                            <p:stCondLst>
                              <p:cond delay="1500"/>
                            </p:stCondLst>
                            <p:childTnLst>
                              <p:par>
                                <p:cTn id="60" presetID="10" presetClass="entr" fill="hold" grpId="0" nodeType="afterEffect">
                                  <p:stCondLst>
                                    <p:cond delay="0"/>
                                  </p:stCondLst>
                                  <p:iterate>
                                    <p:tmAbs val="0"/>
                                  </p:iterate>
                                  <p:childTnLst>
                                    <p:set>
                                      <p:cBhvr>
                                        <p:cTn id="61" fill="hold"/>
                                        <p:tgtEl>
                                          <p:spTgt spid="718"/>
                                        </p:tgtEl>
                                        <p:attrNameLst>
                                          <p:attrName>style.visibility</p:attrName>
                                        </p:attrNameLst>
                                      </p:cBhvr>
                                      <p:to>
                                        <p:strVal val="visible"/>
                                      </p:to>
                                    </p:set>
                                    <p:animEffect transition="in" filter="fade">
                                      <p:cBhvr>
                                        <p:cTn id="62" dur="500"/>
                                        <p:tgtEl>
                                          <p:spTgt spid="718"/>
                                        </p:tgtEl>
                                      </p:cBhvr>
                                    </p:animEffect>
                                  </p:childTnLst>
                                </p:cTn>
                              </p:par>
                            </p:childTnLst>
                          </p:cTn>
                        </p:par>
                        <p:par>
                          <p:cTn id="63" fill="hold">
                            <p:stCondLst>
                              <p:cond delay="2000"/>
                            </p:stCondLst>
                            <p:childTnLst>
                              <p:par>
                                <p:cTn id="64" presetID="10" presetClass="entr" fill="hold" grpId="0" nodeType="afterEffect">
                                  <p:stCondLst>
                                    <p:cond delay="0"/>
                                  </p:stCondLst>
                                  <p:iterate>
                                    <p:tmAbs val="0"/>
                                  </p:iterate>
                                  <p:childTnLst>
                                    <p:set>
                                      <p:cBhvr>
                                        <p:cTn id="65" fill="hold"/>
                                        <p:tgtEl>
                                          <p:spTgt spid="733"/>
                                        </p:tgtEl>
                                        <p:attrNameLst>
                                          <p:attrName>style.visibility</p:attrName>
                                        </p:attrNameLst>
                                      </p:cBhvr>
                                      <p:to>
                                        <p:strVal val="visible"/>
                                      </p:to>
                                    </p:set>
                                    <p:animEffect transition="in" filter="fade">
                                      <p:cBhvr>
                                        <p:cTn id="66" dur="500"/>
                                        <p:tgtEl>
                                          <p:spTgt spid="733"/>
                                        </p:tgtEl>
                                      </p:cBhvr>
                                    </p:animEffect>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iterate>
                                    <p:tmAbs val="0"/>
                                  </p:iterate>
                                  <p:childTnLst>
                                    <p:set>
                                      <p:cBhvr>
                                        <p:cTn id="70" fill="hold"/>
                                        <p:tgtEl>
                                          <p:spTgt spid="723"/>
                                        </p:tgtEl>
                                        <p:attrNameLst>
                                          <p:attrName>style.visibility</p:attrName>
                                        </p:attrNameLst>
                                      </p:cBhvr>
                                      <p:to>
                                        <p:strVal val="visible"/>
                                      </p:to>
                                    </p:set>
                                    <p:anim calcmode="lin" valueType="num">
                                      <p:cBhvr>
                                        <p:cTn id="71" dur="500" fill="hold"/>
                                        <p:tgtEl>
                                          <p:spTgt spid="723"/>
                                        </p:tgtEl>
                                        <p:attrNameLst>
                                          <p:attrName>ppt_w</p:attrName>
                                        </p:attrNameLst>
                                      </p:cBhvr>
                                      <p:tavLst>
                                        <p:tav tm="0">
                                          <p:val>
                                            <p:fltVal val="0"/>
                                          </p:val>
                                        </p:tav>
                                        <p:tav tm="100000">
                                          <p:val>
                                            <p:strVal val="#ppt_w"/>
                                          </p:val>
                                        </p:tav>
                                      </p:tavLst>
                                    </p:anim>
                                    <p:anim calcmode="lin" valueType="num">
                                      <p:cBhvr>
                                        <p:cTn id="72" dur="500" fill="hold"/>
                                        <p:tgtEl>
                                          <p:spTgt spid="723"/>
                                        </p:tgtEl>
                                        <p:attrNameLst>
                                          <p:attrName>ppt_h</p:attrName>
                                        </p:attrNameLst>
                                      </p:cBhvr>
                                      <p:tavLst>
                                        <p:tav tm="0">
                                          <p:val>
                                            <p:fltVal val="0"/>
                                          </p:val>
                                        </p:tav>
                                        <p:tav tm="100000">
                                          <p:val>
                                            <p:strVal val="#ppt_h"/>
                                          </p:val>
                                        </p:tav>
                                      </p:tavLst>
                                    </p:anim>
                                  </p:childTnLst>
                                </p:cTn>
                              </p:par>
                            </p:childTnLst>
                          </p:cTn>
                        </p:par>
                        <p:par>
                          <p:cTn id="73" fill="hold">
                            <p:stCondLst>
                              <p:cond delay="500"/>
                            </p:stCondLst>
                            <p:childTnLst>
                              <p:par>
                                <p:cTn id="74" presetID="23" presetClass="entr" presetSubtype="16" fill="hold" grpId="0" nodeType="afterEffect">
                                  <p:stCondLst>
                                    <p:cond delay="0"/>
                                  </p:stCondLst>
                                  <p:iterate>
                                    <p:tmAbs val="0"/>
                                  </p:iterate>
                                  <p:childTnLst>
                                    <p:set>
                                      <p:cBhvr>
                                        <p:cTn id="75" fill="hold"/>
                                        <p:tgtEl>
                                          <p:spTgt spid="724"/>
                                        </p:tgtEl>
                                        <p:attrNameLst>
                                          <p:attrName>style.visibility</p:attrName>
                                        </p:attrNameLst>
                                      </p:cBhvr>
                                      <p:to>
                                        <p:strVal val="visible"/>
                                      </p:to>
                                    </p:set>
                                    <p:anim calcmode="lin" valueType="num">
                                      <p:cBhvr>
                                        <p:cTn id="76" dur="500" fill="hold"/>
                                        <p:tgtEl>
                                          <p:spTgt spid="724"/>
                                        </p:tgtEl>
                                        <p:attrNameLst>
                                          <p:attrName>ppt_w</p:attrName>
                                        </p:attrNameLst>
                                      </p:cBhvr>
                                      <p:tavLst>
                                        <p:tav tm="0">
                                          <p:val>
                                            <p:fltVal val="0"/>
                                          </p:val>
                                        </p:tav>
                                        <p:tav tm="100000">
                                          <p:val>
                                            <p:strVal val="#ppt_w"/>
                                          </p:val>
                                        </p:tav>
                                      </p:tavLst>
                                    </p:anim>
                                    <p:anim calcmode="lin" valueType="num">
                                      <p:cBhvr>
                                        <p:cTn id="77" dur="500" fill="hold"/>
                                        <p:tgtEl>
                                          <p:spTgt spid="724"/>
                                        </p:tgtEl>
                                        <p:attrNameLst>
                                          <p:attrName>ppt_h</p:attrName>
                                        </p:attrNameLst>
                                      </p:cBhvr>
                                      <p:tavLst>
                                        <p:tav tm="0">
                                          <p:val>
                                            <p:fltVal val="0"/>
                                          </p:val>
                                        </p:tav>
                                        <p:tav tm="100000">
                                          <p:val>
                                            <p:strVal val="#ppt_h"/>
                                          </p:val>
                                        </p:tav>
                                      </p:tavLst>
                                    </p:anim>
                                  </p:childTnLst>
                                </p:cTn>
                              </p:par>
                            </p:childTnLst>
                          </p:cTn>
                        </p:par>
                        <p:par>
                          <p:cTn id="78" fill="hold">
                            <p:stCondLst>
                              <p:cond delay="1000"/>
                            </p:stCondLst>
                            <p:childTnLst>
                              <p:par>
                                <p:cTn id="79" presetID="23" presetClass="entr" presetSubtype="16" fill="hold" grpId="0" nodeType="afterEffect">
                                  <p:stCondLst>
                                    <p:cond delay="0"/>
                                  </p:stCondLst>
                                  <p:iterate>
                                    <p:tmAbs val="0"/>
                                  </p:iterate>
                                  <p:childTnLst>
                                    <p:set>
                                      <p:cBhvr>
                                        <p:cTn id="80" fill="hold"/>
                                        <p:tgtEl>
                                          <p:spTgt spid="725"/>
                                        </p:tgtEl>
                                        <p:attrNameLst>
                                          <p:attrName>style.visibility</p:attrName>
                                        </p:attrNameLst>
                                      </p:cBhvr>
                                      <p:to>
                                        <p:strVal val="visible"/>
                                      </p:to>
                                    </p:set>
                                    <p:anim calcmode="lin" valueType="num">
                                      <p:cBhvr>
                                        <p:cTn id="81" dur="500" fill="hold"/>
                                        <p:tgtEl>
                                          <p:spTgt spid="725"/>
                                        </p:tgtEl>
                                        <p:attrNameLst>
                                          <p:attrName>ppt_w</p:attrName>
                                        </p:attrNameLst>
                                      </p:cBhvr>
                                      <p:tavLst>
                                        <p:tav tm="0">
                                          <p:val>
                                            <p:fltVal val="0"/>
                                          </p:val>
                                        </p:tav>
                                        <p:tav tm="100000">
                                          <p:val>
                                            <p:strVal val="#ppt_w"/>
                                          </p:val>
                                        </p:tav>
                                      </p:tavLst>
                                    </p:anim>
                                    <p:anim calcmode="lin" valueType="num">
                                      <p:cBhvr>
                                        <p:cTn id="82" dur="500" fill="hold"/>
                                        <p:tgtEl>
                                          <p:spTgt spid="725"/>
                                        </p:tgtEl>
                                        <p:attrNameLst>
                                          <p:attrName>ppt_h</p:attrName>
                                        </p:attrNameLst>
                                      </p:cBhvr>
                                      <p:tavLst>
                                        <p:tav tm="0">
                                          <p:val>
                                            <p:fltVal val="0"/>
                                          </p:val>
                                        </p:tav>
                                        <p:tav tm="100000">
                                          <p:val>
                                            <p:strVal val="#ppt_h"/>
                                          </p:val>
                                        </p:tav>
                                      </p:tavLst>
                                    </p:anim>
                                  </p:childTnLst>
                                </p:cTn>
                              </p:par>
                            </p:childTnLst>
                          </p:cTn>
                        </p:par>
                        <p:par>
                          <p:cTn id="83" fill="hold">
                            <p:stCondLst>
                              <p:cond delay="1500"/>
                            </p:stCondLst>
                            <p:childTnLst>
                              <p:par>
                                <p:cTn id="84" presetID="23" presetClass="entr" presetSubtype="16" fill="hold" grpId="0" nodeType="afterEffect">
                                  <p:stCondLst>
                                    <p:cond delay="0"/>
                                  </p:stCondLst>
                                  <p:iterate>
                                    <p:tmAbs val="0"/>
                                  </p:iterate>
                                  <p:childTnLst>
                                    <p:set>
                                      <p:cBhvr>
                                        <p:cTn id="85" fill="hold"/>
                                        <p:tgtEl>
                                          <p:spTgt spid="726"/>
                                        </p:tgtEl>
                                        <p:attrNameLst>
                                          <p:attrName>style.visibility</p:attrName>
                                        </p:attrNameLst>
                                      </p:cBhvr>
                                      <p:to>
                                        <p:strVal val="visible"/>
                                      </p:to>
                                    </p:set>
                                    <p:anim calcmode="lin" valueType="num">
                                      <p:cBhvr>
                                        <p:cTn id="86" dur="500" fill="hold"/>
                                        <p:tgtEl>
                                          <p:spTgt spid="726"/>
                                        </p:tgtEl>
                                        <p:attrNameLst>
                                          <p:attrName>ppt_w</p:attrName>
                                        </p:attrNameLst>
                                      </p:cBhvr>
                                      <p:tavLst>
                                        <p:tav tm="0">
                                          <p:val>
                                            <p:fltVal val="0"/>
                                          </p:val>
                                        </p:tav>
                                        <p:tav tm="100000">
                                          <p:val>
                                            <p:strVal val="#ppt_w"/>
                                          </p:val>
                                        </p:tav>
                                      </p:tavLst>
                                    </p:anim>
                                    <p:anim calcmode="lin" valueType="num">
                                      <p:cBhvr>
                                        <p:cTn id="87" dur="500" fill="hold"/>
                                        <p:tgtEl>
                                          <p:spTgt spid="726"/>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iterate>
                                    <p:tmAbs val="0"/>
                                  </p:iterate>
                                  <p:childTnLst>
                                    <p:set>
                                      <p:cBhvr>
                                        <p:cTn id="91" fill="hold"/>
                                        <p:tgtEl>
                                          <p:spTgt spid="719"/>
                                        </p:tgtEl>
                                        <p:attrNameLst>
                                          <p:attrName>style.visibility</p:attrName>
                                        </p:attrNameLst>
                                      </p:cBhvr>
                                      <p:to>
                                        <p:strVal val="visible"/>
                                      </p:to>
                                    </p:set>
                                    <p:animEffect transition="in" filter="wipe(up)">
                                      <p:cBhvr>
                                        <p:cTn id="92" dur="500"/>
                                        <p:tgtEl>
                                          <p:spTgt spid="719"/>
                                        </p:tgtEl>
                                      </p:cBhvr>
                                    </p:animEffect>
                                  </p:childTnLst>
                                </p:cTn>
                              </p:par>
                            </p:childTnLst>
                          </p:cTn>
                        </p:par>
                        <p:par>
                          <p:cTn id="93" fill="hold">
                            <p:stCondLst>
                              <p:cond delay="500"/>
                            </p:stCondLst>
                            <p:childTnLst>
                              <p:par>
                                <p:cTn id="94" presetID="22" presetClass="entr" presetSubtype="1" fill="hold" grpId="0" nodeType="afterEffect">
                                  <p:stCondLst>
                                    <p:cond delay="0"/>
                                  </p:stCondLst>
                                  <p:iterate>
                                    <p:tmAbs val="0"/>
                                  </p:iterate>
                                  <p:childTnLst>
                                    <p:set>
                                      <p:cBhvr>
                                        <p:cTn id="95" fill="hold"/>
                                        <p:tgtEl>
                                          <p:spTgt spid="720"/>
                                        </p:tgtEl>
                                        <p:attrNameLst>
                                          <p:attrName>style.visibility</p:attrName>
                                        </p:attrNameLst>
                                      </p:cBhvr>
                                      <p:to>
                                        <p:strVal val="visible"/>
                                      </p:to>
                                    </p:set>
                                    <p:animEffect transition="in" filter="wipe(up)">
                                      <p:cBhvr>
                                        <p:cTn id="96" dur="500"/>
                                        <p:tgtEl>
                                          <p:spTgt spid="720"/>
                                        </p:tgtEl>
                                      </p:cBhvr>
                                    </p:animEffect>
                                  </p:childTnLst>
                                </p:cTn>
                              </p:par>
                            </p:childTnLst>
                          </p:cTn>
                        </p:par>
                        <p:par>
                          <p:cTn id="97" fill="hold">
                            <p:stCondLst>
                              <p:cond delay="1000"/>
                            </p:stCondLst>
                            <p:childTnLst>
                              <p:par>
                                <p:cTn id="98" presetID="22" presetClass="entr" presetSubtype="1" fill="hold" grpId="0" nodeType="afterEffect">
                                  <p:stCondLst>
                                    <p:cond delay="0"/>
                                  </p:stCondLst>
                                  <p:iterate>
                                    <p:tmAbs val="0"/>
                                  </p:iterate>
                                  <p:childTnLst>
                                    <p:set>
                                      <p:cBhvr>
                                        <p:cTn id="99" fill="hold"/>
                                        <p:tgtEl>
                                          <p:spTgt spid="721"/>
                                        </p:tgtEl>
                                        <p:attrNameLst>
                                          <p:attrName>style.visibility</p:attrName>
                                        </p:attrNameLst>
                                      </p:cBhvr>
                                      <p:to>
                                        <p:strVal val="visible"/>
                                      </p:to>
                                    </p:set>
                                    <p:animEffect transition="in" filter="wipe(up)">
                                      <p:cBhvr>
                                        <p:cTn id="100" dur="500"/>
                                        <p:tgtEl>
                                          <p:spTgt spid="721"/>
                                        </p:tgtEl>
                                      </p:cBhvr>
                                    </p:animEffect>
                                  </p:childTnLst>
                                </p:cTn>
                              </p:par>
                            </p:childTnLst>
                          </p:cTn>
                        </p:par>
                        <p:par>
                          <p:cTn id="101" fill="hold">
                            <p:stCondLst>
                              <p:cond delay="1500"/>
                            </p:stCondLst>
                            <p:childTnLst>
                              <p:par>
                                <p:cTn id="102" presetID="22" presetClass="entr" presetSubtype="1" fill="hold" grpId="0" nodeType="afterEffect">
                                  <p:stCondLst>
                                    <p:cond delay="0"/>
                                  </p:stCondLst>
                                  <p:iterate>
                                    <p:tmAbs val="0"/>
                                  </p:iterate>
                                  <p:childTnLst>
                                    <p:set>
                                      <p:cBhvr>
                                        <p:cTn id="103" fill="hold"/>
                                        <p:tgtEl>
                                          <p:spTgt spid="727"/>
                                        </p:tgtEl>
                                        <p:attrNameLst>
                                          <p:attrName>style.visibility</p:attrName>
                                        </p:attrNameLst>
                                      </p:cBhvr>
                                      <p:to>
                                        <p:strVal val="visible"/>
                                      </p:to>
                                    </p:set>
                                    <p:animEffect transition="in" filter="wipe(up)">
                                      <p:cBhvr>
                                        <p:cTn id="104" dur="500"/>
                                        <p:tgtEl>
                                          <p:spTgt spid="727"/>
                                        </p:tgtEl>
                                      </p:cBhvr>
                                    </p:animEffect>
                                  </p:childTnLst>
                                </p:cTn>
                              </p:par>
                            </p:childTnLst>
                          </p:cTn>
                        </p:par>
                        <p:par>
                          <p:cTn id="105" fill="hold">
                            <p:stCondLst>
                              <p:cond delay="2000"/>
                            </p:stCondLst>
                            <p:childTnLst>
                              <p:par>
                                <p:cTn id="106" presetID="22" presetClass="entr" presetSubtype="1" fill="hold" grpId="0" nodeType="afterEffect">
                                  <p:stCondLst>
                                    <p:cond delay="0"/>
                                  </p:stCondLst>
                                  <p:iterate>
                                    <p:tmAbs val="0"/>
                                  </p:iterate>
                                  <p:childTnLst>
                                    <p:set>
                                      <p:cBhvr>
                                        <p:cTn id="107" fill="hold"/>
                                        <p:tgtEl>
                                          <p:spTgt spid="728"/>
                                        </p:tgtEl>
                                        <p:attrNameLst>
                                          <p:attrName>style.visibility</p:attrName>
                                        </p:attrNameLst>
                                      </p:cBhvr>
                                      <p:to>
                                        <p:strVal val="visible"/>
                                      </p:to>
                                    </p:set>
                                    <p:animEffect transition="in" filter="wipe(up)">
                                      <p:cBhvr>
                                        <p:cTn id="108" dur="500"/>
                                        <p:tgtEl>
                                          <p:spTgt spid="728"/>
                                        </p:tgtEl>
                                      </p:cBhvr>
                                    </p:animEffect>
                                  </p:childTnLst>
                                </p:cTn>
                              </p:par>
                            </p:childTnLst>
                          </p:cTn>
                        </p:par>
                        <p:par>
                          <p:cTn id="109" fill="hold">
                            <p:stCondLst>
                              <p:cond delay="2500"/>
                            </p:stCondLst>
                            <p:childTnLst>
                              <p:par>
                                <p:cTn id="110" presetID="22" presetClass="entr" presetSubtype="1" fill="hold" grpId="0" nodeType="afterEffect">
                                  <p:stCondLst>
                                    <p:cond delay="0"/>
                                  </p:stCondLst>
                                  <p:iterate>
                                    <p:tmAbs val="0"/>
                                  </p:iterate>
                                  <p:childTnLst>
                                    <p:set>
                                      <p:cBhvr>
                                        <p:cTn id="111" fill="hold"/>
                                        <p:tgtEl>
                                          <p:spTgt spid="729"/>
                                        </p:tgtEl>
                                        <p:attrNameLst>
                                          <p:attrName>style.visibility</p:attrName>
                                        </p:attrNameLst>
                                      </p:cBhvr>
                                      <p:to>
                                        <p:strVal val="visible"/>
                                      </p:to>
                                    </p:set>
                                    <p:animEffect transition="in" filter="wipe(up)">
                                      <p:cBhvr>
                                        <p:cTn id="112" dur="500"/>
                                        <p:tgtEl>
                                          <p:spTgt spid="729"/>
                                        </p:tgtEl>
                                      </p:cBhvr>
                                    </p:animEffect>
                                  </p:childTnLst>
                                </p:cTn>
                              </p:par>
                            </p:childTnLst>
                          </p:cTn>
                        </p:par>
                        <p:par>
                          <p:cTn id="113" fill="hold">
                            <p:stCondLst>
                              <p:cond delay="3000"/>
                            </p:stCondLst>
                            <p:childTnLst>
                              <p:par>
                                <p:cTn id="114" presetID="22" presetClass="entr" presetSubtype="1" fill="hold" grpId="0" nodeType="afterEffect">
                                  <p:stCondLst>
                                    <p:cond delay="0"/>
                                  </p:stCondLst>
                                  <p:iterate>
                                    <p:tmAbs val="0"/>
                                  </p:iterate>
                                  <p:childTnLst>
                                    <p:set>
                                      <p:cBhvr>
                                        <p:cTn id="115" fill="hold"/>
                                        <p:tgtEl>
                                          <p:spTgt spid="730"/>
                                        </p:tgtEl>
                                        <p:attrNameLst>
                                          <p:attrName>style.visibility</p:attrName>
                                        </p:attrNameLst>
                                      </p:cBhvr>
                                      <p:to>
                                        <p:strVal val="visible"/>
                                      </p:to>
                                    </p:set>
                                    <p:animEffect transition="in" filter="wipe(up)">
                                      <p:cBhvr>
                                        <p:cTn id="116" dur="500"/>
                                        <p:tgtEl>
                                          <p:spTgt spid="730"/>
                                        </p:tgtEl>
                                      </p:cBhvr>
                                    </p:animEffect>
                                  </p:childTnLst>
                                </p:cTn>
                              </p:par>
                            </p:childTnLst>
                          </p:cTn>
                        </p:par>
                        <p:par>
                          <p:cTn id="117" fill="hold">
                            <p:stCondLst>
                              <p:cond delay="3500"/>
                            </p:stCondLst>
                            <p:childTnLst>
                              <p:par>
                                <p:cTn id="118" presetID="10" presetClass="entr" fill="hold" grpId="0" nodeType="afterEffect">
                                  <p:stCondLst>
                                    <p:cond delay="0"/>
                                  </p:stCondLst>
                                  <p:iterate>
                                    <p:tmAbs val="0"/>
                                  </p:iterate>
                                  <p:childTnLst>
                                    <p:set>
                                      <p:cBhvr>
                                        <p:cTn id="119" fill="hold"/>
                                        <p:tgtEl>
                                          <p:spTgt spid="735"/>
                                        </p:tgtEl>
                                        <p:attrNameLst>
                                          <p:attrName>style.visibility</p:attrName>
                                        </p:attrNameLst>
                                      </p:cBhvr>
                                      <p:to>
                                        <p:strVal val="visible"/>
                                      </p:to>
                                    </p:set>
                                    <p:animEffect transition="in" filter="fade">
                                      <p:cBhvr>
                                        <p:cTn id="120" dur="500"/>
                                        <p:tgtEl>
                                          <p:spTgt spid="735"/>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iterate>
                                    <p:tmAbs val="0"/>
                                  </p:iterate>
                                  <p:childTnLst>
                                    <p:set>
                                      <p:cBhvr>
                                        <p:cTn id="124" fill="hold"/>
                                        <p:tgtEl>
                                          <p:spTgt spid="711"/>
                                        </p:tgtEl>
                                        <p:attrNameLst>
                                          <p:attrName>style.visibility</p:attrName>
                                        </p:attrNameLst>
                                      </p:cBhvr>
                                      <p:to>
                                        <p:strVal val="visible"/>
                                      </p:to>
                                    </p:set>
                                    <p:animEffect transition="in" filter="wipe(down)">
                                      <p:cBhvr>
                                        <p:cTn id="125" dur="500"/>
                                        <p:tgtEl>
                                          <p:spTgt spid="711"/>
                                        </p:tgtEl>
                                      </p:cBhvr>
                                    </p:animEffect>
                                  </p:childTnLst>
                                </p:cTn>
                              </p:par>
                            </p:childTnLst>
                          </p:cTn>
                        </p:par>
                        <p:par>
                          <p:cTn id="126" fill="hold">
                            <p:stCondLst>
                              <p:cond delay="500"/>
                            </p:stCondLst>
                            <p:childTnLst>
                              <p:par>
                                <p:cTn id="127" presetID="22" presetClass="entr" presetSubtype="4" fill="hold" grpId="0" nodeType="afterEffect">
                                  <p:stCondLst>
                                    <p:cond delay="0"/>
                                  </p:stCondLst>
                                  <p:iterate>
                                    <p:tmAbs val="0"/>
                                  </p:iterate>
                                  <p:childTnLst>
                                    <p:set>
                                      <p:cBhvr>
                                        <p:cTn id="128" fill="hold"/>
                                        <p:tgtEl>
                                          <p:spTgt spid="722"/>
                                        </p:tgtEl>
                                        <p:attrNameLst>
                                          <p:attrName>style.visibility</p:attrName>
                                        </p:attrNameLst>
                                      </p:cBhvr>
                                      <p:to>
                                        <p:strVal val="visible"/>
                                      </p:to>
                                    </p:set>
                                    <p:animEffect transition="in" filter="wipe(down)">
                                      <p:cBhvr>
                                        <p:cTn id="129" dur="500"/>
                                        <p:tgtEl>
                                          <p:spTgt spid="722"/>
                                        </p:tgtEl>
                                      </p:cBhvr>
                                    </p:animEffect>
                                  </p:childTnLst>
                                </p:cTn>
                              </p:par>
                            </p:childTnLst>
                          </p:cTn>
                        </p:par>
                        <p:par>
                          <p:cTn id="130" fill="hold">
                            <p:stCondLst>
                              <p:cond delay="1000"/>
                            </p:stCondLst>
                            <p:childTnLst>
                              <p:par>
                                <p:cTn id="131" presetID="22" presetClass="entr" presetSubtype="4" fill="hold" grpId="0" nodeType="afterEffect">
                                  <p:stCondLst>
                                    <p:cond delay="0"/>
                                  </p:stCondLst>
                                  <p:iterate>
                                    <p:tmAbs val="0"/>
                                  </p:iterate>
                                  <p:childTnLst>
                                    <p:set>
                                      <p:cBhvr>
                                        <p:cTn id="132" fill="hold"/>
                                        <p:tgtEl>
                                          <p:spTgt spid="731"/>
                                        </p:tgtEl>
                                        <p:attrNameLst>
                                          <p:attrName>style.visibility</p:attrName>
                                        </p:attrNameLst>
                                      </p:cBhvr>
                                      <p:to>
                                        <p:strVal val="visible"/>
                                      </p:to>
                                    </p:set>
                                    <p:animEffect transition="in" filter="wipe(down)">
                                      <p:cBhvr>
                                        <p:cTn id="133" dur="500"/>
                                        <p:tgtEl>
                                          <p:spTgt spid="731"/>
                                        </p:tgtEl>
                                      </p:cBhvr>
                                    </p:animEffect>
                                  </p:childTnLst>
                                </p:cTn>
                              </p:par>
                            </p:childTnLst>
                          </p:cTn>
                        </p:par>
                        <p:par>
                          <p:cTn id="134" fill="hold">
                            <p:stCondLst>
                              <p:cond delay="1500"/>
                            </p:stCondLst>
                            <p:childTnLst>
                              <p:par>
                                <p:cTn id="135" presetID="22" presetClass="entr" presetSubtype="1" fill="hold" grpId="0" nodeType="afterEffect">
                                  <p:stCondLst>
                                    <p:cond delay="0"/>
                                  </p:stCondLst>
                                  <p:iterate>
                                    <p:tmAbs val="0"/>
                                  </p:iterate>
                                  <p:childTnLst>
                                    <p:set>
                                      <p:cBhvr>
                                        <p:cTn id="136" fill="hold"/>
                                        <p:tgtEl>
                                          <p:spTgt spid="736"/>
                                        </p:tgtEl>
                                        <p:attrNameLst>
                                          <p:attrName>style.visibility</p:attrName>
                                        </p:attrNameLst>
                                      </p:cBhvr>
                                      <p:to>
                                        <p:strVal val="visible"/>
                                      </p:to>
                                    </p:set>
                                    <p:animEffect transition="in" filter="wipe(up)">
                                      <p:cBhvr>
                                        <p:cTn id="137" dur="500"/>
                                        <p:tgtEl>
                                          <p:spTgt spid="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 grpId="0" animBg="1" advAuto="0"/>
      <p:bldP spid="706" grpId="0" animBg="1" advAuto="0"/>
      <p:bldP spid="707" grpId="0" animBg="1" advAuto="0"/>
      <p:bldP spid="708" grpId="0" animBg="1" advAuto="0"/>
      <p:bldP spid="709" grpId="0" animBg="1" advAuto="0"/>
      <p:bldP spid="710" grpId="0" animBg="1" advAuto="0"/>
      <p:bldP spid="711" grpId="0" animBg="1" advAuto="0"/>
      <p:bldP spid="712" grpId="0" animBg="1" advAuto="0"/>
      <p:bldP spid="713" grpId="0" animBg="1" advAuto="0"/>
      <p:bldP spid="714" grpId="0" animBg="1" advAuto="0"/>
      <p:bldP spid="715" grpId="0" animBg="1" advAuto="0"/>
      <p:bldP spid="716" grpId="0" animBg="1" advAuto="0"/>
      <p:bldP spid="717" grpId="0" animBg="1" advAuto="0"/>
      <p:bldP spid="718" grpId="0" animBg="1" advAuto="0"/>
      <p:bldP spid="719" grpId="0" animBg="1" advAuto="0"/>
      <p:bldP spid="720" grpId="0" animBg="1" advAuto="0"/>
      <p:bldP spid="721" grpId="0" animBg="1" advAuto="0"/>
      <p:bldP spid="723" grpId="0" animBg="1" advAuto="0"/>
      <p:bldP spid="724" grpId="0" animBg="1" advAuto="0"/>
      <p:bldP spid="725" grpId="0" animBg="1" advAuto="0"/>
      <p:bldP spid="726" grpId="0" animBg="1" advAuto="0"/>
      <p:bldP spid="727" grpId="0" animBg="1" advAuto="0"/>
      <p:bldP spid="728" grpId="0" animBg="1" advAuto="0"/>
      <p:bldP spid="729" grpId="0" animBg="1" advAuto="0"/>
      <p:bldP spid="730" grpId="0" animBg="1" advAuto="0"/>
      <p:bldP spid="731" grpId="0" animBg="1" advAuto="0"/>
      <p:bldP spid="732" grpId="0" animBg="1" advAuto="0"/>
      <p:bldP spid="733" grpId="0" animBg="1" advAuto="0"/>
      <p:bldP spid="734" grpId="0" animBg="1" advAuto="0"/>
      <p:bldP spid="735" grpId="0" animBg="1" advAuto="0"/>
      <p:bldP spid="736"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3" name="Picture 2" descr="Picture 2"/>
          <p:cNvPicPr>
            <a:picLocks noChangeAspect="1"/>
          </p:cNvPicPr>
          <p:nvPr/>
        </p:nvPicPr>
        <p:blipFill>
          <a:blip r:embed="rId3"/>
          <a:stretch>
            <a:fillRect/>
          </a:stretch>
        </p:blipFill>
        <p:spPr>
          <a:xfrm>
            <a:off x="2673368" y="3238023"/>
            <a:ext cx="1347789" cy="1347788"/>
          </a:xfrm>
          <a:prstGeom prst="rect">
            <a:avLst/>
          </a:prstGeom>
          <a:ln w="12700">
            <a:miter lim="400000"/>
          </a:ln>
        </p:spPr>
      </p:pic>
      <p:pic>
        <p:nvPicPr>
          <p:cNvPr id="744" name="Picture 2" descr="Picture 2"/>
          <p:cNvPicPr>
            <a:picLocks noChangeAspect="1"/>
          </p:cNvPicPr>
          <p:nvPr/>
        </p:nvPicPr>
        <p:blipFill>
          <a:blip r:embed="rId3"/>
          <a:stretch>
            <a:fillRect/>
          </a:stretch>
        </p:blipFill>
        <p:spPr>
          <a:xfrm>
            <a:off x="4818889" y="3215538"/>
            <a:ext cx="1348582" cy="1348581"/>
          </a:xfrm>
          <a:prstGeom prst="rect">
            <a:avLst/>
          </a:prstGeom>
          <a:ln w="12700">
            <a:miter lim="400000"/>
          </a:ln>
        </p:spPr>
      </p:pic>
      <p:pic>
        <p:nvPicPr>
          <p:cNvPr id="745" name="Picture 2" descr="Picture 2"/>
          <p:cNvPicPr>
            <a:picLocks noChangeAspect="1"/>
          </p:cNvPicPr>
          <p:nvPr/>
        </p:nvPicPr>
        <p:blipFill>
          <a:blip r:embed="rId3"/>
          <a:stretch>
            <a:fillRect/>
          </a:stretch>
        </p:blipFill>
        <p:spPr>
          <a:xfrm>
            <a:off x="7028688" y="3215537"/>
            <a:ext cx="1348582" cy="1348582"/>
          </a:xfrm>
          <a:prstGeom prst="rect">
            <a:avLst/>
          </a:prstGeom>
          <a:ln w="12700">
            <a:miter lim="400000"/>
          </a:ln>
        </p:spPr>
      </p:pic>
      <p:pic>
        <p:nvPicPr>
          <p:cNvPr id="746" name="Picture 2" descr="Picture 2"/>
          <p:cNvPicPr>
            <a:picLocks noChangeAspect="1"/>
          </p:cNvPicPr>
          <p:nvPr/>
        </p:nvPicPr>
        <p:blipFill>
          <a:blip r:embed="rId3"/>
          <a:stretch>
            <a:fillRect/>
          </a:stretch>
        </p:blipFill>
        <p:spPr>
          <a:xfrm>
            <a:off x="9162288" y="3215536"/>
            <a:ext cx="1348582" cy="1348582"/>
          </a:xfrm>
          <a:prstGeom prst="rect">
            <a:avLst/>
          </a:prstGeom>
          <a:ln w="12700">
            <a:miter lim="400000"/>
          </a:ln>
        </p:spPr>
      </p:pic>
      <p:pic>
        <p:nvPicPr>
          <p:cNvPr id="747" name="Picture 15" descr="Picture 15"/>
          <p:cNvPicPr>
            <a:picLocks noChangeAspect="1"/>
          </p:cNvPicPr>
          <p:nvPr/>
        </p:nvPicPr>
        <p:blipFill>
          <a:blip r:embed="rId4"/>
          <a:stretch>
            <a:fillRect/>
          </a:stretch>
        </p:blipFill>
        <p:spPr>
          <a:xfrm>
            <a:off x="2638837" y="1870908"/>
            <a:ext cx="622711" cy="730340"/>
          </a:xfrm>
          <a:prstGeom prst="rect">
            <a:avLst/>
          </a:prstGeom>
          <a:ln w="12700">
            <a:miter lim="400000"/>
          </a:ln>
        </p:spPr>
      </p:pic>
      <p:pic>
        <p:nvPicPr>
          <p:cNvPr id="748" name="Picture 16" descr="Picture 16"/>
          <p:cNvPicPr>
            <a:picLocks noChangeAspect="1"/>
          </p:cNvPicPr>
          <p:nvPr/>
        </p:nvPicPr>
        <p:blipFill>
          <a:blip r:embed="rId5"/>
          <a:stretch>
            <a:fillRect/>
          </a:stretch>
        </p:blipFill>
        <p:spPr>
          <a:xfrm>
            <a:off x="6255575" y="252322"/>
            <a:ext cx="773113" cy="906464"/>
          </a:xfrm>
          <a:prstGeom prst="rect">
            <a:avLst/>
          </a:prstGeom>
          <a:ln w="12700">
            <a:miter lim="400000"/>
          </a:ln>
        </p:spPr>
      </p:pic>
      <p:pic>
        <p:nvPicPr>
          <p:cNvPr id="749" name="Picture 17" descr="Picture 17"/>
          <p:cNvPicPr>
            <a:picLocks noChangeAspect="1"/>
          </p:cNvPicPr>
          <p:nvPr/>
        </p:nvPicPr>
        <p:blipFill>
          <a:blip r:embed="rId6"/>
          <a:stretch>
            <a:fillRect/>
          </a:stretch>
        </p:blipFill>
        <p:spPr>
          <a:xfrm>
            <a:off x="3400838" y="1834503"/>
            <a:ext cx="656051" cy="766743"/>
          </a:xfrm>
          <a:prstGeom prst="rect">
            <a:avLst/>
          </a:prstGeom>
          <a:ln w="12700">
            <a:miter lim="400000"/>
          </a:ln>
        </p:spPr>
      </p:pic>
      <p:pic>
        <p:nvPicPr>
          <p:cNvPr id="750" name="Picture 15" descr="Picture 15"/>
          <p:cNvPicPr>
            <a:picLocks noChangeAspect="1"/>
          </p:cNvPicPr>
          <p:nvPr/>
        </p:nvPicPr>
        <p:blipFill>
          <a:blip r:embed="rId4"/>
          <a:stretch>
            <a:fillRect/>
          </a:stretch>
        </p:blipFill>
        <p:spPr>
          <a:xfrm>
            <a:off x="4727604" y="1925960"/>
            <a:ext cx="622711" cy="730340"/>
          </a:xfrm>
          <a:prstGeom prst="rect">
            <a:avLst/>
          </a:prstGeom>
          <a:ln w="12700">
            <a:miter lim="400000"/>
          </a:ln>
        </p:spPr>
      </p:pic>
      <p:pic>
        <p:nvPicPr>
          <p:cNvPr id="751" name="Picture 17" descr="Picture 17"/>
          <p:cNvPicPr>
            <a:picLocks noChangeAspect="1"/>
          </p:cNvPicPr>
          <p:nvPr/>
        </p:nvPicPr>
        <p:blipFill>
          <a:blip r:embed="rId6"/>
          <a:stretch>
            <a:fillRect/>
          </a:stretch>
        </p:blipFill>
        <p:spPr>
          <a:xfrm>
            <a:off x="5489604" y="1889556"/>
            <a:ext cx="656051" cy="766743"/>
          </a:xfrm>
          <a:prstGeom prst="rect">
            <a:avLst/>
          </a:prstGeom>
          <a:ln w="12700">
            <a:miter lim="400000"/>
          </a:ln>
        </p:spPr>
      </p:pic>
      <p:pic>
        <p:nvPicPr>
          <p:cNvPr id="752" name="Picture 15" descr="Picture 15"/>
          <p:cNvPicPr>
            <a:picLocks noChangeAspect="1"/>
          </p:cNvPicPr>
          <p:nvPr/>
        </p:nvPicPr>
        <p:blipFill>
          <a:blip r:embed="rId4"/>
          <a:stretch>
            <a:fillRect/>
          </a:stretch>
        </p:blipFill>
        <p:spPr>
          <a:xfrm>
            <a:off x="6940977" y="1959992"/>
            <a:ext cx="622711" cy="730340"/>
          </a:xfrm>
          <a:prstGeom prst="rect">
            <a:avLst/>
          </a:prstGeom>
          <a:ln w="12700">
            <a:miter lim="400000"/>
          </a:ln>
        </p:spPr>
      </p:pic>
      <p:pic>
        <p:nvPicPr>
          <p:cNvPr id="753" name="Picture 17" descr="Picture 17"/>
          <p:cNvPicPr>
            <a:picLocks noChangeAspect="1"/>
          </p:cNvPicPr>
          <p:nvPr/>
        </p:nvPicPr>
        <p:blipFill>
          <a:blip r:embed="rId6"/>
          <a:stretch>
            <a:fillRect/>
          </a:stretch>
        </p:blipFill>
        <p:spPr>
          <a:xfrm>
            <a:off x="7702977" y="1923588"/>
            <a:ext cx="656051" cy="766743"/>
          </a:xfrm>
          <a:prstGeom prst="rect">
            <a:avLst/>
          </a:prstGeom>
          <a:ln w="12700">
            <a:miter lim="400000"/>
          </a:ln>
        </p:spPr>
      </p:pic>
      <p:pic>
        <p:nvPicPr>
          <p:cNvPr id="754" name="Picture 15" descr="Picture 15"/>
          <p:cNvPicPr>
            <a:picLocks noChangeAspect="1"/>
          </p:cNvPicPr>
          <p:nvPr/>
        </p:nvPicPr>
        <p:blipFill>
          <a:blip r:embed="rId4"/>
          <a:stretch>
            <a:fillRect/>
          </a:stretch>
        </p:blipFill>
        <p:spPr>
          <a:xfrm>
            <a:off x="9178053" y="2012862"/>
            <a:ext cx="622711" cy="730340"/>
          </a:xfrm>
          <a:prstGeom prst="rect">
            <a:avLst/>
          </a:prstGeom>
          <a:ln w="12700">
            <a:miter lim="400000"/>
          </a:ln>
        </p:spPr>
      </p:pic>
      <p:pic>
        <p:nvPicPr>
          <p:cNvPr id="755" name="Picture 17" descr="Picture 17"/>
          <p:cNvPicPr>
            <a:picLocks noChangeAspect="1"/>
          </p:cNvPicPr>
          <p:nvPr/>
        </p:nvPicPr>
        <p:blipFill>
          <a:blip r:embed="rId6"/>
          <a:stretch>
            <a:fillRect/>
          </a:stretch>
        </p:blipFill>
        <p:spPr>
          <a:xfrm>
            <a:off x="9940053" y="1976458"/>
            <a:ext cx="656051" cy="766743"/>
          </a:xfrm>
          <a:prstGeom prst="rect">
            <a:avLst/>
          </a:prstGeom>
          <a:ln w="12700">
            <a:miter lim="400000"/>
          </a:ln>
        </p:spPr>
      </p:pic>
      <p:pic>
        <p:nvPicPr>
          <p:cNvPr id="756" name="Picture 18" descr="Picture 18"/>
          <p:cNvPicPr>
            <a:picLocks noChangeAspect="1"/>
          </p:cNvPicPr>
          <p:nvPr/>
        </p:nvPicPr>
        <p:blipFill>
          <a:blip r:embed="rId7"/>
          <a:stretch>
            <a:fillRect/>
          </a:stretch>
        </p:blipFill>
        <p:spPr>
          <a:xfrm>
            <a:off x="3500263" y="5138553"/>
            <a:ext cx="1989343" cy="924007"/>
          </a:xfrm>
          <a:prstGeom prst="rect">
            <a:avLst/>
          </a:prstGeom>
          <a:ln w="12700">
            <a:miter lim="400000"/>
          </a:ln>
        </p:spPr>
      </p:pic>
      <p:pic>
        <p:nvPicPr>
          <p:cNvPr id="757" name="Picture 19" descr="Picture 19"/>
          <p:cNvPicPr>
            <a:picLocks noChangeAspect="1"/>
          </p:cNvPicPr>
          <p:nvPr/>
        </p:nvPicPr>
        <p:blipFill>
          <a:blip r:embed="rId8"/>
          <a:stretch>
            <a:fillRect/>
          </a:stretch>
        </p:blipFill>
        <p:spPr>
          <a:xfrm>
            <a:off x="6267446" y="4958739"/>
            <a:ext cx="984888" cy="1218735"/>
          </a:xfrm>
          <a:prstGeom prst="rect">
            <a:avLst/>
          </a:prstGeom>
          <a:ln w="12700">
            <a:miter lim="400000"/>
          </a:ln>
        </p:spPr>
      </p:pic>
      <p:pic>
        <p:nvPicPr>
          <p:cNvPr id="758" name="Picture 20" descr="Picture 20"/>
          <p:cNvPicPr>
            <a:picLocks/>
          </p:cNvPicPr>
          <p:nvPr/>
        </p:nvPicPr>
        <p:blipFill>
          <a:blip r:embed="rId9"/>
          <a:stretch>
            <a:fillRect/>
          </a:stretch>
        </p:blipFill>
        <p:spPr>
          <a:xfrm>
            <a:off x="8405325" y="5138551"/>
            <a:ext cx="648000" cy="1291445"/>
          </a:xfrm>
          <a:prstGeom prst="rect">
            <a:avLst/>
          </a:prstGeom>
          <a:ln w="12700">
            <a:miter lim="400000"/>
          </a:ln>
        </p:spPr>
      </p:pic>
      <p:sp>
        <p:nvSpPr>
          <p:cNvPr id="759" name="Right Brace 7"/>
          <p:cNvSpPr/>
          <p:nvPr/>
        </p:nvSpPr>
        <p:spPr>
          <a:xfrm rot="16200000">
            <a:off x="6514111"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defRPr>
                <a:latin typeface="Source Sans Pro Regular"/>
                <a:ea typeface="Source Sans Pro Regular"/>
                <a:cs typeface="Source Sans Pro Regular"/>
                <a:sym typeface="Source Sans Pro Regular"/>
              </a:defRPr>
            </a:pPr>
            <a:endParaRPr/>
          </a:p>
        </p:txBody>
      </p:sp>
      <p:sp>
        <p:nvSpPr>
          <p:cNvPr id="760" name="Up-Down Arrow 8"/>
          <p:cNvSpPr/>
          <p:nvPr/>
        </p:nvSpPr>
        <p:spPr>
          <a:xfrm>
            <a:off x="3142488"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761" name="Up-Down Arrow 35"/>
          <p:cNvSpPr/>
          <p:nvPr/>
        </p:nvSpPr>
        <p:spPr>
          <a:xfrm>
            <a:off x="5234828"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762" name="Up-Down Arrow 36"/>
          <p:cNvSpPr/>
          <p:nvPr/>
        </p:nvSpPr>
        <p:spPr>
          <a:xfrm>
            <a:off x="7444627"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763" name="Up-Down Arrow 37"/>
          <p:cNvSpPr/>
          <p:nvPr/>
        </p:nvSpPr>
        <p:spPr>
          <a:xfrm>
            <a:off x="9707402"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764" name="Right Bracket 10"/>
          <p:cNvSpPr/>
          <p:nvPr/>
        </p:nvSpPr>
        <p:spPr>
          <a:xfrm rot="16200000">
            <a:off x="6004097"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defRPr>
                <a:latin typeface="Source Sans Pro Regular"/>
                <a:ea typeface="Source Sans Pro Regular"/>
                <a:cs typeface="Source Sans Pro Regular"/>
                <a:sym typeface="Source Sans Pro Regular"/>
              </a:defRPr>
            </a:pPr>
            <a:endParaRPr/>
          </a:p>
        </p:txBody>
      </p:sp>
      <p:sp>
        <p:nvSpPr>
          <p:cNvPr id="765" name="Straight Arrow Connector 12"/>
          <p:cNvSpPr/>
          <p:nvPr/>
        </p:nvSpPr>
        <p:spPr>
          <a:xfrm>
            <a:off x="3980687" y="4564115"/>
            <a:ext cx="1058273" cy="236485"/>
          </a:xfrm>
          <a:prstGeom prst="line">
            <a:avLst/>
          </a:prstGeom>
          <a:ln w="38100">
            <a:solidFill>
              <a:srgbClr val="000000"/>
            </a:solidFill>
            <a:miter/>
            <a:tailEnd type="triangle"/>
          </a:ln>
        </p:spPr>
        <p:txBody>
          <a:bodyPr lIns="45719" rIns="45719"/>
          <a:lstStyle/>
          <a:p>
            <a:endParaRPr/>
          </a:p>
        </p:txBody>
      </p:sp>
      <p:sp>
        <p:nvSpPr>
          <p:cNvPr id="766" name="Straight Arrow Connector 42"/>
          <p:cNvSpPr/>
          <p:nvPr/>
        </p:nvSpPr>
        <p:spPr>
          <a:xfrm flipH="1">
            <a:off x="7252331" y="4490542"/>
            <a:ext cx="192297" cy="310059"/>
          </a:xfrm>
          <a:prstGeom prst="line">
            <a:avLst/>
          </a:prstGeom>
          <a:ln w="38100">
            <a:solidFill>
              <a:srgbClr val="000000"/>
            </a:solidFill>
            <a:miter/>
            <a:tailEnd type="triangle"/>
          </a:ln>
        </p:spPr>
        <p:txBody>
          <a:bodyPr lIns="45719" rIns="45719"/>
          <a:lstStyle/>
          <a:p>
            <a:endParaRPr/>
          </a:p>
        </p:txBody>
      </p:sp>
      <p:sp>
        <p:nvSpPr>
          <p:cNvPr id="767" name="Straight Arrow Connector 43"/>
          <p:cNvSpPr/>
          <p:nvPr/>
        </p:nvSpPr>
        <p:spPr>
          <a:xfrm>
            <a:off x="5738310" y="4564117"/>
            <a:ext cx="223578" cy="270641"/>
          </a:xfrm>
          <a:prstGeom prst="line">
            <a:avLst/>
          </a:prstGeom>
          <a:ln w="38100">
            <a:solidFill>
              <a:srgbClr val="000000"/>
            </a:solidFill>
            <a:miter/>
            <a:tailEnd type="triangle"/>
          </a:ln>
        </p:spPr>
        <p:txBody>
          <a:bodyPr lIns="45719" rIns="45719"/>
          <a:lstStyle/>
          <a:p>
            <a:endParaRPr/>
          </a:p>
        </p:txBody>
      </p:sp>
      <p:sp>
        <p:nvSpPr>
          <p:cNvPr id="768" name="Straight Arrow Connector 44"/>
          <p:cNvSpPr/>
          <p:nvPr/>
        </p:nvSpPr>
        <p:spPr>
          <a:xfrm flipH="1">
            <a:off x="8797835" y="4564116"/>
            <a:ext cx="739997" cy="236484"/>
          </a:xfrm>
          <a:prstGeom prst="line">
            <a:avLst/>
          </a:prstGeom>
          <a:ln w="38100">
            <a:solidFill>
              <a:srgbClr val="000000"/>
            </a:solidFill>
            <a:miter/>
            <a:tailEnd type="triangle"/>
          </a:ln>
        </p:spPr>
        <p:txBody>
          <a:bodyPr lIns="45719" rIns="45719"/>
          <a:lstStyle/>
          <a:p>
            <a:endParaRPr/>
          </a:p>
        </p:txBody>
      </p:sp>
      <p:sp>
        <p:nvSpPr>
          <p:cNvPr id="769" name="TextBox 29"/>
          <p:cNvSpPr txBox="1"/>
          <p:nvPr/>
        </p:nvSpPr>
        <p:spPr>
          <a:xfrm>
            <a:off x="7252333" y="457200"/>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Source Sans Pro Bold"/>
                <a:ea typeface="Source Sans Pro Bold"/>
                <a:cs typeface="Source Sans Pro Bold"/>
                <a:sym typeface="Source Sans Pro Bold"/>
              </a:defRPr>
            </a:lvl1pPr>
          </a:lstStyle>
          <a:p>
            <a:pPr algn="ctr"/>
            <a:r>
              <a:rPr b="1"/>
              <a:t>Exercise Controller</a:t>
            </a:r>
          </a:p>
        </p:txBody>
      </p:sp>
      <p:grpSp>
        <p:nvGrpSpPr>
          <p:cNvPr id="772" name="Group 9"/>
          <p:cNvGrpSpPr/>
          <p:nvPr/>
        </p:nvGrpSpPr>
        <p:grpSpPr>
          <a:xfrm>
            <a:off x="2454589" y="1221210"/>
            <a:ext cx="8610601" cy="5500114"/>
            <a:chOff x="0" y="-1"/>
            <a:chExt cx="8610600" cy="5500112"/>
          </a:xfrm>
        </p:grpSpPr>
        <p:sp>
          <p:nvSpPr>
            <p:cNvPr id="770" name="Rectangle 2"/>
            <p:cNvSpPr/>
            <p:nvPr/>
          </p:nvSpPr>
          <p:spPr>
            <a:xfrm>
              <a:off x="0" y="-1"/>
              <a:ext cx="8610600" cy="5037602"/>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latin typeface="Source Sans Pro Regular"/>
                  <a:ea typeface="Source Sans Pro Regular"/>
                  <a:cs typeface="Source Sans Pro Regular"/>
                  <a:sym typeface="Source Sans Pro Regular"/>
                </a:defRPr>
              </a:pPr>
              <a:endParaRPr/>
            </a:p>
          </p:txBody>
        </p:sp>
        <p:sp>
          <p:nvSpPr>
            <p:cNvPr id="771" name="Rectangle 31"/>
            <p:cNvSpPr/>
            <p:nvPr/>
          </p:nvSpPr>
          <p:spPr>
            <a:xfrm>
              <a:off x="6144139" y="5037601"/>
              <a:ext cx="561460" cy="46251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latin typeface="Source Sans Pro Regular"/>
                  <a:ea typeface="Source Sans Pro Regular"/>
                  <a:cs typeface="Source Sans Pro Regular"/>
                  <a:sym typeface="Source Sans Pro Regular"/>
                </a:defRPr>
              </a:pPr>
              <a:endParaRPr/>
            </a:p>
          </p:txBody>
        </p:sp>
      </p:grpSp>
      <p:sp>
        <p:nvSpPr>
          <p:cNvPr id="773" name="Rectangle 3"/>
          <p:cNvSpPr txBox="1"/>
          <p:nvPr/>
        </p:nvSpPr>
        <p:spPr>
          <a:xfrm>
            <a:off x="3051957" y="1620000"/>
            <a:ext cx="7892685" cy="4154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Source Sans Pro Regular"/>
                <a:ea typeface="Source Sans Pro Regular"/>
                <a:cs typeface="Source Sans Pro Regular"/>
                <a:sym typeface="Source Sans Pro Regular"/>
              </a:defRPr>
            </a:pPr>
            <a:r>
              <a:t>Person (singular) who supervises overall conduct of the exercise ensuring it achieves the objectives. </a:t>
            </a:r>
          </a:p>
          <a:p>
            <a:pPr>
              <a:defRPr sz="2400">
                <a:latin typeface="Source Sans Pro Regular"/>
                <a:ea typeface="Source Sans Pro Regular"/>
                <a:cs typeface="Source Sans Pro Regular"/>
                <a:sym typeface="Source Sans Pro Regular"/>
              </a:defRPr>
            </a:pPr>
            <a:endParaRPr>
              <a:solidFill>
                <a:schemeClr val="accent3"/>
              </a:solidFill>
              <a:latin typeface="Source Sans Pro Bold"/>
            </a:endParaRPr>
          </a:p>
          <a:p>
            <a:pPr>
              <a:defRPr sz="2400">
                <a:solidFill>
                  <a:schemeClr val="accent6">
                    <a:lumOff val="-9568"/>
                  </a:schemeClr>
                </a:solidFill>
                <a:latin typeface="Source Sans Pro Bold"/>
                <a:ea typeface="Source Sans Pro Bold"/>
                <a:cs typeface="Source Sans Pro Bold"/>
                <a:sym typeface="Source Sans Pro Bold"/>
              </a:defRPr>
            </a:pPr>
            <a:r>
              <a:rPr b="1">
                <a:solidFill>
                  <a:schemeClr val="accent3"/>
                </a:solidFill>
                <a:latin typeface="Source Sans Pro Bold"/>
              </a:rPr>
              <a:t>Key tasks:</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Introduce the objectives and timeline of the drill.</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Ensure admin &amp; logistic arrangements in place</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Ensure roles are assigned</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Provide clear instructions to participants before each session  </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Respond to queries related to the scenario/ procedure</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Facilitate/coordinate debriefing sessions  </a:t>
            </a:r>
          </a:p>
        </p:txBody>
      </p:sp>
      <p:sp>
        <p:nvSpPr>
          <p:cNvPr id="4" name="Title 1">
            <a:extLst>
              <a:ext uri="{FF2B5EF4-FFF2-40B4-BE49-F238E27FC236}">
                <a16:creationId xmlns:a16="http://schemas.microsoft.com/office/drawing/2014/main" id="{669603FA-8C0B-ECBC-8DB4-7CCE1E971EC4}"/>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773"/>
                                        </p:tgtEl>
                                        <p:attrNameLst>
                                          <p:attrName>style.visibility</p:attrName>
                                        </p:attrNameLst>
                                      </p:cBhvr>
                                      <p:to>
                                        <p:strVal val="visible"/>
                                      </p:to>
                                    </p:set>
                                    <p:animEffect transition="in" filter="fade">
                                      <p:cBhvr>
                                        <p:cTn id="7" dur="500"/>
                                        <p:tgtEl>
                                          <p:spTgt spid="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3"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7" name="Picture 20" descr="Picture 20"/>
          <p:cNvPicPr>
            <a:picLocks noChangeAspect="1"/>
          </p:cNvPicPr>
          <p:nvPr/>
        </p:nvPicPr>
        <p:blipFill>
          <a:blip r:embed="rId3"/>
          <a:stretch>
            <a:fillRect/>
          </a:stretch>
        </p:blipFill>
        <p:spPr>
          <a:xfrm>
            <a:off x="8323029" y="5138551"/>
            <a:ext cx="648000" cy="1066030"/>
          </a:xfrm>
          <a:prstGeom prst="rect">
            <a:avLst/>
          </a:prstGeom>
          <a:ln w="12700">
            <a:miter lim="400000"/>
          </a:ln>
        </p:spPr>
      </p:pic>
      <p:pic>
        <p:nvPicPr>
          <p:cNvPr id="778" name="Picture 16" descr="Picture 16"/>
          <p:cNvPicPr>
            <a:picLocks noChangeAspect="1"/>
          </p:cNvPicPr>
          <p:nvPr/>
        </p:nvPicPr>
        <p:blipFill>
          <a:blip r:embed="rId4"/>
          <a:stretch>
            <a:fillRect/>
          </a:stretch>
        </p:blipFill>
        <p:spPr>
          <a:xfrm>
            <a:off x="6173280" y="252322"/>
            <a:ext cx="773113" cy="906464"/>
          </a:xfrm>
          <a:prstGeom prst="rect">
            <a:avLst/>
          </a:prstGeom>
          <a:ln w="12700">
            <a:miter lim="400000"/>
          </a:ln>
        </p:spPr>
      </p:pic>
      <p:grpSp>
        <p:nvGrpSpPr>
          <p:cNvPr id="783" name="Group 3"/>
          <p:cNvGrpSpPr/>
          <p:nvPr/>
        </p:nvGrpSpPr>
        <p:grpSpPr>
          <a:xfrm>
            <a:off x="5339066" y="166043"/>
            <a:ext cx="5427622" cy="6525914"/>
            <a:chOff x="0" y="0"/>
            <a:chExt cx="5427620" cy="6525913"/>
          </a:xfrm>
        </p:grpSpPr>
        <p:grpSp>
          <p:nvGrpSpPr>
            <p:cNvPr id="781" name="Group 2"/>
            <p:cNvGrpSpPr/>
            <p:nvPr/>
          </p:nvGrpSpPr>
          <p:grpSpPr>
            <a:xfrm>
              <a:off x="0" y="0"/>
              <a:ext cx="5427621" cy="6064783"/>
              <a:chOff x="0" y="0"/>
              <a:chExt cx="5427620" cy="6064782"/>
            </a:xfrm>
          </p:grpSpPr>
          <p:sp>
            <p:nvSpPr>
              <p:cNvPr id="779" name="Rectangle 30"/>
              <p:cNvSpPr/>
              <p:nvPr/>
            </p:nvSpPr>
            <p:spPr>
              <a:xfrm>
                <a:off x="674763" y="-1"/>
                <a:ext cx="4752858" cy="606478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780" name="Rectangle 31"/>
              <p:cNvSpPr/>
              <p:nvPr/>
            </p:nvSpPr>
            <p:spPr>
              <a:xfrm>
                <a:off x="0" y="2579486"/>
                <a:ext cx="674765" cy="348529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sp>
          <p:nvSpPr>
            <p:cNvPr id="782" name="Rectangle 32"/>
            <p:cNvSpPr/>
            <p:nvPr/>
          </p:nvSpPr>
          <p:spPr>
            <a:xfrm>
              <a:off x="3915921" y="6089588"/>
              <a:ext cx="348080" cy="43632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pic>
        <p:nvPicPr>
          <p:cNvPr id="786" name="Picture 2" descr="Picture 2"/>
          <p:cNvPicPr>
            <a:picLocks noChangeAspect="1"/>
          </p:cNvPicPr>
          <p:nvPr/>
        </p:nvPicPr>
        <p:blipFill>
          <a:blip r:embed="rId5"/>
          <a:stretch>
            <a:fillRect/>
          </a:stretch>
        </p:blipFill>
        <p:spPr>
          <a:xfrm>
            <a:off x="2527586" y="3227088"/>
            <a:ext cx="1347789" cy="1347788"/>
          </a:xfrm>
          <a:prstGeom prst="rect">
            <a:avLst/>
          </a:prstGeom>
          <a:ln w="12700">
            <a:miter lim="400000"/>
          </a:ln>
        </p:spPr>
      </p:pic>
      <p:pic>
        <p:nvPicPr>
          <p:cNvPr id="787" name="Picture 2" descr="Picture 2"/>
          <p:cNvPicPr>
            <a:picLocks noChangeAspect="1"/>
          </p:cNvPicPr>
          <p:nvPr/>
        </p:nvPicPr>
        <p:blipFill>
          <a:blip r:embed="rId5"/>
          <a:stretch>
            <a:fillRect/>
          </a:stretch>
        </p:blipFill>
        <p:spPr>
          <a:xfrm>
            <a:off x="4736593" y="3215538"/>
            <a:ext cx="1348582" cy="1348581"/>
          </a:xfrm>
          <a:prstGeom prst="rect">
            <a:avLst/>
          </a:prstGeom>
          <a:ln w="12700">
            <a:miter lim="400000"/>
          </a:ln>
        </p:spPr>
      </p:pic>
      <p:pic>
        <p:nvPicPr>
          <p:cNvPr id="788" name="Picture 2" descr="Picture 2"/>
          <p:cNvPicPr>
            <a:picLocks noChangeAspect="1"/>
          </p:cNvPicPr>
          <p:nvPr/>
        </p:nvPicPr>
        <p:blipFill>
          <a:blip r:embed="rId5"/>
          <a:stretch>
            <a:fillRect/>
          </a:stretch>
        </p:blipFill>
        <p:spPr>
          <a:xfrm>
            <a:off x="6946393" y="3215537"/>
            <a:ext cx="1348582" cy="1348582"/>
          </a:xfrm>
          <a:prstGeom prst="rect">
            <a:avLst/>
          </a:prstGeom>
          <a:ln w="12700">
            <a:miter lim="400000"/>
          </a:ln>
        </p:spPr>
      </p:pic>
      <p:pic>
        <p:nvPicPr>
          <p:cNvPr id="789" name="Picture 2" descr="Picture 2"/>
          <p:cNvPicPr>
            <a:picLocks noChangeAspect="1"/>
          </p:cNvPicPr>
          <p:nvPr/>
        </p:nvPicPr>
        <p:blipFill>
          <a:blip r:embed="rId5"/>
          <a:stretch>
            <a:fillRect/>
          </a:stretch>
        </p:blipFill>
        <p:spPr>
          <a:xfrm>
            <a:off x="9079993" y="3215536"/>
            <a:ext cx="1348582" cy="1348582"/>
          </a:xfrm>
          <a:prstGeom prst="rect">
            <a:avLst/>
          </a:prstGeom>
          <a:ln w="12700">
            <a:miter lim="400000"/>
          </a:ln>
        </p:spPr>
      </p:pic>
      <p:pic>
        <p:nvPicPr>
          <p:cNvPr id="791" name="Picture 17" descr="Picture 17"/>
          <p:cNvPicPr>
            <a:picLocks noChangeAspect="1"/>
          </p:cNvPicPr>
          <p:nvPr/>
        </p:nvPicPr>
        <p:blipFill>
          <a:blip r:embed="rId6"/>
          <a:stretch>
            <a:fillRect/>
          </a:stretch>
        </p:blipFill>
        <p:spPr>
          <a:xfrm>
            <a:off x="3318542" y="1834503"/>
            <a:ext cx="656051" cy="766743"/>
          </a:xfrm>
          <a:prstGeom prst="rect">
            <a:avLst/>
          </a:prstGeom>
          <a:ln w="12700">
            <a:miter lim="400000"/>
          </a:ln>
        </p:spPr>
      </p:pic>
      <p:pic>
        <p:nvPicPr>
          <p:cNvPr id="792" name="Picture 15" descr="Picture 15"/>
          <p:cNvPicPr>
            <a:picLocks noChangeAspect="1"/>
          </p:cNvPicPr>
          <p:nvPr/>
        </p:nvPicPr>
        <p:blipFill>
          <a:blip r:embed="rId7"/>
          <a:stretch>
            <a:fillRect/>
          </a:stretch>
        </p:blipFill>
        <p:spPr>
          <a:xfrm>
            <a:off x="4645309" y="1925960"/>
            <a:ext cx="622711" cy="730340"/>
          </a:xfrm>
          <a:prstGeom prst="rect">
            <a:avLst/>
          </a:prstGeom>
          <a:ln w="12700">
            <a:miter lim="400000"/>
          </a:ln>
        </p:spPr>
      </p:pic>
      <p:pic>
        <p:nvPicPr>
          <p:cNvPr id="793" name="Picture 17" descr="Picture 17"/>
          <p:cNvPicPr>
            <a:picLocks noChangeAspect="1"/>
          </p:cNvPicPr>
          <p:nvPr/>
        </p:nvPicPr>
        <p:blipFill>
          <a:blip r:embed="rId6"/>
          <a:stretch>
            <a:fillRect/>
          </a:stretch>
        </p:blipFill>
        <p:spPr>
          <a:xfrm>
            <a:off x="5407309" y="1889556"/>
            <a:ext cx="656051" cy="766743"/>
          </a:xfrm>
          <a:prstGeom prst="rect">
            <a:avLst/>
          </a:prstGeom>
          <a:ln w="12700">
            <a:miter lim="400000"/>
          </a:ln>
        </p:spPr>
      </p:pic>
      <p:pic>
        <p:nvPicPr>
          <p:cNvPr id="794" name="Picture 15" descr="Picture 15"/>
          <p:cNvPicPr>
            <a:picLocks noChangeAspect="1"/>
          </p:cNvPicPr>
          <p:nvPr/>
        </p:nvPicPr>
        <p:blipFill>
          <a:blip r:embed="rId7"/>
          <a:stretch>
            <a:fillRect/>
          </a:stretch>
        </p:blipFill>
        <p:spPr>
          <a:xfrm>
            <a:off x="6858682" y="1959992"/>
            <a:ext cx="622711" cy="730340"/>
          </a:xfrm>
          <a:prstGeom prst="rect">
            <a:avLst/>
          </a:prstGeom>
          <a:ln w="12700">
            <a:miter lim="400000"/>
          </a:ln>
        </p:spPr>
      </p:pic>
      <p:pic>
        <p:nvPicPr>
          <p:cNvPr id="795" name="Picture 17" descr="Picture 17"/>
          <p:cNvPicPr>
            <a:picLocks noChangeAspect="1"/>
          </p:cNvPicPr>
          <p:nvPr/>
        </p:nvPicPr>
        <p:blipFill>
          <a:blip r:embed="rId6"/>
          <a:stretch>
            <a:fillRect/>
          </a:stretch>
        </p:blipFill>
        <p:spPr>
          <a:xfrm>
            <a:off x="7620682" y="1923588"/>
            <a:ext cx="656051" cy="766743"/>
          </a:xfrm>
          <a:prstGeom prst="rect">
            <a:avLst/>
          </a:prstGeom>
          <a:ln w="12700">
            <a:miter lim="400000"/>
          </a:ln>
        </p:spPr>
      </p:pic>
      <p:pic>
        <p:nvPicPr>
          <p:cNvPr id="796" name="Picture 15" descr="Picture 15"/>
          <p:cNvPicPr>
            <a:picLocks noChangeAspect="1"/>
          </p:cNvPicPr>
          <p:nvPr/>
        </p:nvPicPr>
        <p:blipFill>
          <a:blip r:embed="rId7"/>
          <a:stretch>
            <a:fillRect/>
          </a:stretch>
        </p:blipFill>
        <p:spPr>
          <a:xfrm>
            <a:off x="9095757" y="2012862"/>
            <a:ext cx="622711" cy="730340"/>
          </a:xfrm>
          <a:prstGeom prst="rect">
            <a:avLst/>
          </a:prstGeom>
          <a:ln w="12700">
            <a:miter lim="400000"/>
          </a:ln>
        </p:spPr>
      </p:pic>
      <p:pic>
        <p:nvPicPr>
          <p:cNvPr id="797" name="Picture 17" descr="Picture 17"/>
          <p:cNvPicPr>
            <a:picLocks noChangeAspect="1"/>
          </p:cNvPicPr>
          <p:nvPr/>
        </p:nvPicPr>
        <p:blipFill>
          <a:blip r:embed="rId6"/>
          <a:stretch>
            <a:fillRect/>
          </a:stretch>
        </p:blipFill>
        <p:spPr>
          <a:xfrm>
            <a:off x="9857757" y="1976458"/>
            <a:ext cx="656052" cy="766743"/>
          </a:xfrm>
          <a:prstGeom prst="rect">
            <a:avLst/>
          </a:prstGeom>
          <a:ln w="12700">
            <a:miter lim="400000"/>
          </a:ln>
        </p:spPr>
      </p:pic>
      <p:pic>
        <p:nvPicPr>
          <p:cNvPr id="798" name="Picture 18" descr="Picture 18"/>
          <p:cNvPicPr>
            <a:picLocks noChangeAspect="1"/>
          </p:cNvPicPr>
          <p:nvPr/>
        </p:nvPicPr>
        <p:blipFill>
          <a:blip r:embed="rId8"/>
          <a:stretch>
            <a:fillRect/>
          </a:stretch>
        </p:blipFill>
        <p:spPr>
          <a:xfrm>
            <a:off x="3417966" y="5138553"/>
            <a:ext cx="1989343" cy="924007"/>
          </a:xfrm>
          <a:prstGeom prst="rect">
            <a:avLst/>
          </a:prstGeom>
          <a:ln w="12700">
            <a:miter lim="400000"/>
          </a:ln>
        </p:spPr>
      </p:pic>
      <p:pic>
        <p:nvPicPr>
          <p:cNvPr id="799" name="Picture 19" descr="Picture 19"/>
          <p:cNvPicPr>
            <a:picLocks noChangeAspect="1"/>
          </p:cNvPicPr>
          <p:nvPr/>
        </p:nvPicPr>
        <p:blipFill>
          <a:blip r:embed="rId9"/>
          <a:stretch>
            <a:fillRect/>
          </a:stretch>
        </p:blipFill>
        <p:spPr>
          <a:xfrm>
            <a:off x="6185149" y="4958739"/>
            <a:ext cx="984888" cy="1218735"/>
          </a:xfrm>
          <a:prstGeom prst="rect">
            <a:avLst/>
          </a:prstGeom>
          <a:ln w="12700">
            <a:miter lim="400000"/>
          </a:ln>
        </p:spPr>
      </p:pic>
      <p:sp>
        <p:nvSpPr>
          <p:cNvPr id="800" name="Right Brace 7"/>
          <p:cNvSpPr/>
          <p:nvPr/>
        </p:nvSpPr>
        <p:spPr>
          <a:xfrm rot="16200000">
            <a:off x="6431815"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defRPr>
                <a:latin typeface="Source Sans Pro Regular"/>
                <a:ea typeface="Source Sans Pro Regular"/>
                <a:cs typeface="Source Sans Pro Regular"/>
                <a:sym typeface="Source Sans Pro Regular"/>
              </a:defRPr>
            </a:pPr>
            <a:endParaRPr/>
          </a:p>
        </p:txBody>
      </p:sp>
      <p:sp>
        <p:nvSpPr>
          <p:cNvPr id="801" name="Up-Down Arrow 8"/>
          <p:cNvSpPr/>
          <p:nvPr/>
        </p:nvSpPr>
        <p:spPr>
          <a:xfrm>
            <a:off x="3060192"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02" name="Up-Down Arrow 35"/>
          <p:cNvSpPr/>
          <p:nvPr/>
        </p:nvSpPr>
        <p:spPr>
          <a:xfrm>
            <a:off x="5152532"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03" name="Up-Down Arrow 36"/>
          <p:cNvSpPr/>
          <p:nvPr/>
        </p:nvSpPr>
        <p:spPr>
          <a:xfrm>
            <a:off x="7362332"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04" name="Up-Down Arrow 37"/>
          <p:cNvSpPr/>
          <p:nvPr/>
        </p:nvSpPr>
        <p:spPr>
          <a:xfrm>
            <a:off x="9625107"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05" name="Right Bracket 10"/>
          <p:cNvSpPr/>
          <p:nvPr/>
        </p:nvSpPr>
        <p:spPr>
          <a:xfrm rot="16200000">
            <a:off x="5921802"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defRPr>
                <a:latin typeface="Source Sans Pro Regular"/>
                <a:ea typeface="Source Sans Pro Regular"/>
                <a:cs typeface="Source Sans Pro Regular"/>
                <a:sym typeface="Source Sans Pro Regular"/>
              </a:defRPr>
            </a:pPr>
            <a:endParaRPr/>
          </a:p>
        </p:txBody>
      </p:sp>
      <p:sp>
        <p:nvSpPr>
          <p:cNvPr id="806" name="Straight Arrow Connector 12"/>
          <p:cNvSpPr/>
          <p:nvPr/>
        </p:nvSpPr>
        <p:spPr>
          <a:xfrm>
            <a:off x="3898391" y="4564115"/>
            <a:ext cx="1058273" cy="236485"/>
          </a:xfrm>
          <a:prstGeom prst="line">
            <a:avLst/>
          </a:prstGeom>
          <a:ln w="38100">
            <a:solidFill>
              <a:srgbClr val="000000"/>
            </a:solidFill>
            <a:miter/>
            <a:tailEnd type="triangle"/>
          </a:ln>
        </p:spPr>
        <p:txBody>
          <a:bodyPr lIns="45719" rIns="45719"/>
          <a:lstStyle/>
          <a:p>
            <a:endParaRPr/>
          </a:p>
        </p:txBody>
      </p:sp>
      <p:sp>
        <p:nvSpPr>
          <p:cNvPr id="807" name="Straight Arrow Connector 42"/>
          <p:cNvSpPr/>
          <p:nvPr/>
        </p:nvSpPr>
        <p:spPr>
          <a:xfrm flipH="1">
            <a:off x="7170035" y="4490542"/>
            <a:ext cx="192297" cy="310059"/>
          </a:xfrm>
          <a:prstGeom prst="line">
            <a:avLst/>
          </a:prstGeom>
          <a:ln w="38100">
            <a:solidFill>
              <a:srgbClr val="000000"/>
            </a:solidFill>
            <a:miter/>
            <a:tailEnd type="triangle"/>
          </a:ln>
        </p:spPr>
        <p:txBody>
          <a:bodyPr lIns="45719" rIns="45719"/>
          <a:lstStyle/>
          <a:p>
            <a:endParaRPr/>
          </a:p>
        </p:txBody>
      </p:sp>
      <p:sp>
        <p:nvSpPr>
          <p:cNvPr id="808" name="Straight Arrow Connector 43"/>
          <p:cNvSpPr/>
          <p:nvPr/>
        </p:nvSpPr>
        <p:spPr>
          <a:xfrm>
            <a:off x="5656014" y="4564117"/>
            <a:ext cx="223579" cy="270641"/>
          </a:xfrm>
          <a:prstGeom prst="line">
            <a:avLst/>
          </a:prstGeom>
          <a:ln w="38100">
            <a:solidFill>
              <a:srgbClr val="000000"/>
            </a:solidFill>
            <a:miter/>
            <a:tailEnd type="triangle"/>
          </a:ln>
        </p:spPr>
        <p:txBody>
          <a:bodyPr lIns="45719" rIns="45719"/>
          <a:lstStyle/>
          <a:p>
            <a:endParaRPr/>
          </a:p>
        </p:txBody>
      </p:sp>
      <p:sp>
        <p:nvSpPr>
          <p:cNvPr id="809" name="Straight Arrow Connector 44"/>
          <p:cNvSpPr/>
          <p:nvPr/>
        </p:nvSpPr>
        <p:spPr>
          <a:xfrm flipH="1">
            <a:off x="8715539" y="4564116"/>
            <a:ext cx="739997" cy="236484"/>
          </a:xfrm>
          <a:prstGeom prst="line">
            <a:avLst/>
          </a:prstGeom>
          <a:ln w="38100">
            <a:solidFill>
              <a:srgbClr val="000000"/>
            </a:solidFill>
            <a:miter/>
            <a:tailEnd type="triangle"/>
          </a:ln>
        </p:spPr>
        <p:txBody>
          <a:bodyPr lIns="45719" rIns="45719"/>
          <a:lstStyle/>
          <a:p>
            <a:endParaRPr/>
          </a:p>
        </p:txBody>
      </p:sp>
      <p:grpSp>
        <p:nvGrpSpPr>
          <p:cNvPr id="814" name="Group 3"/>
          <p:cNvGrpSpPr/>
          <p:nvPr/>
        </p:nvGrpSpPr>
        <p:grpSpPr>
          <a:xfrm>
            <a:off x="648182" y="901018"/>
            <a:ext cx="10118509" cy="5685686"/>
            <a:chOff x="0" y="0"/>
            <a:chExt cx="8583649" cy="4466881"/>
          </a:xfrm>
        </p:grpSpPr>
        <p:grpSp>
          <p:nvGrpSpPr>
            <p:cNvPr id="812" name="Group 2"/>
            <p:cNvGrpSpPr/>
            <p:nvPr/>
          </p:nvGrpSpPr>
          <p:grpSpPr>
            <a:xfrm>
              <a:off x="0" y="0"/>
              <a:ext cx="8583650" cy="4151246"/>
              <a:chOff x="0" y="0"/>
              <a:chExt cx="8583649" cy="4151245"/>
            </a:xfrm>
          </p:grpSpPr>
          <p:sp>
            <p:nvSpPr>
              <p:cNvPr id="810" name="Rectangle 30"/>
              <p:cNvSpPr/>
              <p:nvPr/>
            </p:nvSpPr>
            <p:spPr>
              <a:xfrm>
                <a:off x="1067122" y="-1"/>
                <a:ext cx="7516528" cy="4151247"/>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811" name="Rectangle 31"/>
              <p:cNvSpPr/>
              <p:nvPr/>
            </p:nvSpPr>
            <p:spPr>
              <a:xfrm>
                <a:off x="0" y="1765616"/>
                <a:ext cx="1067124" cy="238562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sp>
          <p:nvSpPr>
            <p:cNvPr id="813" name="Rectangle 32"/>
            <p:cNvSpPr/>
            <p:nvPr/>
          </p:nvSpPr>
          <p:spPr>
            <a:xfrm>
              <a:off x="6192933" y="4168224"/>
              <a:ext cx="550480" cy="29865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sp>
        <p:nvSpPr>
          <p:cNvPr id="815" name="TextBox 34"/>
          <p:cNvSpPr txBox="1"/>
          <p:nvPr/>
        </p:nvSpPr>
        <p:spPr>
          <a:xfrm>
            <a:off x="2232000" y="1224000"/>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Source Sans Pro Bold"/>
                <a:ea typeface="Source Sans Pro Bold"/>
                <a:cs typeface="Source Sans Pro Bold"/>
                <a:sym typeface="Source Sans Pro Bold"/>
              </a:defRPr>
            </a:lvl1pPr>
          </a:lstStyle>
          <a:p>
            <a:pPr algn="ctr"/>
            <a:r>
              <a:rPr b="1"/>
              <a:t>Coach</a:t>
            </a:r>
          </a:p>
        </p:txBody>
      </p:sp>
      <p:sp>
        <p:nvSpPr>
          <p:cNvPr id="816" name="Rectangle 9"/>
          <p:cNvSpPr txBox="1"/>
          <p:nvPr/>
        </p:nvSpPr>
        <p:spPr>
          <a:xfrm>
            <a:off x="3452779" y="1620000"/>
            <a:ext cx="7125849" cy="3416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Source Sans Pro Regular"/>
                <a:ea typeface="Source Sans Pro Regular"/>
                <a:cs typeface="Source Sans Pro Regular"/>
                <a:sym typeface="Source Sans Pro Regular"/>
              </a:defRPr>
            </a:pPr>
            <a:r>
              <a:t>Person who:</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Delivers information to participants (injects) and </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Is the first point of contact for any questions, clarifications or requests</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Monitors progress during the exercise</a:t>
            </a:r>
          </a:p>
          <a:p>
            <a:pPr marL="800100" lvl="1" indent="-324000">
              <a:buSzPct val="100000"/>
              <a:buFont typeface="Arial"/>
              <a:buChar char="˗"/>
              <a:defRPr sz="2400">
                <a:latin typeface="Source Sans Pro Regular"/>
                <a:ea typeface="Source Sans Pro Regular"/>
                <a:cs typeface="Source Sans Pro Regular"/>
                <a:sym typeface="Source Sans Pro Regular"/>
              </a:defRPr>
            </a:pPr>
            <a:r>
              <a:t>Ensure discussion is on tract without interfering with participants’ discussion</a:t>
            </a:r>
          </a:p>
          <a:p>
            <a:pPr marL="800100" lvl="1" indent="-324000">
              <a:buSzPct val="100000"/>
              <a:buFont typeface="Arial"/>
              <a:buChar char="˗"/>
              <a:defRPr sz="2400">
                <a:latin typeface="Source Sans Pro Regular"/>
                <a:ea typeface="Source Sans Pro Regular"/>
                <a:cs typeface="Source Sans Pro Regular"/>
                <a:sym typeface="Source Sans Pro Regular"/>
              </a:defRPr>
            </a:pPr>
            <a:r>
              <a:t>Ensure participants deliver expected output, provides feedback. </a:t>
            </a:r>
          </a:p>
        </p:txBody>
      </p:sp>
      <p:sp>
        <p:nvSpPr>
          <p:cNvPr id="4" name="Title 1">
            <a:extLst>
              <a:ext uri="{FF2B5EF4-FFF2-40B4-BE49-F238E27FC236}">
                <a16:creationId xmlns:a16="http://schemas.microsoft.com/office/drawing/2014/main" id="{984A807E-9A7E-8A79-1FD3-688E4F6D7D6E}"/>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pic>
        <p:nvPicPr>
          <p:cNvPr id="790" name="Picture 15" descr="Picture 15"/>
          <p:cNvPicPr>
            <a:picLocks noChangeAspect="1"/>
          </p:cNvPicPr>
          <p:nvPr/>
        </p:nvPicPr>
        <p:blipFill>
          <a:blip r:embed="rId7"/>
          <a:stretch>
            <a:fillRect/>
          </a:stretch>
        </p:blipFill>
        <p:spPr>
          <a:xfrm>
            <a:off x="2556542" y="1870908"/>
            <a:ext cx="622711" cy="73034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816"/>
                                        </p:tgtEl>
                                        <p:attrNameLst>
                                          <p:attrName>style.visibility</p:attrName>
                                        </p:attrNameLst>
                                      </p:cBhvr>
                                      <p:to>
                                        <p:strVal val="visible"/>
                                      </p:to>
                                    </p:set>
                                    <p:animEffect transition="in" filter="fade">
                                      <p:cBhvr>
                                        <p:cTn id="7" dur="500"/>
                                        <p:tgtEl>
                                          <p:spTgt spid="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6"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 name="Right Brace 7"/>
          <p:cNvSpPr/>
          <p:nvPr/>
        </p:nvSpPr>
        <p:spPr>
          <a:xfrm rot="16200000">
            <a:off x="6504967"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defRPr>
                <a:latin typeface="Source Sans Pro Regular"/>
                <a:ea typeface="Source Sans Pro Regular"/>
                <a:cs typeface="Source Sans Pro Regular"/>
                <a:sym typeface="Source Sans Pro Regular"/>
              </a:defRPr>
            </a:pPr>
            <a:endParaRPr/>
          </a:p>
        </p:txBody>
      </p:sp>
      <p:pic>
        <p:nvPicPr>
          <p:cNvPr id="827" name="Picture 2" descr="Picture 2"/>
          <p:cNvPicPr>
            <a:picLocks noChangeAspect="1"/>
          </p:cNvPicPr>
          <p:nvPr/>
        </p:nvPicPr>
        <p:blipFill>
          <a:blip r:embed="rId3"/>
          <a:stretch>
            <a:fillRect/>
          </a:stretch>
        </p:blipFill>
        <p:spPr>
          <a:xfrm>
            <a:off x="2952906" y="3070480"/>
            <a:ext cx="1347789" cy="1347788"/>
          </a:xfrm>
          <a:prstGeom prst="rect">
            <a:avLst/>
          </a:prstGeom>
          <a:ln w="12700">
            <a:miter lim="400000"/>
          </a:ln>
        </p:spPr>
      </p:pic>
      <p:pic>
        <p:nvPicPr>
          <p:cNvPr id="828" name="Picture 2" descr="Picture 2"/>
          <p:cNvPicPr>
            <a:picLocks noChangeAspect="1"/>
          </p:cNvPicPr>
          <p:nvPr/>
        </p:nvPicPr>
        <p:blipFill>
          <a:blip r:embed="rId3"/>
          <a:stretch>
            <a:fillRect/>
          </a:stretch>
        </p:blipFill>
        <p:spPr>
          <a:xfrm>
            <a:off x="4809745" y="3215538"/>
            <a:ext cx="1348582" cy="1348581"/>
          </a:xfrm>
          <a:prstGeom prst="rect">
            <a:avLst/>
          </a:prstGeom>
          <a:ln w="12700">
            <a:miter lim="400000"/>
          </a:ln>
        </p:spPr>
      </p:pic>
      <p:pic>
        <p:nvPicPr>
          <p:cNvPr id="829" name="Picture 2" descr="Picture 2"/>
          <p:cNvPicPr>
            <a:picLocks noChangeAspect="1"/>
          </p:cNvPicPr>
          <p:nvPr/>
        </p:nvPicPr>
        <p:blipFill>
          <a:blip r:embed="rId3"/>
          <a:stretch>
            <a:fillRect/>
          </a:stretch>
        </p:blipFill>
        <p:spPr>
          <a:xfrm>
            <a:off x="7019545" y="3215537"/>
            <a:ext cx="1348582" cy="1348582"/>
          </a:xfrm>
          <a:prstGeom prst="rect">
            <a:avLst/>
          </a:prstGeom>
          <a:ln w="12700">
            <a:miter lim="400000"/>
          </a:ln>
        </p:spPr>
      </p:pic>
      <p:pic>
        <p:nvPicPr>
          <p:cNvPr id="830" name="Picture 2" descr="Picture 2"/>
          <p:cNvPicPr>
            <a:picLocks noChangeAspect="1"/>
          </p:cNvPicPr>
          <p:nvPr/>
        </p:nvPicPr>
        <p:blipFill>
          <a:blip r:embed="rId3"/>
          <a:stretch>
            <a:fillRect/>
          </a:stretch>
        </p:blipFill>
        <p:spPr>
          <a:xfrm>
            <a:off x="9153145" y="3215536"/>
            <a:ext cx="1348582" cy="1348582"/>
          </a:xfrm>
          <a:prstGeom prst="rect">
            <a:avLst/>
          </a:prstGeom>
          <a:ln w="12700">
            <a:miter lim="400000"/>
          </a:ln>
        </p:spPr>
      </p:pic>
      <p:pic>
        <p:nvPicPr>
          <p:cNvPr id="831" name="Picture 15" descr="Picture 15"/>
          <p:cNvPicPr>
            <a:picLocks noChangeAspect="1"/>
          </p:cNvPicPr>
          <p:nvPr/>
        </p:nvPicPr>
        <p:blipFill>
          <a:blip r:embed="rId4"/>
          <a:stretch>
            <a:fillRect/>
          </a:stretch>
        </p:blipFill>
        <p:spPr>
          <a:xfrm>
            <a:off x="2629693" y="1870908"/>
            <a:ext cx="622711" cy="730340"/>
          </a:xfrm>
          <a:prstGeom prst="rect">
            <a:avLst/>
          </a:prstGeom>
          <a:ln w="12700">
            <a:miter lim="400000"/>
          </a:ln>
        </p:spPr>
      </p:pic>
      <p:pic>
        <p:nvPicPr>
          <p:cNvPr id="832" name="Picture 16" descr="Picture 16"/>
          <p:cNvPicPr>
            <a:picLocks noChangeAspect="1"/>
          </p:cNvPicPr>
          <p:nvPr/>
        </p:nvPicPr>
        <p:blipFill>
          <a:blip r:embed="rId5"/>
          <a:stretch>
            <a:fillRect/>
          </a:stretch>
        </p:blipFill>
        <p:spPr>
          <a:xfrm>
            <a:off x="6246431" y="252322"/>
            <a:ext cx="773113" cy="906464"/>
          </a:xfrm>
          <a:prstGeom prst="rect">
            <a:avLst/>
          </a:prstGeom>
          <a:ln w="12700">
            <a:miter lim="400000"/>
          </a:ln>
        </p:spPr>
      </p:pic>
      <p:pic>
        <p:nvPicPr>
          <p:cNvPr id="834" name="Picture 15" descr="Picture 15"/>
          <p:cNvPicPr>
            <a:picLocks noChangeAspect="1"/>
          </p:cNvPicPr>
          <p:nvPr/>
        </p:nvPicPr>
        <p:blipFill>
          <a:blip r:embed="rId4"/>
          <a:stretch>
            <a:fillRect/>
          </a:stretch>
        </p:blipFill>
        <p:spPr>
          <a:xfrm>
            <a:off x="4718460" y="1925960"/>
            <a:ext cx="622711" cy="730340"/>
          </a:xfrm>
          <a:prstGeom prst="rect">
            <a:avLst/>
          </a:prstGeom>
          <a:ln w="12700">
            <a:miter lim="400000"/>
          </a:ln>
        </p:spPr>
      </p:pic>
      <p:pic>
        <p:nvPicPr>
          <p:cNvPr id="835" name="Picture 17" descr="Picture 17"/>
          <p:cNvPicPr>
            <a:picLocks noChangeAspect="1"/>
          </p:cNvPicPr>
          <p:nvPr/>
        </p:nvPicPr>
        <p:blipFill>
          <a:blip r:embed="rId6"/>
          <a:stretch>
            <a:fillRect/>
          </a:stretch>
        </p:blipFill>
        <p:spPr>
          <a:xfrm>
            <a:off x="5480460" y="1889556"/>
            <a:ext cx="656051" cy="766743"/>
          </a:xfrm>
          <a:prstGeom prst="rect">
            <a:avLst/>
          </a:prstGeom>
          <a:ln w="12700">
            <a:miter lim="400000"/>
          </a:ln>
        </p:spPr>
      </p:pic>
      <p:pic>
        <p:nvPicPr>
          <p:cNvPr id="836" name="Picture 15" descr="Picture 15"/>
          <p:cNvPicPr>
            <a:picLocks noChangeAspect="1"/>
          </p:cNvPicPr>
          <p:nvPr/>
        </p:nvPicPr>
        <p:blipFill>
          <a:blip r:embed="rId4"/>
          <a:stretch>
            <a:fillRect/>
          </a:stretch>
        </p:blipFill>
        <p:spPr>
          <a:xfrm>
            <a:off x="6931834" y="1959992"/>
            <a:ext cx="622711" cy="730340"/>
          </a:xfrm>
          <a:prstGeom prst="rect">
            <a:avLst/>
          </a:prstGeom>
          <a:ln w="12700">
            <a:miter lim="400000"/>
          </a:ln>
        </p:spPr>
      </p:pic>
      <p:pic>
        <p:nvPicPr>
          <p:cNvPr id="837" name="Picture 17" descr="Picture 17"/>
          <p:cNvPicPr>
            <a:picLocks noChangeAspect="1"/>
          </p:cNvPicPr>
          <p:nvPr/>
        </p:nvPicPr>
        <p:blipFill>
          <a:blip r:embed="rId6"/>
          <a:stretch>
            <a:fillRect/>
          </a:stretch>
        </p:blipFill>
        <p:spPr>
          <a:xfrm>
            <a:off x="7693834" y="1923588"/>
            <a:ext cx="656051" cy="766743"/>
          </a:xfrm>
          <a:prstGeom prst="rect">
            <a:avLst/>
          </a:prstGeom>
          <a:ln w="12700">
            <a:miter lim="400000"/>
          </a:ln>
        </p:spPr>
      </p:pic>
      <p:pic>
        <p:nvPicPr>
          <p:cNvPr id="838" name="Picture 15" descr="Picture 15"/>
          <p:cNvPicPr>
            <a:picLocks noChangeAspect="1"/>
          </p:cNvPicPr>
          <p:nvPr/>
        </p:nvPicPr>
        <p:blipFill>
          <a:blip r:embed="rId4"/>
          <a:stretch>
            <a:fillRect/>
          </a:stretch>
        </p:blipFill>
        <p:spPr>
          <a:xfrm>
            <a:off x="9168910" y="2012862"/>
            <a:ext cx="622711" cy="730340"/>
          </a:xfrm>
          <a:prstGeom prst="rect">
            <a:avLst/>
          </a:prstGeom>
          <a:ln w="12700">
            <a:miter lim="400000"/>
          </a:ln>
        </p:spPr>
      </p:pic>
      <p:pic>
        <p:nvPicPr>
          <p:cNvPr id="839" name="Picture 17" descr="Picture 17"/>
          <p:cNvPicPr>
            <a:picLocks noChangeAspect="1"/>
          </p:cNvPicPr>
          <p:nvPr/>
        </p:nvPicPr>
        <p:blipFill>
          <a:blip r:embed="rId6"/>
          <a:stretch>
            <a:fillRect/>
          </a:stretch>
        </p:blipFill>
        <p:spPr>
          <a:xfrm>
            <a:off x="9930910" y="1976458"/>
            <a:ext cx="656051" cy="766743"/>
          </a:xfrm>
          <a:prstGeom prst="rect">
            <a:avLst/>
          </a:prstGeom>
          <a:ln w="12700">
            <a:miter lim="400000"/>
          </a:ln>
        </p:spPr>
      </p:pic>
      <p:pic>
        <p:nvPicPr>
          <p:cNvPr id="840" name="Picture 18" descr="Picture 18"/>
          <p:cNvPicPr>
            <a:picLocks noChangeAspect="1"/>
          </p:cNvPicPr>
          <p:nvPr/>
        </p:nvPicPr>
        <p:blipFill>
          <a:blip r:embed="rId7"/>
          <a:stretch>
            <a:fillRect/>
          </a:stretch>
        </p:blipFill>
        <p:spPr>
          <a:xfrm>
            <a:off x="3491119" y="5138553"/>
            <a:ext cx="1989343" cy="924007"/>
          </a:xfrm>
          <a:prstGeom prst="rect">
            <a:avLst/>
          </a:prstGeom>
          <a:ln w="12700">
            <a:miter lim="400000"/>
          </a:ln>
        </p:spPr>
      </p:pic>
      <p:pic>
        <p:nvPicPr>
          <p:cNvPr id="841" name="Picture 19" descr="Picture 19"/>
          <p:cNvPicPr>
            <a:picLocks noChangeAspect="1"/>
          </p:cNvPicPr>
          <p:nvPr/>
        </p:nvPicPr>
        <p:blipFill>
          <a:blip r:embed="rId8"/>
          <a:stretch>
            <a:fillRect/>
          </a:stretch>
        </p:blipFill>
        <p:spPr>
          <a:xfrm>
            <a:off x="6258302" y="4958739"/>
            <a:ext cx="984888" cy="1218735"/>
          </a:xfrm>
          <a:prstGeom prst="rect">
            <a:avLst/>
          </a:prstGeom>
          <a:ln w="12700">
            <a:miter lim="400000"/>
          </a:ln>
        </p:spPr>
      </p:pic>
      <p:pic>
        <p:nvPicPr>
          <p:cNvPr id="842" name="Picture 20" descr="Picture 20"/>
          <p:cNvPicPr>
            <a:picLocks noChangeAspect="1"/>
          </p:cNvPicPr>
          <p:nvPr/>
        </p:nvPicPr>
        <p:blipFill>
          <a:blip r:embed="rId9"/>
          <a:stretch>
            <a:fillRect/>
          </a:stretch>
        </p:blipFill>
        <p:spPr>
          <a:xfrm>
            <a:off x="8396182" y="5138551"/>
            <a:ext cx="785021" cy="1291445"/>
          </a:xfrm>
          <a:prstGeom prst="rect">
            <a:avLst/>
          </a:prstGeom>
          <a:ln w="12700">
            <a:miter lim="400000"/>
          </a:ln>
        </p:spPr>
      </p:pic>
      <p:sp>
        <p:nvSpPr>
          <p:cNvPr id="844" name="Up-Down Arrow 35"/>
          <p:cNvSpPr/>
          <p:nvPr/>
        </p:nvSpPr>
        <p:spPr>
          <a:xfrm>
            <a:off x="5225684"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45" name="Up-Down Arrow 36"/>
          <p:cNvSpPr/>
          <p:nvPr/>
        </p:nvSpPr>
        <p:spPr>
          <a:xfrm>
            <a:off x="743548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46" name="Up-Down Arrow 37"/>
          <p:cNvSpPr/>
          <p:nvPr/>
        </p:nvSpPr>
        <p:spPr>
          <a:xfrm>
            <a:off x="969825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latin typeface="Source Sans Pro Regular"/>
                <a:ea typeface="Source Sans Pro Regular"/>
                <a:cs typeface="Source Sans Pro Regular"/>
                <a:sym typeface="Source Sans Pro Regular"/>
              </a:defRPr>
            </a:pPr>
            <a:endParaRPr/>
          </a:p>
        </p:txBody>
      </p:sp>
      <p:sp>
        <p:nvSpPr>
          <p:cNvPr id="847" name="Right Bracket 10"/>
          <p:cNvSpPr/>
          <p:nvPr/>
        </p:nvSpPr>
        <p:spPr>
          <a:xfrm rot="16200000">
            <a:off x="5994953"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defRPr>
                <a:latin typeface="Source Sans Pro Regular"/>
                <a:ea typeface="Source Sans Pro Regular"/>
                <a:cs typeface="Source Sans Pro Regular"/>
                <a:sym typeface="Source Sans Pro Regular"/>
              </a:defRPr>
            </a:pPr>
            <a:endParaRPr/>
          </a:p>
        </p:txBody>
      </p:sp>
      <p:sp>
        <p:nvSpPr>
          <p:cNvPr id="848" name="Straight Arrow Connector 12"/>
          <p:cNvSpPr/>
          <p:nvPr/>
        </p:nvSpPr>
        <p:spPr>
          <a:xfrm>
            <a:off x="3971543" y="4564115"/>
            <a:ext cx="1058273" cy="236485"/>
          </a:xfrm>
          <a:prstGeom prst="line">
            <a:avLst/>
          </a:prstGeom>
          <a:ln w="38100">
            <a:solidFill>
              <a:srgbClr val="000000"/>
            </a:solidFill>
            <a:miter/>
            <a:tailEnd type="triangle"/>
          </a:ln>
        </p:spPr>
        <p:txBody>
          <a:bodyPr lIns="45719" rIns="45719"/>
          <a:lstStyle/>
          <a:p>
            <a:endParaRPr/>
          </a:p>
        </p:txBody>
      </p:sp>
      <p:sp>
        <p:nvSpPr>
          <p:cNvPr id="849" name="Straight Arrow Connector 42"/>
          <p:cNvSpPr/>
          <p:nvPr/>
        </p:nvSpPr>
        <p:spPr>
          <a:xfrm flipH="1">
            <a:off x="7243187" y="4490542"/>
            <a:ext cx="192297" cy="310059"/>
          </a:xfrm>
          <a:prstGeom prst="line">
            <a:avLst/>
          </a:prstGeom>
          <a:ln w="38100">
            <a:solidFill>
              <a:srgbClr val="000000"/>
            </a:solidFill>
            <a:miter/>
            <a:tailEnd type="triangle"/>
          </a:ln>
        </p:spPr>
        <p:txBody>
          <a:bodyPr lIns="45719" rIns="45719"/>
          <a:lstStyle/>
          <a:p>
            <a:endParaRPr/>
          </a:p>
        </p:txBody>
      </p:sp>
      <p:sp>
        <p:nvSpPr>
          <p:cNvPr id="850" name="Straight Arrow Connector 43"/>
          <p:cNvSpPr/>
          <p:nvPr/>
        </p:nvSpPr>
        <p:spPr>
          <a:xfrm>
            <a:off x="5729166" y="4564117"/>
            <a:ext cx="223579" cy="270641"/>
          </a:xfrm>
          <a:prstGeom prst="line">
            <a:avLst/>
          </a:prstGeom>
          <a:ln w="38100">
            <a:solidFill>
              <a:srgbClr val="000000"/>
            </a:solidFill>
            <a:miter/>
            <a:tailEnd type="triangle"/>
          </a:ln>
        </p:spPr>
        <p:txBody>
          <a:bodyPr lIns="45719" rIns="45719"/>
          <a:lstStyle/>
          <a:p>
            <a:endParaRPr/>
          </a:p>
        </p:txBody>
      </p:sp>
      <p:sp>
        <p:nvSpPr>
          <p:cNvPr id="851" name="Straight Arrow Connector 44"/>
          <p:cNvSpPr/>
          <p:nvPr/>
        </p:nvSpPr>
        <p:spPr>
          <a:xfrm flipH="1">
            <a:off x="8788691" y="4564116"/>
            <a:ext cx="739997" cy="236484"/>
          </a:xfrm>
          <a:prstGeom prst="line">
            <a:avLst/>
          </a:prstGeom>
          <a:ln w="38100">
            <a:solidFill>
              <a:srgbClr val="000000"/>
            </a:solidFill>
            <a:miter/>
            <a:tailEnd type="triangle"/>
          </a:ln>
        </p:spPr>
        <p:txBody>
          <a:bodyPr lIns="45719" rIns="45719"/>
          <a:lstStyle/>
          <a:p>
            <a:endParaRPr/>
          </a:p>
        </p:txBody>
      </p:sp>
      <p:sp>
        <p:nvSpPr>
          <p:cNvPr id="4" name="Title 1">
            <a:extLst>
              <a:ext uri="{FF2B5EF4-FFF2-40B4-BE49-F238E27FC236}">
                <a16:creationId xmlns:a16="http://schemas.microsoft.com/office/drawing/2014/main" id="{59AE8541-A6F4-32A6-F48C-C6E294399E90}"/>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grpSp>
        <p:nvGrpSpPr>
          <p:cNvPr id="2" name="Group 3">
            <a:extLst>
              <a:ext uri="{FF2B5EF4-FFF2-40B4-BE49-F238E27FC236}">
                <a16:creationId xmlns:a16="http://schemas.microsoft.com/office/drawing/2014/main" id="{941AF502-806E-4FC9-470C-37B007C48DEE}"/>
              </a:ext>
            </a:extLst>
          </p:cNvPr>
          <p:cNvGrpSpPr/>
          <p:nvPr/>
        </p:nvGrpSpPr>
        <p:grpSpPr>
          <a:xfrm>
            <a:off x="1187175" y="129677"/>
            <a:ext cx="10118511" cy="6468933"/>
            <a:chOff x="0" y="-930981"/>
            <a:chExt cx="8583651" cy="5082227"/>
          </a:xfrm>
        </p:grpSpPr>
        <p:grpSp>
          <p:nvGrpSpPr>
            <p:cNvPr id="3" name="Group 2">
              <a:extLst>
                <a:ext uri="{FF2B5EF4-FFF2-40B4-BE49-F238E27FC236}">
                  <a16:creationId xmlns:a16="http://schemas.microsoft.com/office/drawing/2014/main" id="{B102B6DA-0BB8-CB99-9543-8A357915FFB0}"/>
                </a:ext>
              </a:extLst>
            </p:cNvPr>
            <p:cNvGrpSpPr/>
            <p:nvPr/>
          </p:nvGrpSpPr>
          <p:grpSpPr>
            <a:xfrm>
              <a:off x="0" y="-70089"/>
              <a:ext cx="8583651" cy="4221335"/>
              <a:chOff x="0" y="-70089"/>
              <a:chExt cx="8583650" cy="4221334"/>
            </a:xfrm>
          </p:grpSpPr>
          <p:sp>
            <p:nvSpPr>
              <p:cNvPr id="6" name="Rectangle 30">
                <a:extLst>
                  <a:ext uri="{FF2B5EF4-FFF2-40B4-BE49-F238E27FC236}">
                    <a16:creationId xmlns:a16="http://schemas.microsoft.com/office/drawing/2014/main" id="{B25049B6-986B-EC76-1519-B94B85BF99DE}"/>
                  </a:ext>
                </a:extLst>
              </p:cNvPr>
              <p:cNvSpPr/>
              <p:nvPr/>
            </p:nvSpPr>
            <p:spPr>
              <a:xfrm>
                <a:off x="1067122" y="-70089"/>
                <a:ext cx="7516528" cy="389645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7" name="Rectangle 31">
                <a:extLst>
                  <a:ext uri="{FF2B5EF4-FFF2-40B4-BE49-F238E27FC236}">
                    <a16:creationId xmlns:a16="http://schemas.microsoft.com/office/drawing/2014/main" id="{6E371FCE-87B5-973A-52CB-75ED58062B6C}"/>
                  </a:ext>
                </a:extLst>
              </p:cNvPr>
              <p:cNvSpPr/>
              <p:nvPr/>
            </p:nvSpPr>
            <p:spPr>
              <a:xfrm>
                <a:off x="0" y="1765616"/>
                <a:ext cx="1067124" cy="238562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sp>
          <p:nvSpPr>
            <p:cNvPr id="5" name="Rectangle 32">
              <a:extLst>
                <a:ext uri="{FF2B5EF4-FFF2-40B4-BE49-F238E27FC236}">
                  <a16:creationId xmlns:a16="http://schemas.microsoft.com/office/drawing/2014/main" id="{CFA29F07-0E2D-77CB-5AD4-69EB9DB100F3}"/>
                </a:ext>
              </a:extLst>
            </p:cNvPr>
            <p:cNvSpPr/>
            <p:nvPr/>
          </p:nvSpPr>
          <p:spPr>
            <a:xfrm>
              <a:off x="6336371" y="3824065"/>
              <a:ext cx="550480" cy="29865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8" name="Rectangle 32">
              <a:extLst>
                <a:ext uri="{FF2B5EF4-FFF2-40B4-BE49-F238E27FC236}">
                  <a16:creationId xmlns:a16="http://schemas.microsoft.com/office/drawing/2014/main" id="{6C1B56A8-8742-772C-BA5D-C0E6907FDA08}"/>
                </a:ext>
              </a:extLst>
            </p:cNvPr>
            <p:cNvSpPr/>
            <p:nvPr/>
          </p:nvSpPr>
          <p:spPr>
            <a:xfrm>
              <a:off x="4050305" y="-930981"/>
              <a:ext cx="1189530" cy="83455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grpSp>
      <p:pic>
        <p:nvPicPr>
          <p:cNvPr id="833" name="Picture 17" descr="Picture 17"/>
          <p:cNvPicPr>
            <a:picLocks noChangeAspect="1"/>
          </p:cNvPicPr>
          <p:nvPr/>
        </p:nvPicPr>
        <p:blipFill>
          <a:blip r:embed="rId6"/>
          <a:stretch>
            <a:fillRect/>
          </a:stretch>
        </p:blipFill>
        <p:spPr>
          <a:xfrm>
            <a:off x="3391694" y="1834503"/>
            <a:ext cx="656051" cy="766743"/>
          </a:xfrm>
          <a:prstGeom prst="rect">
            <a:avLst/>
          </a:prstGeom>
          <a:ln w="12700">
            <a:miter lim="400000"/>
          </a:ln>
        </p:spPr>
      </p:pic>
      <p:sp>
        <p:nvSpPr>
          <p:cNvPr id="864" name="Rectangle 3"/>
          <p:cNvSpPr txBox="1"/>
          <p:nvPr/>
        </p:nvSpPr>
        <p:spPr>
          <a:xfrm>
            <a:off x="4676746" y="1620000"/>
            <a:ext cx="6508170"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Source Sans Pro Regular"/>
                <a:ea typeface="Source Sans Pro Regular"/>
                <a:cs typeface="Source Sans Pro Regular"/>
                <a:sym typeface="Source Sans Pro Regular"/>
              </a:defRPr>
            </a:pPr>
            <a:r>
              <a:t>Person who</a:t>
            </a:r>
            <a:r>
              <a:rPr lang="hu-HU"/>
              <a:t> </a:t>
            </a:r>
            <a:r>
              <a:rPr lang="en-US"/>
              <a:t>gathers data from the exercise and evaluates if the objectives are met:</a:t>
            </a:r>
          </a:p>
          <a:p>
            <a:pPr>
              <a:defRPr sz="2400">
                <a:latin typeface="Source Sans Pro Regular"/>
                <a:ea typeface="Source Sans Pro Regular"/>
                <a:cs typeface="Source Sans Pro Regular"/>
                <a:sym typeface="Source Sans Pro Regular"/>
              </a:defRPr>
            </a:pPr>
            <a:endParaRP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Evaluates each session for both technical and soft (e.g., teamwork) skills </a:t>
            </a:r>
          </a:p>
          <a:p>
            <a:pPr marL="285750" indent="-285750">
              <a:buClr>
                <a:srgbClr val="65A000"/>
              </a:buClr>
              <a:buSzPct val="100000"/>
              <a:buFont typeface="Arial"/>
              <a:buChar char="•"/>
              <a:defRPr sz="2400">
                <a:latin typeface="Source Sans Pro Regular"/>
                <a:ea typeface="Source Sans Pro Regular"/>
                <a:cs typeface="Source Sans Pro Regular"/>
                <a:sym typeface="Source Sans Pro Regular"/>
              </a:defRPr>
            </a:pPr>
            <a:r>
              <a:t>Debrief happens at the end of each session</a:t>
            </a:r>
          </a:p>
        </p:txBody>
      </p:sp>
      <p:sp>
        <p:nvSpPr>
          <p:cNvPr id="863" name="TextBox 38"/>
          <p:cNvSpPr txBox="1"/>
          <p:nvPr/>
        </p:nvSpPr>
        <p:spPr>
          <a:xfrm>
            <a:off x="2976123" y="1224000"/>
            <a:ext cx="147102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Source Sans Pro Bold"/>
                <a:ea typeface="Source Sans Pro Bold"/>
                <a:cs typeface="Source Sans Pro Bold"/>
                <a:sym typeface="Source Sans Pro Bold"/>
              </a:defRPr>
            </a:lvl1pPr>
          </a:lstStyle>
          <a:p>
            <a:pPr algn="ctr"/>
            <a:r>
              <a:rPr b="1"/>
              <a:t>Evaluator</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1" name="Picture 2" descr="Picture 2"/>
          <p:cNvPicPr>
            <a:picLocks noChangeAspect="1"/>
          </p:cNvPicPr>
          <p:nvPr/>
        </p:nvPicPr>
        <p:blipFill>
          <a:blip r:embed="rId3"/>
          <a:stretch>
            <a:fillRect/>
          </a:stretch>
        </p:blipFill>
        <p:spPr>
          <a:xfrm>
            <a:off x="2692177" y="3197375"/>
            <a:ext cx="1347789" cy="1347788"/>
          </a:xfrm>
          <a:prstGeom prst="rect">
            <a:avLst/>
          </a:prstGeom>
          <a:ln w="12700">
            <a:miter lim="400000"/>
          </a:ln>
        </p:spPr>
      </p:pic>
      <p:pic>
        <p:nvPicPr>
          <p:cNvPr id="872" name="Picture 2" descr="Picture 2"/>
          <p:cNvPicPr>
            <a:picLocks noChangeAspect="1"/>
          </p:cNvPicPr>
          <p:nvPr/>
        </p:nvPicPr>
        <p:blipFill>
          <a:blip r:embed="rId3"/>
          <a:stretch>
            <a:fillRect/>
          </a:stretch>
        </p:blipFill>
        <p:spPr>
          <a:xfrm>
            <a:off x="4901184" y="3215538"/>
            <a:ext cx="1348582" cy="1348581"/>
          </a:xfrm>
          <a:prstGeom prst="rect">
            <a:avLst/>
          </a:prstGeom>
          <a:ln w="12700">
            <a:miter lim="400000"/>
          </a:ln>
        </p:spPr>
      </p:pic>
      <p:pic>
        <p:nvPicPr>
          <p:cNvPr id="873" name="Picture 2" descr="Picture 2"/>
          <p:cNvPicPr>
            <a:picLocks noChangeAspect="1"/>
          </p:cNvPicPr>
          <p:nvPr/>
        </p:nvPicPr>
        <p:blipFill>
          <a:blip r:embed="rId3"/>
          <a:stretch>
            <a:fillRect/>
          </a:stretch>
        </p:blipFill>
        <p:spPr>
          <a:xfrm>
            <a:off x="7110985" y="3215537"/>
            <a:ext cx="1348582" cy="1348582"/>
          </a:xfrm>
          <a:prstGeom prst="rect">
            <a:avLst/>
          </a:prstGeom>
          <a:ln w="12700">
            <a:miter lim="400000"/>
          </a:ln>
        </p:spPr>
      </p:pic>
      <p:pic>
        <p:nvPicPr>
          <p:cNvPr id="874" name="Picture 2" descr="Picture 2"/>
          <p:cNvPicPr>
            <a:picLocks noChangeAspect="1"/>
          </p:cNvPicPr>
          <p:nvPr/>
        </p:nvPicPr>
        <p:blipFill>
          <a:blip r:embed="rId3"/>
          <a:stretch>
            <a:fillRect/>
          </a:stretch>
        </p:blipFill>
        <p:spPr>
          <a:xfrm>
            <a:off x="9244585" y="3215536"/>
            <a:ext cx="1348582" cy="1348582"/>
          </a:xfrm>
          <a:prstGeom prst="rect">
            <a:avLst/>
          </a:prstGeom>
          <a:ln w="12700">
            <a:miter lim="400000"/>
          </a:ln>
        </p:spPr>
      </p:pic>
      <p:pic>
        <p:nvPicPr>
          <p:cNvPr id="875" name="Picture 15" descr="Picture 15"/>
          <p:cNvPicPr>
            <a:picLocks noChangeAspect="1"/>
          </p:cNvPicPr>
          <p:nvPr/>
        </p:nvPicPr>
        <p:blipFill>
          <a:blip r:embed="rId4"/>
          <a:stretch>
            <a:fillRect/>
          </a:stretch>
        </p:blipFill>
        <p:spPr>
          <a:xfrm>
            <a:off x="2721133" y="1870908"/>
            <a:ext cx="622711" cy="730340"/>
          </a:xfrm>
          <a:prstGeom prst="rect">
            <a:avLst/>
          </a:prstGeom>
          <a:ln w="12700">
            <a:miter lim="400000"/>
          </a:ln>
        </p:spPr>
      </p:pic>
      <p:pic>
        <p:nvPicPr>
          <p:cNvPr id="876" name="Picture 16" descr="Picture 16"/>
          <p:cNvPicPr>
            <a:picLocks noChangeAspect="1"/>
          </p:cNvPicPr>
          <p:nvPr/>
        </p:nvPicPr>
        <p:blipFill>
          <a:blip r:embed="rId5"/>
          <a:stretch>
            <a:fillRect/>
          </a:stretch>
        </p:blipFill>
        <p:spPr>
          <a:xfrm>
            <a:off x="6337872" y="252322"/>
            <a:ext cx="773113" cy="906464"/>
          </a:xfrm>
          <a:prstGeom prst="rect">
            <a:avLst/>
          </a:prstGeom>
          <a:ln w="12700">
            <a:miter lim="400000"/>
          </a:ln>
        </p:spPr>
      </p:pic>
      <p:pic>
        <p:nvPicPr>
          <p:cNvPr id="877" name="Picture 17" descr="Picture 17"/>
          <p:cNvPicPr>
            <a:picLocks noChangeAspect="1"/>
          </p:cNvPicPr>
          <p:nvPr/>
        </p:nvPicPr>
        <p:blipFill>
          <a:blip r:embed="rId6"/>
          <a:stretch>
            <a:fillRect/>
          </a:stretch>
        </p:blipFill>
        <p:spPr>
          <a:xfrm>
            <a:off x="3483133" y="1834503"/>
            <a:ext cx="656051" cy="766743"/>
          </a:xfrm>
          <a:prstGeom prst="rect">
            <a:avLst/>
          </a:prstGeom>
          <a:ln w="12700">
            <a:miter lim="400000"/>
          </a:ln>
        </p:spPr>
      </p:pic>
      <p:pic>
        <p:nvPicPr>
          <p:cNvPr id="878" name="Picture 15" descr="Picture 15"/>
          <p:cNvPicPr>
            <a:picLocks noChangeAspect="1"/>
          </p:cNvPicPr>
          <p:nvPr/>
        </p:nvPicPr>
        <p:blipFill>
          <a:blip r:embed="rId4"/>
          <a:stretch>
            <a:fillRect/>
          </a:stretch>
        </p:blipFill>
        <p:spPr>
          <a:xfrm>
            <a:off x="4809900" y="1925960"/>
            <a:ext cx="622711" cy="730340"/>
          </a:xfrm>
          <a:prstGeom prst="rect">
            <a:avLst/>
          </a:prstGeom>
          <a:ln w="12700">
            <a:miter lim="400000"/>
          </a:ln>
        </p:spPr>
      </p:pic>
      <p:pic>
        <p:nvPicPr>
          <p:cNvPr id="879" name="Picture 17" descr="Picture 17"/>
          <p:cNvPicPr>
            <a:picLocks noChangeAspect="1"/>
          </p:cNvPicPr>
          <p:nvPr/>
        </p:nvPicPr>
        <p:blipFill>
          <a:blip r:embed="rId6"/>
          <a:stretch>
            <a:fillRect/>
          </a:stretch>
        </p:blipFill>
        <p:spPr>
          <a:xfrm>
            <a:off x="5571900" y="1889556"/>
            <a:ext cx="656052" cy="766743"/>
          </a:xfrm>
          <a:prstGeom prst="rect">
            <a:avLst/>
          </a:prstGeom>
          <a:ln w="12700">
            <a:miter lim="400000"/>
          </a:ln>
        </p:spPr>
      </p:pic>
      <p:pic>
        <p:nvPicPr>
          <p:cNvPr id="880" name="Picture 15" descr="Picture 15"/>
          <p:cNvPicPr>
            <a:picLocks noChangeAspect="1"/>
          </p:cNvPicPr>
          <p:nvPr/>
        </p:nvPicPr>
        <p:blipFill>
          <a:blip r:embed="rId4"/>
          <a:stretch>
            <a:fillRect/>
          </a:stretch>
        </p:blipFill>
        <p:spPr>
          <a:xfrm>
            <a:off x="7023273" y="1959992"/>
            <a:ext cx="622711" cy="730340"/>
          </a:xfrm>
          <a:prstGeom prst="rect">
            <a:avLst/>
          </a:prstGeom>
          <a:ln w="12700">
            <a:miter lim="400000"/>
          </a:ln>
        </p:spPr>
      </p:pic>
      <p:pic>
        <p:nvPicPr>
          <p:cNvPr id="881" name="Picture 17" descr="Picture 17"/>
          <p:cNvPicPr>
            <a:picLocks noChangeAspect="1"/>
          </p:cNvPicPr>
          <p:nvPr/>
        </p:nvPicPr>
        <p:blipFill>
          <a:blip r:embed="rId6"/>
          <a:stretch>
            <a:fillRect/>
          </a:stretch>
        </p:blipFill>
        <p:spPr>
          <a:xfrm>
            <a:off x="7785273" y="1923588"/>
            <a:ext cx="656051" cy="766743"/>
          </a:xfrm>
          <a:prstGeom prst="rect">
            <a:avLst/>
          </a:prstGeom>
          <a:ln w="12700">
            <a:miter lim="400000"/>
          </a:ln>
        </p:spPr>
      </p:pic>
      <p:pic>
        <p:nvPicPr>
          <p:cNvPr id="882" name="Picture 15" descr="Picture 15"/>
          <p:cNvPicPr>
            <a:picLocks noChangeAspect="1"/>
          </p:cNvPicPr>
          <p:nvPr/>
        </p:nvPicPr>
        <p:blipFill>
          <a:blip r:embed="rId4"/>
          <a:stretch>
            <a:fillRect/>
          </a:stretch>
        </p:blipFill>
        <p:spPr>
          <a:xfrm>
            <a:off x="9260350" y="2012862"/>
            <a:ext cx="622711" cy="730340"/>
          </a:xfrm>
          <a:prstGeom prst="rect">
            <a:avLst/>
          </a:prstGeom>
          <a:ln w="12700">
            <a:miter lim="400000"/>
          </a:ln>
        </p:spPr>
      </p:pic>
      <p:pic>
        <p:nvPicPr>
          <p:cNvPr id="883" name="Picture 17" descr="Picture 17"/>
          <p:cNvPicPr>
            <a:picLocks noChangeAspect="1"/>
          </p:cNvPicPr>
          <p:nvPr/>
        </p:nvPicPr>
        <p:blipFill>
          <a:blip r:embed="rId6"/>
          <a:stretch>
            <a:fillRect/>
          </a:stretch>
        </p:blipFill>
        <p:spPr>
          <a:xfrm>
            <a:off x="10022350" y="1976458"/>
            <a:ext cx="656051" cy="766743"/>
          </a:xfrm>
          <a:prstGeom prst="rect">
            <a:avLst/>
          </a:prstGeom>
          <a:ln w="12700">
            <a:miter lim="400000"/>
          </a:ln>
        </p:spPr>
      </p:pic>
      <p:pic>
        <p:nvPicPr>
          <p:cNvPr id="884" name="Picture 18" descr="Picture 18"/>
          <p:cNvPicPr>
            <a:picLocks noChangeAspect="1"/>
          </p:cNvPicPr>
          <p:nvPr/>
        </p:nvPicPr>
        <p:blipFill>
          <a:blip r:embed="rId7"/>
          <a:stretch>
            <a:fillRect/>
          </a:stretch>
        </p:blipFill>
        <p:spPr>
          <a:xfrm>
            <a:off x="3582558" y="5138553"/>
            <a:ext cx="1989343" cy="924007"/>
          </a:xfrm>
          <a:prstGeom prst="rect">
            <a:avLst/>
          </a:prstGeom>
          <a:ln w="12700">
            <a:miter lim="400000"/>
          </a:ln>
        </p:spPr>
      </p:pic>
      <p:pic>
        <p:nvPicPr>
          <p:cNvPr id="885" name="Picture 19" descr="Picture 19"/>
          <p:cNvPicPr>
            <a:picLocks noChangeAspect="1"/>
          </p:cNvPicPr>
          <p:nvPr/>
        </p:nvPicPr>
        <p:blipFill>
          <a:blip r:embed="rId8"/>
          <a:stretch>
            <a:fillRect/>
          </a:stretch>
        </p:blipFill>
        <p:spPr>
          <a:xfrm>
            <a:off x="6349741" y="4958739"/>
            <a:ext cx="984888" cy="1218735"/>
          </a:xfrm>
          <a:prstGeom prst="rect">
            <a:avLst/>
          </a:prstGeom>
          <a:ln w="12700">
            <a:miter lim="400000"/>
          </a:ln>
        </p:spPr>
      </p:pic>
      <p:pic>
        <p:nvPicPr>
          <p:cNvPr id="886" name="Picture 20" descr="Picture 20"/>
          <p:cNvPicPr>
            <a:picLocks/>
          </p:cNvPicPr>
          <p:nvPr/>
        </p:nvPicPr>
        <p:blipFill>
          <a:blip r:embed="rId9"/>
          <a:stretch>
            <a:fillRect/>
          </a:stretch>
        </p:blipFill>
        <p:spPr>
          <a:xfrm>
            <a:off x="8487622" y="5138551"/>
            <a:ext cx="648000" cy="1291445"/>
          </a:xfrm>
          <a:prstGeom prst="rect">
            <a:avLst/>
          </a:prstGeom>
          <a:ln w="12700">
            <a:miter lim="400000"/>
          </a:ln>
        </p:spPr>
      </p:pic>
      <p:sp>
        <p:nvSpPr>
          <p:cNvPr id="887" name="Right Brace 7"/>
          <p:cNvSpPr/>
          <p:nvPr/>
        </p:nvSpPr>
        <p:spPr>
          <a:xfrm rot="16200000">
            <a:off x="6596407"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endParaRPr/>
          </a:p>
        </p:txBody>
      </p:sp>
      <p:sp>
        <p:nvSpPr>
          <p:cNvPr id="888" name="Up-Down Arrow 8"/>
          <p:cNvSpPr/>
          <p:nvPr/>
        </p:nvSpPr>
        <p:spPr>
          <a:xfrm>
            <a:off x="3224783"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889" name="Up-Down Arrow 35"/>
          <p:cNvSpPr/>
          <p:nvPr/>
        </p:nvSpPr>
        <p:spPr>
          <a:xfrm>
            <a:off x="5317123"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890" name="Up-Down Arrow 36"/>
          <p:cNvSpPr/>
          <p:nvPr/>
        </p:nvSpPr>
        <p:spPr>
          <a:xfrm>
            <a:off x="752692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891" name="Up-Down Arrow 37"/>
          <p:cNvSpPr/>
          <p:nvPr/>
        </p:nvSpPr>
        <p:spPr>
          <a:xfrm>
            <a:off x="978969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defRPr>
                <a:solidFill>
                  <a:srgbClr val="FFFFFF"/>
                </a:solidFill>
              </a:defRPr>
            </a:pPr>
            <a:endParaRPr/>
          </a:p>
        </p:txBody>
      </p:sp>
      <p:sp>
        <p:nvSpPr>
          <p:cNvPr id="892" name="Right Bracket 10"/>
          <p:cNvSpPr/>
          <p:nvPr/>
        </p:nvSpPr>
        <p:spPr>
          <a:xfrm rot="16200000">
            <a:off x="6086393" y="2153490"/>
            <a:ext cx="732252"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endParaRPr/>
          </a:p>
        </p:txBody>
      </p:sp>
      <p:sp>
        <p:nvSpPr>
          <p:cNvPr id="893" name="Straight Arrow Connector 12"/>
          <p:cNvSpPr/>
          <p:nvPr/>
        </p:nvSpPr>
        <p:spPr>
          <a:xfrm>
            <a:off x="4062984" y="4564115"/>
            <a:ext cx="1058273" cy="236485"/>
          </a:xfrm>
          <a:prstGeom prst="line">
            <a:avLst/>
          </a:prstGeom>
          <a:ln w="38100">
            <a:solidFill>
              <a:srgbClr val="000000"/>
            </a:solidFill>
            <a:miter/>
            <a:tailEnd type="triangle"/>
          </a:ln>
        </p:spPr>
        <p:txBody>
          <a:bodyPr lIns="45719" rIns="45719"/>
          <a:lstStyle/>
          <a:p>
            <a:endParaRPr/>
          </a:p>
        </p:txBody>
      </p:sp>
      <p:sp>
        <p:nvSpPr>
          <p:cNvPr id="894" name="Straight Arrow Connector 42"/>
          <p:cNvSpPr/>
          <p:nvPr/>
        </p:nvSpPr>
        <p:spPr>
          <a:xfrm flipH="1">
            <a:off x="7334627" y="4490542"/>
            <a:ext cx="192297" cy="310059"/>
          </a:xfrm>
          <a:prstGeom prst="line">
            <a:avLst/>
          </a:prstGeom>
          <a:ln w="38100">
            <a:solidFill>
              <a:srgbClr val="000000"/>
            </a:solidFill>
            <a:miter/>
            <a:tailEnd type="triangle"/>
          </a:ln>
        </p:spPr>
        <p:txBody>
          <a:bodyPr lIns="45719" rIns="45719"/>
          <a:lstStyle/>
          <a:p>
            <a:endParaRPr/>
          </a:p>
        </p:txBody>
      </p:sp>
      <p:sp>
        <p:nvSpPr>
          <p:cNvPr id="895" name="Straight Arrow Connector 43"/>
          <p:cNvSpPr/>
          <p:nvPr/>
        </p:nvSpPr>
        <p:spPr>
          <a:xfrm>
            <a:off x="5820606" y="4564117"/>
            <a:ext cx="223579" cy="270641"/>
          </a:xfrm>
          <a:prstGeom prst="line">
            <a:avLst/>
          </a:prstGeom>
          <a:ln w="38100">
            <a:solidFill>
              <a:srgbClr val="000000"/>
            </a:solidFill>
            <a:miter/>
            <a:tailEnd type="triangle"/>
          </a:ln>
        </p:spPr>
        <p:txBody>
          <a:bodyPr lIns="45719" rIns="45719"/>
          <a:lstStyle/>
          <a:p>
            <a:endParaRPr/>
          </a:p>
        </p:txBody>
      </p:sp>
      <p:sp>
        <p:nvSpPr>
          <p:cNvPr id="896" name="Straight Arrow Connector 44"/>
          <p:cNvSpPr/>
          <p:nvPr/>
        </p:nvSpPr>
        <p:spPr>
          <a:xfrm flipH="1">
            <a:off x="8880132" y="4564116"/>
            <a:ext cx="739997" cy="236484"/>
          </a:xfrm>
          <a:prstGeom prst="line">
            <a:avLst/>
          </a:prstGeom>
          <a:ln w="38100">
            <a:solidFill>
              <a:srgbClr val="000000"/>
            </a:solidFill>
            <a:miter/>
            <a:tailEnd type="triangle"/>
          </a:ln>
        </p:spPr>
        <p:txBody>
          <a:bodyPr lIns="45719" rIns="45719"/>
          <a:lstStyle/>
          <a:p>
            <a:endParaRPr/>
          </a:p>
        </p:txBody>
      </p:sp>
      <p:sp>
        <p:nvSpPr>
          <p:cNvPr id="897" name="Rectangle 2"/>
          <p:cNvSpPr/>
          <p:nvPr/>
        </p:nvSpPr>
        <p:spPr>
          <a:xfrm>
            <a:off x="2311646" y="1206743"/>
            <a:ext cx="8832378" cy="3651849"/>
          </a:xfrm>
          <a:prstGeom prst="rect">
            <a:avLst/>
          </a:prstGeom>
          <a:solidFill>
            <a:srgbClr val="FFFFFF">
              <a:alpha val="89804"/>
            </a:srgbClr>
          </a:solidFill>
          <a:ln w="12700">
            <a:solidFill>
              <a:srgbClr val="FFFFFF"/>
            </a:solidFill>
            <a:miter/>
          </a:ln>
        </p:spPr>
        <p:txBody>
          <a:bodyPr lIns="45719" rIns="45719" anchor="ctr"/>
          <a:lstStyle/>
          <a:p>
            <a:pPr>
              <a:defRPr>
                <a:solidFill>
                  <a:srgbClr val="FFFFFF"/>
                </a:solidFill>
              </a:defRPr>
            </a:pPr>
            <a:endParaRPr/>
          </a:p>
        </p:txBody>
      </p:sp>
      <p:sp>
        <p:nvSpPr>
          <p:cNvPr id="898" name="Rectangle 11"/>
          <p:cNvSpPr txBox="1"/>
          <p:nvPr/>
        </p:nvSpPr>
        <p:spPr>
          <a:xfrm>
            <a:off x="2435064" y="1620000"/>
            <a:ext cx="8364006" cy="3241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Autofit/>
          </a:bodyPr>
          <a:lstStyle/>
          <a:p>
            <a:pPr>
              <a:defRPr sz="2400">
                <a:latin typeface="Source Sans Pro Regular"/>
                <a:ea typeface="Source Sans Pro Regular"/>
                <a:cs typeface="Source Sans Pro Regular"/>
                <a:sym typeface="Source Sans Pro Regular"/>
              </a:defRPr>
            </a:pPr>
            <a:r>
              <a:t>Person who simulates (plays) a specific role in the exercise</a:t>
            </a:r>
          </a:p>
          <a:p>
            <a:pPr marL="252000" indent="-252000">
              <a:buClr>
                <a:srgbClr val="65A000"/>
              </a:buClr>
              <a:buSzPct val="100000"/>
              <a:buFont typeface="Arial"/>
              <a:buChar char="•"/>
              <a:defRPr sz="2400">
                <a:latin typeface="Source Sans Pro Regular"/>
                <a:ea typeface="Source Sans Pro Regular"/>
                <a:cs typeface="Source Sans Pro Regular"/>
                <a:sym typeface="Source Sans Pro Regular"/>
              </a:defRPr>
            </a:pPr>
            <a:r>
              <a:t>They use the information provided in the scripts to respond to RRT  questions and </a:t>
            </a:r>
            <a:r>
              <a:rPr u="sng"/>
              <a:t>not invent new information </a:t>
            </a:r>
          </a:p>
          <a:p>
            <a:pPr marL="252000" indent="-252000">
              <a:buClr>
                <a:srgbClr val="65A000"/>
              </a:buClr>
              <a:buSzPct val="100000"/>
              <a:buFont typeface="Arial"/>
              <a:buChar char="•"/>
              <a:defRPr sz="2400">
                <a:latin typeface="Source Sans Pro Regular"/>
                <a:ea typeface="Source Sans Pro Regular"/>
                <a:cs typeface="Source Sans Pro Regular"/>
                <a:sym typeface="Source Sans Pro Regular"/>
              </a:defRPr>
            </a:pPr>
            <a:r>
              <a:t>They provide observations during the debriefing sessions (in plenary)</a:t>
            </a:r>
          </a:p>
          <a:p>
            <a:pPr marL="252000" indent="-252000">
              <a:buClr>
                <a:srgbClr val="65A000"/>
              </a:buClr>
              <a:buSzPct val="100000"/>
              <a:buFont typeface="Arial"/>
              <a:buChar char="•"/>
              <a:defRPr sz="2400">
                <a:latin typeface="Source Sans Pro Regular"/>
                <a:ea typeface="Source Sans Pro Regular"/>
                <a:cs typeface="Source Sans Pro Regular"/>
                <a:sym typeface="Source Sans Pro Regular"/>
              </a:defRPr>
            </a:pPr>
            <a:r>
              <a:t>Other training facilitators may be asked to play different “roles” during the RRT drill, based on scripts (e.g., sick patient)</a:t>
            </a:r>
          </a:p>
        </p:txBody>
      </p:sp>
      <p:sp>
        <p:nvSpPr>
          <p:cNvPr id="899" name="TextBox 34"/>
          <p:cNvSpPr txBox="1"/>
          <p:nvPr/>
        </p:nvSpPr>
        <p:spPr>
          <a:xfrm>
            <a:off x="9789700" y="5231222"/>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Source Sans Pro Bold"/>
                <a:ea typeface="Source Sans Pro Bold"/>
                <a:cs typeface="Source Sans Pro Bold"/>
                <a:sym typeface="Source Sans Pro Bold"/>
              </a:defRPr>
            </a:lvl1pPr>
          </a:lstStyle>
          <a:p>
            <a:pPr algn="ctr"/>
            <a:r>
              <a:rPr lang="hu-HU" b="1" err="1"/>
              <a:t>Role</a:t>
            </a:r>
            <a:r>
              <a:rPr lang="hu-HU" b="1"/>
              <a:t> </a:t>
            </a:r>
            <a:r>
              <a:rPr lang="hu-HU" b="1" err="1"/>
              <a:t>Players</a:t>
            </a:r>
            <a:endParaRPr lang="hu-HU" b="1"/>
          </a:p>
        </p:txBody>
      </p:sp>
      <p:sp>
        <p:nvSpPr>
          <p:cNvPr id="900" name="Rectangle 2"/>
          <p:cNvSpPr/>
          <p:nvPr/>
        </p:nvSpPr>
        <p:spPr>
          <a:xfrm>
            <a:off x="6118052" y="19133"/>
            <a:ext cx="3599231" cy="1244292"/>
          </a:xfrm>
          <a:prstGeom prst="rect">
            <a:avLst/>
          </a:prstGeom>
          <a:solidFill>
            <a:srgbClr val="FFFFFF">
              <a:alpha val="89804"/>
            </a:srgbClr>
          </a:solidFill>
          <a:ln w="12700">
            <a:solidFill>
              <a:srgbClr val="FFFFFF"/>
            </a:solidFill>
            <a:miter/>
          </a:ln>
        </p:spPr>
        <p:txBody>
          <a:bodyPr lIns="45719" rIns="45719" anchor="ctr"/>
          <a:lstStyle/>
          <a:p>
            <a:pPr>
              <a:defRPr>
                <a:solidFill>
                  <a:srgbClr val="FFFFFF"/>
                </a:solidFill>
              </a:defRPr>
            </a:pPr>
            <a:endParaRPr/>
          </a:p>
        </p:txBody>
      </p:sp>
      <p:sp>
        <p:nvSpPr>
          <p:cNvPr id="4" name="Title 1">
            <a:extLst>
              <a:ext uri="{FF2B5EF4-FFF2-40B4-BE49-F238E27FC236}">
                <a16:creationId xmlns:a16="http://schemas.microsoft.com/office/drawing/2014/main" id="{51DA6B92-86E8-A0FD-813E-EAFAAEBEB7C4}"/>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Roles in RRT drill</a:t>
            </a:r>
            <a:endParaRPr lang="en-US"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898"/>
                                        </p:tgtEl>
                                        <p:attrNameLst>
                                          <p:attrName>style.visibility</p:attrName>
                                        </p:attrNameLst>
                                      </p:cBhvr>
                                      <p:to>
                                        <p:strVal val="visible"/>
                                      </p:to>
                                    </p:set>
                                    <p:animEffect transition="in" filter="fade">
                                      <p:cBhvr>
                                        <p:cTn id="7" dur="500"/>
                                        <p:tgtEl>
                                          <p:spTgt spid="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8"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 name="Content Placeholder 2"/>
          <p:cNvSpPr txBox="1">
            <a:spLocks noGrp="1"/>
          </p:cNvSpPr>
          <p:nvPr>
            <p:ph type="body" idx="1"/>
          </p:nvPr>
        </p:nvSpPr>
        <p:spPr>
          <a:xfrm>
            <a:off x="1458408" y="1050230"/>
            <a:ext cx="9432052" cy="4654071"/>
          </a:xfrm>
          <a:prstGeom prst="rect">
            <a:avLst/>
          </a:prstGeom>
        </p:spPr>
        <p:txBody>
          <a:bodyPr/>
          <a:lstStyle/>
          <a:p>
            <a:pPr>
              <a:defRPr>
                <a:solidFill>
                  <a:srgbClr val="C00000"/>
                </a:solidFill>
                <a:latin typeface="Source Sans Pro Bold"/>
                <a:ea typeface="Source Sans Pro Bold"/>
                <a:cs typeface="Source Sans Pro Bold"/>
                <a:sym typeface="Source Sans Pro Bold"/>
              </a:defRPr>
            </a:pPr>
            <a:r>
              <a:rPr sz="2600" b="1"/>
              <a:t>Key items include:</a:t>
            </a:r>
          </a:p>
          <a:p>
            <a:pPr marL="342900" indent="-342900">
              <a:buClr>
                <a:srgbClr val="FF0000"/>
              </a:buClr>
              <a:buFont typeface="Arial" panose="020B0604020202020204" pitchFamily="34" charset="0"/>
              <a:buChar char="•"/>
            </a:pPr>
            <a:r>
              <a:t>Copies of C2.1 Participant guide and C2.2 Participant annexes</a:t>
            </a:r>
          </a:p>
          <a:p>
            <a:pPr marL="342900" indent="-342900">
              <a:buClr>
                <a:srgbClr val="FF0000"/>
              </a:buClr>
              <a:buFont typeface="Arial" panose="020B0604020202020204" pitchFamily="34" charset="0"/>
              <a:buChar char="•"/>
            </a:pPr>
            <a:r>
              <a:t>Rooms and spaces for the different settings (hospital setting, community setting, classroom setting)</a:t>
            </a:r>
          </a:p>
          <a:p>
            <a:pPr marL="342900" indent="-342900">
              <a:buClr>
                <a:srgbClr val="FF0000"/>
              </a:buClr>
              <a:buFont typeface="Arial" panose="020B0604020202020204" pitchFamily="34" charset="0"/>
              <a:buChar char="•"/>
            </a:pPr>
            <a:r>
              <a:t>Other equipment such as alcohol-based hand rub, sets of enhanced PPE, leak-proof infectious waste bags for destruction and for disinfection, bed, pillow and blanket (hospital bed), package for blood sample collection, non-contact thermometers…</a:t>
            </a:r>
          </a:p>
          <a:p>
            <a:pPr marL="342900" indent="-342900">
              <a:buClr>
                <a:srgbClr val="FF0000"/>
              </a:buClr>
              <a:buFont typeface="Arial" panose="020B0604020202020204" pitchFamily="34" charset="0"/>
              <a:buChar char="•"/>
            </a:pPr>
            <a:r>
              <a:t>A detailed list of material and equipment available in this package </a:t>
            </a:r>
            <a:br>
              <a:rPr lang="hu-HU"/>
            </a:br>
            <a:r>
              <a:t>(Excel file </a:t>
            </a:r>
            <a:r>
              <a:rPr err="1"/>
              <a:t>RRT_ATP_material_equipment_checklist</a:t>
            </a:r>
            <a:endParaRPr/>
          </a:p>
        </p:txBody>
      </p:sp>
      <p:sp>
        <p:nvSpPr>
          <p:cNvPr id="905" name="Title 1"/>
          <p:cNvSpPr txBox="1">
            <a:spLocks noGrp="1"/>
          </p:cNvSpPr>
          <p:nvPr>
            <p:ph type="title"/>
          </p:nvPr>
        </p:nvSpPr>
        <p:spPr>
          <a:xfrm>
            <a:off x="144000" y="36000"/>
            <a:ext cx="7099372" cy="646113"/>
          </a:xfrm>
          <a:prstGeom prst="rect">
            <a:avLst/>
          </a:prstGeom>
        </p:spPr>
        <p:txBody>
          <a:bodyPr lIns="45719" tIns="45720" rIns="45719" bIns="45720" anchor="ctr">
            <a:normAutofit/>
          </a:bodyPr>
          <a:lstStyle/>
          <a:p>
            <a:r>
              <a:rPr b="1"/>
              <a:t>6. Material and equipment for RRT drill</a:t>
            </a:r>
            <a:endParaRPr lang="en-US" b="1"/>
          </a:p>
        </p:txBody>
      </p:sp>
      <p:grpSp>
        <p:nvGrpSpPr>
          <p:cNvPr id="909" name="Rectangle 3"/>
          <p:cNvGrpSpPr/>
          <p:nvPr/>
        </p:nvGrpSpPr>
        <p:grpSpPr>
          <a:xfrm>
            <a:off x="1851947" y="4815877"/>
            <a:ext cx="8254182" cy="888424"/>
            <a:chOff x="0" y="-1"/>
            <a:chExt cx="8254180" cy="888423"/>
          </a:xfrm>
        </p:grpSpPr>
        <p:sp>
          <p:nvSpPr>
            <p:cNvPr id="907" name="Rectangle"/>
            <p:cNvSpPr/>
            <p:nvPr/>
          </p:nvSpPr>
          <p:spPr>
            <a:xfrm>
              <a:off x="0" y="82326"/>
              <a:ext cx="8254180" cy="723769"/>
            </a:xfrm>
            <a:prstGeom prst="rect">
              <a:avLst/>
            </a:prstGeom>
            <a:solidFill>
              <a:srgbClr val="C0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908" name="Doublecheck you have all necessary material, equipment and spaces set-up ready before launching the RRT drill!"/>
            <p:cNvSpPr txBox="1"/>
            <p:nvPr/>
          </p:nvSpPr>
          <p:spPr>
            <a:xfrm>
              <a:off x="45719" y="-1"/>
              <a:ext cx="8162741" cy="8884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p>
              <a:pPr>
                <a:defRPr sz="2400">
                  <a:solidFill>
                    <a:srgbClr val="FFFFFF"/>
                  </a:solidFill>
                  <a:latin typeface="Source Sans Pro Regular"/>
                  <a:ea typeface="Source Sans Pro Regular"/>
                  <a:cs typeface="Source Sans Pro Regular"/>
                  <a:sym typeface="Source Sans Pro Regular"/>
                </a:defRPr>
              </a:pPr>
              <a:r>
                <a:t>Doublecheck you have all necessary material, equipment and spaces set-up ready </a:t>
              </a:r>
              <a:r>
                <a:rPr u="sng"/>
                <a:t>before</a:t>
              </a:r>
              <a:r>
                <a:t> launching the RRT drill!</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9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 name="Title 1"/>
          <p:cNvSpPr txBox="1">
            <a:spLocks noGrp="1"/>
          </p:cNvSpPr>
          <p:nvPr>
            <p:ph type="title"/>
          </p:nvPr>
        </p:nvSpPr>
        <p:spPr>
          <a:xfrm>
            <a:off x="144000" y="36000"/>
            <a:ext cx="8059060" cy="646113"/>
          </a:xfrm>
          <a:prstGeom prst="rect">
            <a:avLst/>
          </a:prstGeom>
        </p:spPr>
        <p:txBody>
          <a:bodyPr lIns="45719" tIns="45720" rIns="45719" bIns="45720" anchor="ctr">
            <a:normAutofit/>
          </a:bodyPr>
          <a:lstStyle>
            <a:lvl1pPr defTabSz="263281">
              <a:defRPr sz="2912"/>
            </a:lvl1pPr>
          </a:lstStyle>
          <a:p>
            <a:r>
              <a:rPr sz="3200" b="1"/>
              <a:t>Resources needed to facilitate the RRT drill</a:t>
            </a:r>
            <a:endParaRPr lang="en-US" sz="3200" b="1"/>
          </a:p>
        </p:txBody>
      </p:sp>
      <p:sp>
        <p:nvSpPr>
          <p:cNvPr id="916" name="TextBox 2"/>
          <p:cNvSpPr txBox="1"/>
          <p:nvPr/>
        </p:nvSpPr>
        <p:spPr>
          <a:xfrm>
            <a:off x="1444800" y="1543290"/>
            <a:ext cx="4680000" cy="3960000"/>
          </a:xfrm>
          <a:prstGeom prst="rect">
            <a:avLst/>
          </a:prstGeom>
          <a:solidFill>
            <a:srgbClr val="0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oAutofit/>
          </a:bodyPr>
          <a:lstStyle/>
          <a:p>
            <a:pPr marL="173038" algn="ctr">
              <a:defRPr sz="2000">
                <a:solidFill>
                  <a:srgbClr val="FFFFFF"/>
                </a:solidFill>
                <a:latin typeface="Source Sans Pro Bold"/>
                <a:ea typeface="Source Sans Pro Bold"/>
                <a:cs typeface="Source Sans Pro Bold"/>
                <a:sym typeface="Source Sans Pro Bold"/>
              </a:defRPr>
            </a:pPr>
            <a:r>
              <a:rPr sz="2600" b="1"/>
              <a:t>For facilitators</a:t>
            </a:r>
          </a:p>
          <a:p>
            <a:pPr marL="173038">
              <a:defRPr sz="2000">
                <a:solidFill>
                  <a:srgbClr val="FFFFFF"/>
                </a:solidFill>
                <a:latin typeface="Source Sans Pro Regular"/>
                <a:ea typeface="Source Sans Pro Regular"/>
                <a:cs typeface="Source Sans Pro Regular"/>
                <a:sym typeface="Source Sans Pro Regular"/>
              </a:defRPr>
            </a:pPr>
            <a:endParaRPr sz="2400"/>
          </a:p>
          <a:p>
            <a:pPr marL="173038">
              <a:defRPr sz="2000">
                <a:solidFill>
                  <a:srgbClr val="FFFFFF"/>
                </a:solidFill>
                <a:latin typeface="Source Sans Pro Regular"/>
                <a:ea typeface="Source Sans Pro Regular"/>
                <a:cs typeface="Source Sans Pro Regular"/>
                <a:sym typeface="Source Sans Pro Regular"/>
              </a:defRPr>
            </a:pPr>
            <a:r>
              <a:rPr sz="2400"/>
              <a:t>C1.0 Introduction for facilitators</a:t>
            </a:r>
          </a:p>
          <a:p>
            <a:pPr marL="173038">
              <a:defRPr sz="2000">
                <a:solidFill>
                  <a:srgbClr val="FFFFFF"/>
                </a:solidFill>
                <a:latin typeface="Source Sans Pro Regular"/>
                <a:ea typeface="Source Sans Pro Regular"/>
                <a:cs typeface="Source Sans Pro Regular"/>
                <a:sym typeface="Source Sans Pro Regular"/>
              </a:defRPr>
            </a:pPr>
            <a:r>
              <a:rPr sz="2400"/>
              <a:t>C1.1 Facilitator guide</a:t>
            </a:r>
          </a:p>
          <a:p>
            <a:pPr marL="173038">
              <a:defRPr sz="2000">
                <a:solidFill>
                  <a:srgbClr val="FFFFFF"/>
                </a:solidFill>
                <a:latin typeface="Source Sans Pro Regular"/>
                <a:ea typeface="Source Sans Pro Regular"/>
                <a:cs typeface="Source Sans Pro Regular"/>
                <a:sym typeface="Source Sans Pro Regular"/>
              </a:defRPr>
            </a:pPr>
            <a:r>
              <a:rPr sz="2400"/>
              <a:t>C1.2 Detailed timeline</a:t>
            </a:r>
          </a:p>
          <a:p>
            <a:pPr marL="173038">
              <a:defRPr sz="2000">
                <a:solidFill>
                  <a:srgbClr val="FFFFFF"/>
                </a:solidFill>
                <a:latin typeface="Source Sans Pro Regular"/>
                <a:ea typeface="Source Sans Pro Regular"/>
                <a:cs typeface="Source Sans Pro Regular"/>
                <a:sym typeface="Source Sans Pro Regular"/>
              </a:defRPr>
            </a:pPr>
            <a:r>
              <a:rPr sz="2400"/>
              <a:t>C1.3 Evaluation checklist</a:t>
            </a:r>
          </a:p>
          <a:p>
            <a:pPr marL="173038">
              <a:defRPr sz="2000">
                <a:solidFill>
                  <a:srgbClr val="FFFFFF"/>
                </a:solidFill>
                <a:latin typeface="Source Sans Pro Regular"/>
                <a:ea typeface="Source Sans Pro Regular"/>
                <a:cs typeface="Source Sans Pro Regular"/>
                <a:sym typeface="Source Sans Pro Regular"/>
              </a:defRPr>
            </a:pPr>
            <a:r>
              <a:rPr sz="2400"/>
              <a:t>C1.4 Debriefing</a:t>
            </a:r>
          </a:p>
          <a:p>
            <a:pPr marL="173038">
              <a:defRPr sz="2000">
                <a:solidFill>
                  <a:srgbClr val="FFFFFF"/>
                </a:solidFill>
                <a:latin typeface="Source Sans Pro Regular"/>
                <a:ea typeface="Source Sans Pro Regular"/>
                <a:cs typeface="Source Sans Pro Regular"/>
                <a:sym typeface="Source Sans Pro Regular"/>
              </a:defRPr>
            </a:pPr>
            <a:r>
              <a:rPr sz="2400"/>
              <a:t>C1.5 Country context</a:t>
            </a:r>
          </a:p>
          <a:p>
            <a:pPr marL="173038">
              <a:defRPr sz="2000">
                <a:solidFill>
                  <a:srgbClr val="FFFFFF"/>
                </a:solidFill>
                <a:latin typeface="Source Sans Pro Regular"/>
                <a:ea typeface="Source Sans Pro Regular"/>
                <a:cs typeface="Source Sans Pro Regular"/>
                <a:sym typeface="Source Sans Pro Regular"/>
              </a:defRPr>
            </a:pPr>
            <a:r>
              <a:rPr sz="2400"/>
              <a:t>C1.6 Sign boards</a:t>
            </a:r>
          </a:p>
        </p:txBody>
      </p:sp>
      <p:sp>
        <p:nvSpPr>
          <p:cNvPr id="917" name="TextBox 4"/>
          <p:cNvSpPr txBox="1"/>
          <p:nvPr/>
        </p:nvSpPr>
        <p:spPr>
          <a:xfrm>
            <a:off x="6238754" y="1543289"/>
            <a:ext cx="4680000" cy="3960000"/>
          </a:xfrm>
          <a:prstGeom prst="rect">
            <a:avLst/>
          </a:prstGeom>
          <a:solidFill>
            <a:srgbClr val="C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noAutofit/>
          </a:bodyPr>
          <a:lstStyle/>
          <a:p>
            <a:pPr marL="173038" algn="ctr">
              <a:defRPr sz="2000">
                <a:solidFill>
                  <a:srgbClr val="FFFFFF"/>
                </a:solidFill>
                <a:latin typeface="Source Sans Pro Bold"/>
                <a:ea typeface="Source Sans Pro Bold"/>
                <a:cs typeface="Source Sans Pro Bold"/>
                <a:sym typeface="Source Sans Pro Bold"/>
              </a:defRPr>
            </a:pPr>
            <a:r>
              <a:rPr sz="2600" b="1"/>
              <a:t>For participants</a:t>
            </a:r>
          </a:p>
          <a:p>
            <a:pPr marL="173038">
              <a:defRPr sz="2000">
                <a:solidFill>
                  <a:srgbClr val="FFFFFF"/>
                </a:solidFill>
                <a:latin typeface="Source Sans Pro Regular"/>
                <a:ea typeface="Source Sans Pro Regular"/>
                <a:cs typeface="Source Sans Pro Regular"/>
                <a:sym typeface="Source Sans Pro Regular"/>
              </a:defRPr>
            </a:pPr>
            <a:endParaRPr sz="2400"/>
          </a:p>
          <a:p>
            <a:pPr marL="173038">
              <a:defRPr sz="2000">
                <a:solidFill>
                  <a:srgbClr val="FFFFFF"/>
                </a:solidFill>
                <a:latin typeface="Source Sans Pro Regular"/>
                <a:ea typeface="Source Sans Pro Regular"/>
                <a:cs typeface="Source Sans Pro Regular"/>
                <a:sym typeface="Source Sans Pro Regular"/>
              </a:defRPr>
            </a:pPr>
            <a:r>
              <a:rPr sz="2400"/>
              <a:t>C2.1 Participant guide</a:t>
            </a:r>
          </a:p>
          <a:p>
            <a:pPr marL="173038">
              <a:defRPr sz="2000">
                <a:solidFill>
                  <a:srgbClr val="FFFFFF"/>
                </a:solidFill>
                <a:latin typeface="Source Sans Pro Regular"/>
                <a:ea typeface="Source Sans Pro Regular"/>
                <a:cs typeface="Source Sans Pro Regular"/>
                <a:sym typeface="Source Sans Pro Regular"/>
              </a:defRPr>
            </a:pPr>
            <a:r>
              <a:rPr sz="2400"/>
              <a:t>C2.2 Participant annexes</a:t>
            </a:r>
          </a:p>
          <a:p>
            <a:pPr marL="173038">
              <a:defRPr sz="2000">
                <a:solidFill>
                  <a:srgbClr val="FFFFFF"/>
                </a:solidFill>
                <a:latin typeface="Source Sans Pro Regular"/>
                <a:ea typeface="Source Sans Pro Regular"/>
                <a:cs typeface="Source Sans Pro Regular"/>
                <a:sym typeface="Source Sans Pro Regular"/>
              </a:defRPr>
            </a:pPr>
            <a:r>
              <a:rPr sz="2400"/>
              <a:t>C2.3 Line listing</a:t>
            </a:r>
          </a:p>
          <a:p>
            <a:pPr marL="173038">
              <a:defRPr sz="2000">
                <a:solidFill>
                  <a:srgbClr val="FFFFFF"/>
                </a:solidFill>
                <a:latin typeface="Source Sans Pro Regular"/>
                <a:ea typeface="Source Sans Pro Regular"/>
                <a:cs typeface="Source Sans Pro Regular"/>
                <a:sym typeface="Source Sans Pro Regular"/>
              </a:defRPr>
            </a:pPr>
            <a:r>
              <a:rPr sz="2400"/>
              <a:t>C2.4 Outline investigation report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Content Placeholder 1"/>
          <p:cNvSpPr txBox="1">
            <a:spLocks noGrp="1"/>
          </p:cNvSpPr>
          <p:nvPr>
            <p:ph type="body" sz="half" idx="1"/>
          </p:nvPr>
        </p:nvSpPr>
        <p:spPr>
          <a:xfrm>
            <a:off x="2135087" y="1549640"/>
            <a:ext cx="5101815" cy="4654071"/>
          </a:xfrm>
          <a:prstGeom prst="rect">
            <a:avLst/>
          </a:prstGeom>
        </p:spPr>
        <p:txBody>
          <a:bodyPr/>
          <a:lstStyle/>
          <a:p>
            <a:pPr>
              <a:spcBef>
                <a:spcPts val="1800"/>
              </a:spcBef>
            </a:pPr>
            <a:r>
              <a:t>The next session introduces the RRT skills drill from a facilitators perspective, with a ‘facilitator hat’.</a:t>
            </a:r>
          </a:p>
          <a:p>
            <a:pPr>
              <a:spcBef>
                <a:spcPts val="1800"/>
              </a:spcBef>
            </a:pPr>
            <a:r>
              <a:t>On the subsequent sessions, you will go though the RRT skills drill as participants, with a ‘participant hat’.</a:t>
            </a:r>
          </a:p>
          <a:p>
            <a:pPr>
              <a:spcBef>
                <a:spcPts val="1800"/>
              </a:spcBef>
            </a:pPr>
            <a:r>
              <a:t>At the end of each skills drill session you will change hats and review what is needed to facilitate each session from a facilitator perspective.</a:t>
            </a:r>
          </a:p>
        </p:txBody>
      </p:sp>
      <p:sp>
        <p:nvSpPr>
          <p:cNvPr id="512" name="TextBox 8"/>
          <p:cNvSpPr txBox="1"/>
          <p:nvPr/>
        </p:nvSpPr>
        <p:spPr>
          <a:xfrm>
            <a:off x="124795" y="57397"/>
            <a:ext cx="5751535"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defRPr sz="3000">
                <a:solidFill>
                  <a:srgbClr val="FFFFFF"/>
                </a:solidFill>
                <a:latin typeface="Source Sans Pro Bold"/>
                <a:ea typeface="Source Sans Pro Bold"/>
                <a:cs typeface="Source Sans Pro Bold"/>
                <a:sym typeface="Source Sans Pro Bold"/>
              </a:defRPr>
            </a:lvl1pPr>
          </a:lstStyle>
          <a:p>
            <a:r>
              <a:rPr b="1"/>
              <a:t>Facilitator and participant hats</a:t>
            </a:r>
            <a:endParaRPr lang="en-US" b="1"/>
          </a:p>
        </p:txBody>
      </p:sp>
      <p:grpSp>
        <p:nvGrpSpPr>
          <p:cNvPr id="515" name="Picture 2"/>
          <p:cNvGrpSpPr/>
          <p:nvPr/>
        </p:nvGrpSpPr>
        <p:grpSpPr>
          <a:xfrm>
            <a:off x="7799488" y="929957"/>
            <a:ext cx="2144613" cy="2144613"/>
            <a:chOff x="0" y="0"/>
            <a:chExt cx="2144611" cy="2144611"/>
          </a:xfrm>
        </p:grpSpPr>
        <p:sp>
          <p:nvSpPr>
            <p:cNvPr id="513" name="Square"/>
            <p:cNvSpPr/>
            <p:nvPr/>
          </p:nvSpPr>
          <p:spPr>
            <a:xfrm>
              <a:off x="0" y="0"/>
              <a:ext cx="2144612" cy="2144612"/>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514" name="image16.jpeg" descr="image16.jpeg"/>
            <p:cNvPicPr>
              <a:picLocks noChangeAspect="1"/>
            </p:cNvPicPr>
            <p:nvPr/>
          </p:nvPicPr>
          <p:blipFill>
            <a:blip r:embed="rId2"/>
            <a:stretch>
              <a:fillRect/>
            </a:stretch>
          </p:blipFill>
          <p:spPr>
            <a:xfrm>
              <a:off x="0" y="0"/>
              <a:ext cx="2144612" cy="2144612"/>
            </a:xfrm>
            <a:prstGeom prst="rect">
              <a:avLst/>
            </a:prstGeom>
            <a:ln w="12700" cap="flat">
              <a:noFill/>
              <a:miter lim="400000"/>
            </a:ln>
            <a:effectLst/>
          </p:spPr>
        </p:pic>
      </p:grpSp>
      <p:pic>
        <p:nvPicPr>
          <p:cNvPr id="516" name="Picture 6" descr="Picture 6"/>
          <p:cNvPicPr>
            <a:picLocks noChangeAspect="1"/>
          </p:cNvPicPr>
          <p:nvPr/>
        </p:nvPicPr>
        <p:blipFill>
          <a:blip r:embed="rId3"/>
          <a:stretch>
            <a:fillRect/>
          </a:stretch>
        </p:blipFill>
        <p:spPr>
          <a:xfrm>
            <a:off x="7666136" y="3388996"/>
            <a:ext cx="2144614" cy="2144614"/>
          </a:xfrm>
          <a:prstGeom prst="rect">
            <a:avLst/>
          </a:prstGeom>
          <a:ln w="12700">
            <a:miter lim="400000"/>
          </a:ln>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C1 – RRT Activated"/>
          <p:cNvSpPr txBox="1">
            <a:spLocks noGrp="1"/>
          </p:cNvSpPr>
          <p:nvPr>
            <p:ph type="title"/>
          </p:nvPr>
        </p:nvSpPr>
        <p:spPr>
          <a:xfrm>
            <a:off x="144000" y="15680"/>
            <a:ext cx="6296903" cy="646113"/>
          </a:xfrm>
          <a:prstGeom prst="rect">
            <a:avLst/>
          </a:prstGeom>
        </p:spPr>
        <p:txBody>
          <a:bodyPr lIns="45719" tIns="45720" rIns="45719" bIns="45720" anchor="ctr">
            <a:normAutofit/>
          </a:bodyPr>
          <a:lstStyle>
            <a:lvl1pPr defTabSz="914400">
              <a:lnSpc>
                <a:spcPct val="100000"/>
              </a:lnSpc>
            </a:lvl1pPr>
          </a:lstStyle>
          <a:p>
            <a:r>
              <a:rPr b="1"/>
              <a:t>C1 – RRT Activated</a:t>
            </a:r>
            <a:endParaRPr lang="en-US" b="1"/>
          </a:p>
        </p:txBody>
      </p:sp>
      <p:sp>
        <p:nvSpPr>
          <p:cNvPr id="923" name="TextBox 6"/>
          <p:cNvSpPr txBox="1"/>
          <p:nvPr/>
        </p:nvSpPr>
        <p:spPr>
          <a:xfrm>
            <a:off x="6700242" y="2616601"/>
            <a:ext cx="3552569" cy="1015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algn="ctr">
              <a:defRPr sz="1600">
                <a:solidFill>
                  <a:schemeClr val="accent6">
                    <a:lumOff val="-9568"/>
                  </a:schemeClr>
                </a:solidFill>
                <a:latin typeface="Source Sans Pro Bold"/>
                <a:ea typeface="Source Sans Pro Bold"/>
                <a:cs typeface="Source Sans Pro Bold"/>
                <a:sym typeface="Source Sans Pro Bold"/>
              </a:defRPr>
            </a:pPr>
            <a:r>
              <a:rPr lang="fr-FR" sz="2000" b="1" dirty="0"/>
              <a:t>C2</a:t>
            </a:r>
            <a:r>
              <a:rPr sz="2000" b="1" dirty="0"/>
              <a:t> – At Karan General Hospital: interview with medical staff</a:t>
            </a:r>
            <a:endParaRPr sz="2000" b="1" dirty="0">
              <a:solidFill>
                <a:srgbClr val="0070C0"/>
              </a:solidFill>
            </a:endParaRPr>
          </a:p>
        </p:txBody>
      </p:sp>
      <p:sp>
        <p:nvSpPr>
          <p:cNvPr id="924" name="TextBox 7"/>
          <p:cNvSpPr txBox="1"/>
          <p:nvPr/>
        </p:nvSpPr>
        <p:spPr>
          <a:xfrm>
            <a:off x="6283112" y="1185297"/>
            <a:ext cx="4386829" cy="1015663"/>
          </a:xfrm>
          <a:prstGeom prst="rect">
            <a:avLst/>
          </a:prstGeom>
          <a:ln w="19050">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a:latin typeface="Source Sans Pro Bold"/>
                <a:ea typeface="Source Sans Pro Bold"/>
                <a:cs typeface="Source Sans Pro Bold"/>
                <a:sym typeface="Source Sans Pro Bold"/>
              </a:defRPr>
            </a:lvl1pPr>
          </a:lstStyle>
          <a:p>
            <a:pPr algn="ctr"/>
            <a:r>
              <a:rPr sz="2000"/>
              <a:t>Examples of session instructions and logistic/acting needs per session included in the facilitation guide</a:t>
            </a:r>
          </a:p>
        </p:txBody>
      </p:sp>
      <p:pic>
        <p:nvPicPr>
          <p:cNvPr id="925" name="Picture 3" descr="Picture 3"/>
          <p:cNvPicPr>
            <a:picLocks noChangeAspect="1"/>
          </p:cNvPicPr>
          <p:nvPr/>
        </p:nvPicPr>
        <p:blipFill>
          <a:blip r:embed="rId2"/>
          <a:srcRect l="23750" t="43906" r="25832" b="10937"/>
          <a:stretch>
            <a:fillRect/>
          </a:stretch>
        </p:blipFill>
        <p:spPr>
          <a:xfrm>
            <a:off x="1006997" y="741325"/>
            <a:ext cx="5089004" cy="3038683"/>
          </a:xfrm>
          <a:prstGeom prst="rect">
            <a:avLst/>
          </a:prstGeom>
          <a:ln w="12700">
            <a:miter lim="400000"/>
          </a:ln>
        </p:spPr>
      </p:pic>
      <p:pic>
        <p:nvPicPr>
          <p:cNvPr id="926" name="Picture 9" descr="Picture 9"/>
          <p:cNvPicPr>
            <a:picLocks noChangeAspect="1"/>
          </p:cNvPicPr>
          <p:nvPr/>
        </p:nvPicPr>
        <p:blipFill>
          <a:blip r:embed="rId3"/>
          <a:srcRect l="23750" t="40937" r="25832" b="29531"/>
          <a:stretch>
            <a:fillRect/>
          </a:stretch>
        </p:blipFill>
        <p:spPr>
          <a:xfrm>
            <a:off x="5116010" y="3740129"/>
            <a:ext cx="5741043" cy="2241856"/>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9" name="Image" descr="Image"/>
          <p:cNvPicPr>
            <a:picLocks/>
          </p:cNvPicPr>
          <p:nvPr/>
        </p:nvPicPr>
        <p:blipFill>
          <a:blip r:embed="rId2"/>
          <a:stretch>
            <a:fillRect/>
          </a:stretch>
        </p:blipFill>
        <p:spPr>
          <a:xfrm>
            <a:off x="-92463" y="-3509"/>
            <a:ext cx="11055872" cy="994352"/>
          </a:xfrm>
          <a:prstGeom prst="rect">
            <a:avLst/>
          </a:prstGeom>
          <a:ln w="12700">
            <a:miter lim="400000"/>
          </a:ln>
        </p:spPr>
      </p:pic>
      <p:sp>
        <p:nvSpPr>
          <p:cNvPr id="932" name="TextBox 13"/>
          <p:cNvSpPr txBox="1"/>
          <p:nvPr/>
        </p:nvSpPr>
        <p:spPr>
          <a:xfrm>
            <a:off x="144000" y="9290"/>
            <a:ext cx="10723717"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C2 – At Kharan hospital: interview with the medical staff</a:t>
            </a:r>
            <a:endParaRPr lang="en-US" b="1"/>
          </a:p>
        </p:txBody>
      </p:sp>
      <p:sp>
        <p:nvSpPr>
          <p:cNvPr id="933" name="TextBox 15"/>
          <p:cNvSpPr txBox="1"/>
          <p:nvPr/>
        </p:nvSpPr>
        <p:spPr>
          <a:xfrm>
            <a:off x="7170420" y="1248795"/>
            <a:ext cx="4091748" cy="1754326"/>
          </a:xfrm>
          <a:prstGeom prst="rect">
            <a:avLst/>
          </a:prstGeom>
          <a:ln w="19050">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92075">
              <a:defRPr>
                <a:latin typeface="Source Sans Pro Bold"/>
                <a:ea typeface="Source Sans Pro Bold"/>
                <a:cs typeface="Source Sans Pro Bold"/>
                <a:sym typeface="Source Sans Pro Bold"/>
              </a:defRPr>
            </a:pPr>
            <a:r>
              <a:t>Injects/new information is provided to participants on a step-by-step basis: </a:t>
            </a:r>
          </a:p>
          <a:p>
            <a:pPr marL="285750" indent="-193675">
              <a:buClr>
                <a:srgbClr val="65A000"/>
              </a:buClr>
              <a:buSzPct val="100000"/>
              <a:buFont typeface="Arial"/>
              <a:buChar char="•"/>
              <a:defRPr>
                <a:latin typeface="Source Sans Pro Bold"/>
                <a:ea typeface="Source Sans Pro Bold"/>
                <a:cs typeface="Source Sans Pro Bold"/>
                <a:sym typeface="Source Sans Pro Bold"/>
              </a:defRPr>
            </a:pPr>
            <a:r>
              <a:t>Included on the participant guide</a:t>
            </a:r>
          </a:p>
          <a:p>
            <a:pPr marL="285750" indent="-193675">
              <a:buClr>
                <a:srgbClr val="65A000"/>
              </a:buClr>
              <a:buSzPct val="100000"/>
              <a:buFont typeface="Arial"/>
              <a:buChar char="•"/>
              <a:defRPr>
                <a:latin typeface="Source Sans Pro Bold"/>
                <a:ea typeface="Source Sans Pro Bold"/>
                <a:cs typeface="Source Sans Pro Bold"/>
                <a:sym typeface="Source Sans Pro Bold"/>
              </a:defRPr>
            </a:pPr>
            <a:r>
              <a:t>During role plays</a:t>
            </a:r>
          </a:p>
          <a:p>
            <a:pPr marL="285750" indent="-193675">
              <a:buClr>
                <a:srgbClr val="65A000"/>
              </a:buClr>
              <a:buSzPct val="100000"/>
              <a:buFont typeface="Arial"/>
              <a:buChar char="•"/>
              <a:defRPr>
                <a:latin typeface="Source Sans Pro Bold"/>
                <a:ea typeface="Source Sans Pro Bold"/>
                <a:cs typeface="Source Sans Pro Bold"/>
                <a:sym typeface="Source Sans Pro Bold"/>
              </a:defRPr>
            </a:pPr>
            <a:r>
              <a:t>Pint-outs distributed to the teams (emails, fax, WhatsApp messages)</a:t>
            </a:r>
          </a:p>
        </p:txBody>
      </p:sp>
      <p:pic>
        <p:nvPicPr>
          <p:cNvPr id="934" name="Picture 2" descr="Picture 2"/>
          <p:cNvPicPr>
            <a:picLocks noChangeAspect="1"/>
          </p:cNvPicPr>
          <p:nvPr/>
        </p:nvPicPr>
        <p:blipFill rotWithShape="1">
          <a:blip r:embed="rId3"/>
          <a:srcRect l="23125" t="58035" r="27123" b="26484"/>
          <a:stretch/>
        </p:blipFill>
        <p:spPr>
          <a:xfrm>
            <a:off x="685891" y="1002618"/>
            <a:ext cx="6076707" cy="1260598"/>
          </a:xfrm>
          <a:prstGeom prst="rect">
            <a:avLst/>
          </a:prstGeom>
          <a:ln w="12700">
            <a:miter lim="400000"/>
          </a:ln>
        </p:spPr>
      </p:pic>
      <p:pic>
        <p:nvPicPr>
          <p:cNvPr id="935" name="Picture 5" descr="Picture 5"/>
          <p:cNvPicPr>
            <a:picLocks noChangeAspect="1"/>
          </p:cNvPicPr>
          <p:nvPr/>
        </p:nvPicPr>
        <p:blipFill>
          <a:blip r:embed="rId4"/>
          <a:srcRect l="22291" t="48438" r="25625" b="29666"/>
          <a:stretch>
            <a:fillRect/>
          </a:stretch>
        </p:blipFill>
        <p:spPr>
          <a:xfrm>
            <a:off x="555585" y="4294915"/>
            <a:ext cx="6393727" cy="1791965"/>
          </a:xfrm>
          <a:prstGeom prst="rect">
            <a:avLst/>
          </a:prstGeom>
          <a:ln w="12700">
            <a:miter lim="400000"/>
          </a:ln>
        </p:spPr>
      </p:pic>
      <p:pic>
        <p:nvPicPr>
          <p:cNvPr id="936" name="Picture 9" descr="Picture 9"/>
          <p:cNvPicPr>
            <a:picLocks noChangeAspect="1"/>
          </p:cNvPicPr>
          <p:nvPr/>
        </p:nvPicPr>
        <p:blipFill rotWithShape="1">
          <a:blip r:embed="rId5"/>
          <a:srcRect l="23854" t="47188" r="27500" b="34036"/>
          <a:stretch/>
        </p:blipFill>
        <p:spPr>
          <a:xfrm>
            <a:off x="766467" y="2551755"/>
            <a:ext cx="5961738" cy="1534108"/>
          </a:xfrm>
          <a:prstGeom prst="rect">
            <a:avLst/>
          </a:prstGeom>
          <a:ln w="12700">
            <a:miter lim="400000"/>
          </a:ln>
        </p:spPr>
      </p:pic>
      <p:pic>
        <p:nvPicPr>
          <p:cNvPr id="931" name="Picture 10" descr="Picture 10"/>
          <p:cNvPicPr>
            <a:picLocks noChangeAspect="1"/>
          </p:cNvPicPr>
          <p:nvPr/>
        </p:nvPicPr>
        <p:blipFill rotWithShape="1">
          <a:blip r:embed="rId6"/>
          <a:srcRect l="1553"/>
          <a:stretch/>
        </p:blipFill>
        <p:spPr>
          <a:xfrm>
            <a:off x="7170419" y="3044138"/>
            <a:ext cx="4219215" cy="2987389"/>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 name="TextBox 5"/>
          <p:cNvSpPr txBox="1"/>
          <p:nvPr/>
        </p:nvSpPr>
        <p:spPr>
          <a:xfrm>
            <a:off x="904077" y="4363656"/>
            <a:ext cx="3783669" cy="13234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a:latin typeface="Source Sans Pro Bold"/>
                <a:ea typeface="Source Sans Pro Bold"/>
                <a:cs typeface="Source Sans Pro Bold"/>
                <a:sym typeface="Source Sans Pro Bold"/>
              </a:defRPr>
            </a:pPr>
            <a:r>
              <a:rPr sz="2000"/>
              <a:t>Examples of</a:t>
            </a:r>
            <a:br>
              <a:rPr lang="hu-HU" sz="2000"/>
            </a:br>
            <a:r>
              <a:rPr lang="hu-HU" sz="2000">
                <a:solidFill>
                  <a:srgbClr val="FF0000"/>
                </a:solidFill>
              </a:rPr>
              <a:t>„</a:t>
            </a:r>
            <a:r>
              <a:rPr sz="2000" i="1">
                <a:solidFill>
                  <a:srgbClr val="FF0000"/>
                </a:solidFill>
              </a:rPr>
              <a:t>C1.2 Detailed timeline (Excel)” </a:t>
            </a:r>
            <a:br>
              <a:rPr lang="hu-HU" sz="2000" i="1">
                <a:solidFill>
                  <a:srgbClr val="FF0000"/>
                </a:solidFill>
              </a:rPr>
            </a:br>
            <a:r>
              <a:rPr sz="2000"/>
              <a:t>to help exercise controller organize Skills Drill</a:t>
            </a:r>
          </a:p>
        </p:txBody>
      </p:sp>
      <p:pic>
        <p:nvPicPr>
          <p:cNvPr id="940" name="Picture 3" descr="Picture 3"/>
          <p:cNvPicPr>
            <a:picLocks noChangeAspect="1"/>
          </p:cNvPicPr>
          <p:nvPr/>
        </p:nvPicPr>
        <p:blipFill>
          <a:blip r:embed="rId2"/>
          <a:srcRect l="4167" t="35222" r="26249" b="29063"/>
          <a:stretch>
            <a:fillRect/>
          </a:stretch>
        </p:blipFill>
        <p:spPr>
          <a:xfrm>
            <a:off x="904077" y="372399"/>
            <a:ext cx="8598738" cy="2942302"/>
          </a:xfrm>
          <a:prstGeom prst="rect">
            <a:avLst/>
          </a:prstGeom>
          <a:ln w="3175">
            <a:solidFill>
              <a:srgbClr val="000000"/>
            </a:solidFill>
          </a:ln>
        </p:spPr>
      </p:pic>
      <p:pic>
        <p:nvPicPr>
          <p:cNvPr id="941" name="Picture 7" descr="Picture 7"/>
          <p:cNvPicPr>
            <a:picLocks noChangeAspect="1"/>
          </p:cNvPicPr>
          <p:nvPr/>
        </p:nvPicPr>
        <p:blipFill>
          <a:blip r:embed="rId3"/>
          <a:srcRect l="4271" t="37812" r="45625" b="28907"/>
          <a:stretch>
            <a:fillRect/>
          </a:stretch>
        </p:blipFill>
        <p:spPr>
          <a:xfrm>
            <a:off x="5312160" y="3543300"/>
            <a:ext cx="6205061" cy="2747771"/>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6" name="Picture 2"/>
          <p:cNvGrpSpPr/>
          <p:nvPr/>
        </p:nvGrpSpPr>
        <p:grpSpPr>
          <a:xfrm>
            <a:off x="1493521" y="1066872"/>
            <a:ext cx="4320000" cy="5040000"/>
            <a:chOff x="0" y="0"/>
            <a:chExt cx="3965575" cy="4621736"/>
          </a:xfrm>
        </p:grpSpPr>
        <p:pic>
          <p:nvPicPr>
            <p:cNvPr id="944" name="image45.png" descr="image45.png"/>
            <p:cNvPicPr>
              <a:picLocks noChangeAspect="1"/>
            </p:cNvPicPr>
            <p:nvPr/>
          </p:nvPicPr>
          <p:blipFill>
            <a:blip r:embed="rId2"/>
            <a:srcRect l="2019" t="1118" r="3489"/>
            <a:stretch>
              <a:fillRect/>
            </a:stretch>
          </p:blipFill>
          <p:spPr>
            <a:xfrm>
              <a:off x="1587" y="1587"/>
              <a:ext cx="3962401" cy="4527986"/>
            </a:xfrm>
            <a:prstGeom prst="rect">
              <a:avLst/>
            </a:prstGeom>
            <a:ln w="12700" cap="flat">
              <a:noFill/>
              <a:miter lim="400000"/>
            </a:ln>
            <a:effectLst/>
          </p:spPr>
        </p:pic>
        <p:sp>
          <p:nvSpPr>
            <p:cNvPr id="945" name="Rectangle"/>
            <p:cNvSpPr/>
            <p:nvPr/>
          </p:nvSpPr>
          <p:spPr>
            <a:xfrm>
              <a:off x="0" y="0"/>
              <a:ext cx="3965575" cy="4621737"/>
            </a:xfrm>
            <a:prstGeom prst="rect">
              <a:avLst/>
            </a:prstGeom>
            <a:noFill/>
            <a:ln w="3175" cap="flat">
              <a:solidFill>
                <a:srgbClr val="000000"/>
              </a:solidFill>
              <a:prstDash val="solid"/>
              <a:round/>
            </a:ln>
            <a:effectLst/>
          </p:spPr>
          <p:txBody>
            <a:bodyPr wrap="square" lIns="45719" tIns="45719" rIns="45719" bIns="45719" numCol="1" anchor="ctr">
              <a:noAutofit/>
            </a:bodyPr>
            <a:lstStyle/>
            <a:p>
              <a:endParaRPr/>
            </a:p>
          </p:txBody>
        </p:sp>
      </p:grpSp>
      <p:grpSp>
        <p:nvGrpSpPr>
          <p:cNvPr id="949" name="Picture 4"/>
          <p:cNvGrpSpPr/>
          <p:nvPr/>
        </p:nvGrpSpPr>
        <p:grpSpPr>
          <a:xfrm>
            <a:off x="6106036" y="1066869"/>
            <a:ext cx="4320000" cy="5040000"/>
            <a:chOff x="0" y="0"/>
            <a:chExt cx="3653232" cy="3954979"/>
          </a:xfrm>
        </p:grpSpPr>
        <p:pic>
          <p:nvPicPr>
            <p:cNvPr id="947" name="image46.png" descr="image46.png"/>
            <p:cNvPicPr>
              <a:picLocks noChangeAspect="1"/>
            </p:cNvPicPr>
            <p:nvPr/>
          </p:nvPicPr>
          <p:blipFill>
            <a:blip r:embed="rId3"/>
            <a:srcRect l="2791" t="2528" r="2921"/>
            <a:stretch>
              <a:fillRect/>
            </a:stretch>
          </p:blipFill>
          <p:spPr>
            <a:xfrm>
              <a:off x="3175" y="3175"/>
              <a:ext cx="3646883" cy="3775785"/>
            </a:xfrm>
            <a:prstGeom prst="rect">
              <a:avLst/>
            </a:prstGeom>
            <a:ln w="12700" cap="flat">
              <a:noFill/>
              <a:miter lim="400000"/>
            </a:ln>
            <a:effectLst/>
          </p:spPr>
        </p:pic>
        <p:sp>
          <p:nvSpPr>
            <p:cNvPr id="948" name="Rectangle"/>
            <p:cNvSpPr/>
            <p:nvPr/>
          </p:nvSpPr>
          <p:spPr>
            <a:xfrm>
              <a:off x="0" y="0"/>
              <a:ext cx="3653233" cy="3954980"/>
            </a:xfrm>
            <a:prstGeom prst="rect">
              <a:avLst/>
            </a:prstGeom>
            <a:noFill/>
            <a:ln w="6350" cap="flat">
              <a:solidFill>
                <a:srgbClr val="000000"/>
              </a:solidFill>
              <a:prstDash val="solid"/>
              <a:round/>
            </a:ln>
            <a:effectLst/>
          </p:spPr>
          <p:txBody>
            <a:bodyPr wrap="square" lIns="45719" tIns="45719" rIns="45719" bIns="45719" numCol="1" anchor="ctr">
              <a:noAutofit/>
            </a:bodyPr>
            <a:lstStyle/>
            <a:p>
              <a:endParaRPr/>
            </a:p>
          </p:txBody>
        </p:sp>
      </p:grpSp>
      <p:sp>
        <p:nvSpPr>
          <p:cNvPr id="950" name="TextBox 5"/>
          <p:cNvSpPr txBox="1"/>
          <p:nvPr/>
        </p:nvSpPr>
        <p:spPr>
          <a:xfrm>
            <a:off x="1362075" y="285347"/>
            <a:ext cx="9182100"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ctr">
              <a:defRPr>
                <a:latin typeface="Source Sans Pro Bold"/>
                <a:ea typeface="Source Sans Pro Bold"/>
                <a:cs typeface="Source Sans Pro Bold"/>
                <a:sym typeface="Source Sans Pro Bold"/>
              </a:defRPr>
            </a:pPr>
            <a:r>
              <a:rPr sz="2000"/>
              <a:t>Examples</a:t>
            </a:r>
            <a:r>
              <a:rPr lang="hu-HU" sz="2000"/>
              <a:t> of </a:t>
            </a:r>
            <a:r>
              <a:rPr lang="hu-HU" sz="2000" i="1">
                <a:solidFill>
                  <a:srgbClr val="FF0000"/>
                </a:solidFill>
              </a:rPr>
              <a:t>„</a:t>
            </a:r>
            <a:r>
              <a:rPr sz="2000" i="1">
                <a:solidFill>
                  <a:srgbClr val="FF0000"/>
                </a:solidFill>
              </a:rPr>
              <a:t>C1.3 Evaluation checklist (Excel)” </a:t>
            </a:r>
            <a:br>
              <a:rPr lang="hu-HU" sz="2000" i="1">
                <a:solidFill>
                  <a:srgbClr val="FF0000"/>
                </a:solidFill>
              </a:rPr>
            </a:br>
            <a:r>
              <a:rPr sz="2000"/>
              <a:t>for team evaluator to fill in after each session</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 name="Picture 2" descr="Picture 2"/>
          <p:cNvPicPr>
            <a:picLocks noChangeAspect="1"/>
          </p:cNvPicPr>
          <p:nvPr/>
        </p:nvPicPr>
        <p:blipFill>
          <a:blip r:embed="rId3"/>
          <a:stretch>
            <a:fillRect/>
          </a:stretch>
        </p:blipFill>
        <p:spPr>
          <a:xfrm>
            <a:off x="0" y="0"/>
            <a:ext cx="4864609" cy="653143"/>
          </a:xfrm>
          <a:prstGeom prst="rect">
            <a:avLst/>
          </a:prstGeom>
          <a:ln w="12700">
            <a:miter lim="400000"/>
          </a:ln>
        </p:spPr>
      </p:pic>
      <p:pic>
        <p:nvPicPr>
          <p:cNvPr id="953" name="Picture 15" descr="Picture 15"/>
          <p:cNvPicPr>
            <a:picLocks noChangeAspect="1"/>
          </p:cNvPicPr>
          <p:nvPr/>
        </p:nvPicPr>
        <p:blipFill>
          <a:blip r:embed="rId4"/>
          <a:stretch>
            <a:fillRect/>
          </a:stretch>
        </p:blipFill>
        <p:spPr>
          <a:xfrm>
            <a:off x="3572226" y="1702667"/>
            <a:ext cx="1202910" cy="1806287"/>
          </a:xfrm>
          <a:prstGeom prst="rect">
            <a:avLst/>
          </a:prstGeom>
          <a:ln w="12700">
            <a:miter lim="400000"/>
          </a:ln>
        </p:spPr>
      </p:pic>
      <p:sp>
        <p:nvSpPr>
          <p:cNvPr id="954" name="Title 1"/>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a:defRPr sz="2800"/>
            </a:lvl1pPr>
          </a:lstStyle>
          <a:p>
            <a:r>
              <a:rPr sz="3200" b="1"/>
              <a:t>RRT drill set up</a:t>
            </a:r>
            <a:endParaRPr lang="en-US" sz="3200" b="1"/>
          </a:p>
        </p:txBody>
      </p:sp>
      <p:pic>
        <p:nvPicPr>
          <p:cNvPr id="956" name="Picture 2" descr="Picture 2"/>
          <p:cNvPicPr>
            <a:picLocks noChangeAspect="1"/>
          </p:cNvPicPr>
          <p:nvPr/>
        </p:nvPicPr>
        <p:blipFill>
          <a:blip r:embed="rId5"/>
          <a:stretch>
            <a:fillRect/>
          </a:stretch>
        </p:blipFill>
        <p:spPr>
          <a:xfrm>
            <a:off x="4864609" y="3935231"/>
            <a:ext cx="2086019" cy="2020095"/>
          </a:xfrm>
          <a:prstGeom prst="rect">
            <a:avLst/>
          </a:prstGeom>
          <a:ln w="12700">
            <a:miter lim="400000"/>
          </a:ln>
        </p:spPr>
      </p:pic>
      <p:pic>
        <p:nvPicPr>
          <p:cNvPr id="957" name="Picture 5" descr="Picture 5"/>
          <p:cNvPicPr>
            <a:picLocks noChangeAspect="1"/>
          </p:cNvPicPr>
          <p:nvPr/>
        </p:nvPicPr>
        <p:blipFill>
          <a:blip r:embed="rId6"/>
          <a:stretch>
            <a:fillRect/>
          </a:stretch>
        </p:blipFill>
        <p:spPr>
          <a:xfrm>
            <a:off x="7809734" y="2342019"/>
            <a:ext cx="3037347" cy="2011398"/>
          </a:xfrm>
          <a:prstGeom prst="rect">
            <a:avLst/>
          </a:prstGeom>
          <a:ln w="12700">
            <a:miter lim="400000"/>
          </a:ln>
        </p:spPr>
      </p:pic>
      <p:pic>
        <p:nvPicPr>
          <p:cNvPr id="958" name="Picture 5" descr="Picture 5"/>
          <p:cNvPicPr>
            <a:picLocks noChangeAspect="1"/>
          </p:cNvPicPr>
          <p:nvPr/>
        </p:nvPicPr>
        <p:blipFill>
          <a:blip r:embed="rId7"/>
          <a:stretch>
            <a:fillRect/>
          </a:stretch>
        </p:blipFill>
        <p:spPr>
          <a:xfrm>
            <a:off x="461343" y="1131061"/>
            <a:ext cx="1550484" cy="1143214"/>
          </a:xfrm>
          <a:prstGeom prst="rect">
            <a:avLst/>
          </a:prstGeom>
          <a:ln w="12700">
            <a:miter lim="400000"/>
          </a:ln>
        </p:spPr>
      </p:pic>
      <p:pic>
        <p:nvPicPr>
          <p:cNvPr id="959" name="Picture 6" descr="Picture 6"/>
          <p:cNvPicPr>
            <a:picLocks noChangeAspect="1"/>
          </p:cNvPicPr>
          <p:nvPr/>
        </p:nvPicPr>
        <p:blipFill>
          <a:blip r:embed="rId7"/>
          <a:stretch>
            <a:fillRect/>
          </a:stretch>
        </p:blipFill>
        <p:spPr>
          <a:xfrm>
            <a:off x="2153614" y="844438"/>
            <a:ext cx="1550484" cy="1143213"/>
          </a:xfrm>
          <a:prstGeom prst="rect">
            <a:avLst/>
          </a:prstGeom>
          <a:ln w="12700">
            <a:miter lim="400000"/>
          </a:ln>
        </p:spPr>
      </p:pic>
      <p:pic>
        <p:nvPicPr>
          <p:cNvPr id="960" name="Picture 7" descr="Picture 7"/>
          <p:cNvPicPr>
            <a:picLocks noChangeAspect="1"/>
          </p:cNvPicPr>
          <p:nvPr/>
        </p:nvPicPr>
        <p:blipFill>
          <a:blip r:embed="rId7"/>
          <a:stretch>
            <a:fillRect/>
          </a:stretch>
        </p:blipFill>
        <p:spPr>
          <a:xfrm>
            <a:off x="448205" y="2342019"/>
            <a:ext cx="1550484" cy="1143214"/>
          </a:xfrm>
          <a:prstGeom prst="rect">
            <a:avLst/>
          </a:prstGeom>
          <a:ln w="12700">
            <a:miter lim="400000"/>
          </a:ln>
        </p:spPr>
      </p:pic>
      <p:pic>
        <p:nvPicPr>
          <p:cNvPr id="961" name="Picture 8" descr="Picture 8"/>
          <p:cNvPicPr>
            <a:picLocks noChangeAspect="1"/>
          </p:cNvPicPr>
          <p:nvPr/>
        </p:nvPicPr>
        <p:blipFill>
          <a:blip r:embed="rId7"/>
          <a:stretch>
            <a:fillRect/>
          </a:stretch>
        </p:blipFill>
        <p:spPr>
          <a:xfrm>
            <a:off x="2029625" y="3036061"/>
            <a:ext cx="1550484" cy="1143214"/>
          </a:xfrm>
          <a:prstGeom prst="rect">
            <a:avLst/>
          </a:prstGeom>
          <a:ln w="12700">
            <a:miter lim="400000"/>
          </a:ln>
        </p:spPr>
      </p:pic>
      <p:sp>
        <p:nvSpPr>
          <p:cNvPr id="962" name="TextBox 16"/>
          <p:cNvSpPr txBox="1"/>
          <p:nvPr/>
        </p:nvSpPr>
        <p:spPr>
          <a:xfrm>
            <a:off x="2351734" y="2241014"/>
            <a:ext cx="1078706"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ctr">
              <a:defRPr>
                <a:latin typeface="Source Sans Pro Bold"/>
                <a:ea typeface="Source Sans Pro Bold"/>
                <a:cs typeface="Source Sans Pro Bold"/>
                <a:sym typeface="Source Sans Pro Bold"/>
              </a:defRPr>
            </a:pPr>
            <a:r>
              <a:rPr sz="2000" b="1"/>
              <a:t>Plenary </a:t>
            </a:r>
            <a:endParaRPr lang="hu-HU" sz="2000" b="1"/>
          </a:p>
          <a:p>
            <a:pPr algn="ctr">
              <a:defRPr>
                <a:latin typeface="Source Sans Pro Bold"/>
                <a:ea typeface="Source Sans Pro Bold"/>
                <a:cs typeface="Source Sans Pro Bold"/>
                <a:sym typeface="Source Sans Pro Bold"/>
              </a:defRPr>
            </a:pPr>
            <a:r>
              <a:rPr lang="hu-HU" sz="2000" b="1" err="1"/>
              <a:t>Set-up</a:t>
            </a:r>
            <a:endParaRPr lang="hu-HU" sz="2000" b="1"/>
          </a:p>
        </p:txBody>
      </p:sp>
      <p:sp>
        <p:nvSpPr>
          <p:cNvPr id="963" name="TextBox 17"/>
          <p:cNvSpPr txBox="1"/>
          <p:nvPr/>
        </p:nvSpPr>
        <p:spPr>
          <a:xfrm>
            <a:off x="5973454" y="3131714"/>
            <a:ext cx="1182656"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latin typeface="Source Sans Pro Bold"/>
                <a:ea typeface="Source Sans Pro Bold"/>
                <a:cs typeface="Source Sans Pro Bold"/>
                <a:sym typeface="Source Sans Pro Bold"/>
              </a:defRPr>
            </a:pPr>
            <a:r>
              <a:rPr sz="2000" b="1"/>
              <a:t>Hospital </a:t>
            </a:r>
          </a:p>
          <a:p>
            <a:pPr algn="ctr">
              <a:defRPr>
                <a:latin typeface="Source Sans Pro Bold"/>
                <a:ea typeface="Source Sans Pro Bold"/>
                <a:cs typeface="Source Sans Pro Bold"/>
                <a:sym typeface="Source Sans Pro Bold"/>
              </a:defRPr>
            </a:pPr>
            <a:r>
              <a:rPr sz="2000" b="1"/>
              <a:t>Set-up</a:t>
            </a:r>
          </a:p>
        </p:txBody>
      </p:sp>
      <p:sp>
        <p:nvSpPr>
          <p:cNvPr id="964" name="TextBox 18"/>
          <p:cNvSpPr txBox="1"/>
          <p:nvPr/>
        </p:nvSpPr>
        <p:spPr>
          <a:xfrm>
            <a:off x="8564879" y="1543289"/>
            <a:ext cx="1584961"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latin typeface="Source Sans Pro Bold"/>
                <a:ea typeface="Source Sans Pro Bold"/>
                <a:cs typeface="Source Sans Pro Bold"/>
                <a:sym typeface="Source Sans Pro Bold"/>
              </a:defRPr>
            </a:pPr>
            <a:r>
              <a:rPr sz="2000" b="1"/>
              <a:t>Community</a:t>
            </a:r>
          </a:p>
          <a:p>
            <a:pPr algn="ctr">
              <a:defRPr>
                <a:latin typeface="Source Sans Pro Bold"/>
                <a:ea typeface="Source Sans Pro Bold"/>
                <a:cs typeface="Source Sans Pro Bold"/>
                <a:sym typeface="Source Sans Pro Bold"/>
              </a:defRPr>
            </a:pPr>
            <a:r>
              <a:rPr sz="2000" b="1"/>
              <a:t>Set-up</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 name="Title 1"/>
          <p:cNvSpPr txBox="1">
            <a:spLocks noGrp="1"/>
          </p:cNvSpPr>
          <p:nvPr>
            <p:ph type="title"/>
          </p:nvPr>
        </p:nvSpPr>
        <p:spPr>
          <a:xfrm>
            <a:off x="144000" y="36000"/>
            <a:ext cx="7099372" cy="646113"/>
          </a:xfrm>
          <a:prstGeom prst="rect">
            <a:avLst/>
          </a:prstGeom>
        </p:spPr>
        <p:txBody>
          <a:bodyPr lIns="45719" tIns="45720" rIns="45719" bIns="45720" anchor="ctr">
            <a:normAutofit/>
          </a:bodyPr>
          <a:lstStyle>
            <a:lvl1pPr defTabSz="277747">
              <a:defRPr sz="3072"/>
            </a:lvl1pPr>
          </a:lstStyle>
          <a:p>
            <a:r>
              <a:rPr sz="3050" b="1"/>
              <a:t>7. Milestones for facilitating the RRT drill</a:t>
            </a:r>
            <a:endParaRPr lang="en-US" sz="3050" b="1"/>
          </a:p>
        </p:txBody>
      </p:sp>
      <p:sp>
        <p:nvSpPr>
          <p:cNvPr id="6" name="Szövegdoboz 5">
            <a:extLst>
              <a:ext uri="{FF2B5EF4-FFF2-40B4-BE49-F238E27FC236}">
                <a16:creationId xmlns:a16="http://schemas.microsoft.com/office/drawing/2014/main" id="{B64DA8DF-960F-0F5C-E1CC-7D432C108EE9}"/>
              </a:ext>
            </a:extLst>
          </p:cNvPr>
          <p:cNvSpPr txBox="1"/>
          <p:nvPr/>
        </p:nvSpPr>
        <p:spPr>
          <a:xfrm>
            <a:off x="1909823" y="1203767"/>
            <a:ext cx="8495818" cy="4780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86426">
              <a:spcBef>
                <a:spcPts val="200"/>
              </a:spcBef>
              <a:defRPr sz="2376">
                <a:solidFill>
                  <a:schemeClr val="accent6"/>
                </a:solidFill>
                <a:latin typeface="Source Sans Pro Bold"/>
                <a:ea typeface="Source Sans Pro Bold"/>
                <a:cs typeface="Source Sans Pro Bold"/>
                <a:sym typeface="Source Sans Pro Bold"/>
              </a:defRPr>
            </a:pPr>
            <a:r>
              <a:rPr lang="en-US" sz="2400" b="1"/>
              <a:t>Prepare and launch:</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The day before launching the drill provide participants with copies of country context to be read.</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At the </a:t>
            </a:r>
            <a:r>
              <a:rPr lang="en-US" sz="2400" err="1">
                <a:latin typeface="Source Sans Pro Regular"/>
              </a:rPr>
              <a:t>begining</a:t>
            </a:r>
            <a:r>
              <a:rPr lang="en-US" sz="2400">
                <a:latin typeface="Source Sans Pro Regular"/>
              </a:rPr>
              <a:t> of the skills drill introduce the country context</a:t>
            </a:r>
            <a:r>
              <a:rPr lang="en-US" sz="2400"/>
              <a:t>.</a:t>
            </a:r>
          </a:p>
          <a:p>
            <a:pPr defTabSz="286426">
              <a:spcBef>
                <a:spcPts val="200"/>
              </a:spcBef>
              <a:defRPr sz="2376"/>
            </a:pPr>
            <a:endParaRPr lang="en-US" sz="2400" b="1"/>
          </a:p>
          <a:p>
            <a:pPr defTabSz="286426">
              <a:spcBef>
                <a:spcPts val="200"/>
              </a:spcBef>
              <a:defRPr sz="2376">
                <a:solidFill>
                  <a:schemeClr val="accent6"/>
                </a:solidFill>
                <a:latin typeface="Source Sans Pro Bold"/>
                <a:ea typeface="Source Sans Pro Bold"/>
                <a:cs typeface="Source Sans Pro Bold"/>
                <a:sym typeface="Source Sans Pro Bold"/>
              </a:defRPr>
            </a:pPr>
            <a:r>
              <a:rPr lang="en-US" sz="2400" b="1"/>
              <a:t>Facilitate each session:</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Introduce session instructions</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Distribute copies of instructions and session annexes to participants</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Facilitate the session</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Provide feedback to each team (team evaluator, team coach)</a:t>
            </a:r>
          </a:p>
          <a:p>
            <a:pPr marL="252000" indent="-252000" defTabSz="286426">
              <a:spcBef>
                <a:spcPts val="200"/>
              </a:spcBef>
              <a:buClr>
                <a:srgbClr val="65A000"/>
              </a:buClr>
              <a:buFont typeface="Arial" panose="020B0604020202020204" pitchFamily="34" charset="0"/>
              <a:buChar char="•"/>
              <a:defRPr sz="2376"/>
            </a:pPr>
            <a:r>
              <a:rPr lang="en-US" sz="2400">
                <a:latin typeface="Source Sans Pro Regular"/>
              </a:rPr>
              <a:t>Debrief the session in plenary</a:t>
            </a:r>
            <a:endParaRPr kumimoji="0" lang="hu-HU" sz="2000" b="0" i="0" u="none" strike="noStrike" cap="none" spc="0" normalizeH="0" baseline="0">
              <a:ln>
                <a:noFill/>
              </a:ln>
              <a:solidFill>
                <a:srgbClr val="000000"/>
              </a:solidFill>
              <a:effectLst/>
              <a:uFillTx/>
              <a:latin typeface="Source Sans Pro Regular"/>
              <a:sym typeface="Calibri"/>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 name="Picture 6" descr="Picture 6"/>
          <p:cNvPicPr>
            <a:picLocks noChangeAspect="1"/>
          </p:cNvPicPr>
          <p:nvPr/>
        </p:nvPicPr>
        <p:blipFill>
          <a:blip r:embed="rId3"/>
          <a:stretch>
            <a:fillRect/>
          </a:stretch>
        </p:blipFill>
        <p:spPr>
          <a:xfrm>
            <a:off x="5635961" y="1892807"/>
            <a:ext cx="3356575" cy="3356576"/>
          </a:xfrm>
          <a:prstGeom prst="rect">
            <a:avLst/>
          </a:prstGeom>
          <a:ln w="12700">
            <a:miter lim="400000"/>
          </a:ln>
        </p:spPr>
      </p:pic>
      <p:sp>
        <p:nvSpPr>
          <p:cNvPr id="974" name="Google Shape;308;p8"/>
          <p:cNvSpPr txBox="1">
            <a:spLocks noGrp="1"/>
          </p:cNvSpPr>
          <p:nvPr>
            <p:ph type="title"/>
          </p:nvPr>
        </p:nvSpPr>
        <p:spPr>
          <a:xfrm>
            <a:off x="141267" y="456956"/>
            <a:ext cx="3264195" cy="1680773"/>
          </a:xfrm>
          <a:prstGeom prst="rect">
            <a:avLst/>
          </a:prstGeom>
        </p:spPr>
        <p:txBody>
          <a:bodyPr lIns="0" tIns="0" rIns="0" bIns="0">
            <a:normAutofit fontScale="90000"/>
          </a:bodyPr>
          <a:lstStyle/>
          <a:p>
            <a:r>
              <a:rPr lang="en-US" b="1" dirty="0"/>
              <a:t>Session  C0</a:t>
            </a:r>
          </a:p>
          <a:p>
            <a:r>
              <a:rPr b="1" dirty="0"/>
              <a:t>Introduction to the RRT skills drill Participant hat</a:t>
            </a:r>
          </a:p>
        </p:txBody>
      </p:sp>
      <p:sp>
        <p:nvSpPr>
          <p:cNvPr id="2" name="Rounded Rectangle 8">
            <a:extLst>
              <a:ext uri="{FF2B5EF4-FFF2-40B4-BE49-F238E27FC236}">
                <a16:creationId xmlns:a16="http://schemas.microsoft.com/office/drawing/2014/main" id="{09A9674D-9F27-C136-B10A-B4BF326A829B}"/>
              </a:ext>
            </a:extLst>
          </p:cNvPr>
          <p:cNvSpPr/>
          <p:nvPr/>
        </p:nvSpPr>
        <p:spPr>
          <a:xfrm flipV="1">
            <a:off x="144979" y="2054297"/>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 name="TextBox 8"/>
          <p:cNvSpPr txBox="1"/>
          <p:nvPr/>
        </p:nvSpPr>
        <p:spPr>
          <a:xfrm>
            <a:off x="177035" y="903925"/>
            <a:ext cx="3359749"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Learning objectives</a:t>
            </a:r>
            <a:endParaRPr lang="en-US" b="1"/>
          </a:p>
        </p:txBody>
      </p:sp>
      <p:sp>
        <p:nvSpPr>
          <p:cNvPr id="3" name="Rounded Rectangle 8">
            <a:extLst>
              <a:ext uri="{FF2B5EF4-FFF2-40B4-BE49-F238E27FC236}">
                <a16:creationId xmlns:a16="http://schemas.microsoft.com/office/drawing/2014/main" id="{014EAB02-CCB5-6601-6988-3BB57CC4E40F}"/>
              </a:ext>
            </a:extLst>
          </p:cNvPr>
          <p:cNvSpPr/>
          <p:nvPr/>
        </p:nvSpPr>
        <p:spPr>
          <a:xfrm flipV="1">
            <a:off x="144979" y="2054297"/>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2" name="Szövegdoboz 1">
            <a:extLst>
              <a:ext uri="{FF2B5EF4-FFF2-40B4-BE49-F238E27FC236}">
                <a16:creationId xmlns:a16="http://schemas.microsoft.com/office/drawing/2014/main" id="{8F4AAC4C-CA41-1D2C-A886-94CA070EAFD8}"/>
              </a:ext>
            </a:extLst>
          </p:cNvPr>
          <p:cNvSpPr txBox="1"/>
          <p:nvPr/>
        </p:nvSpPr>
        <p:spPr>
          <a:xfrm>
            <a:off x="4377928" y="514090"/>
            <a:ext cx="7231480" cy="588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15000"/>
              </a:lnSpc>
              <a:spcBef>
                <a:spcPts val="1000"/>
              </a:spcBef>
              <a:defRPr sz="2200"/>
            </a:pPr>
            <a:r>
              <a:rPr lang="en-US" sz="2400">
                <a:latin typeface="Source Sans Pro Regular"/>
              </a:rPr>
              <a:t>This scenario-based skills drill uses a</a:t>
            </a:r>
            <a:r>
              <a:rPr lang="en-US" sz="2400">
                <a:solidFill>
                  <a:srgbClr val="65A000"/>
                </a:solidFill>
                <a:latin typeface="Source Sans Pro Regular"/>
              </a:rPr>
              <a:t> progressive scenario</a:t>
            </a:r>
            <a:r>
              <a:rPr lang="en-US" sz="2400">
                <a:latin typeface="Source Sans Pro Regular"/>
              </a:rPr>
              <a:t>, together with a series </a:t>
            </a:r>
            <a:r>
              <a:rPr lang="en-US" sz="2400">
                <a:solidFill>
                  <a:srgbClr val="65A000"/>
                </a:solidFill>
                <a:latin typeface="Source Sans Pro Regular"/>
              </a:rPr>
              <a:t>of injects</a:t>
            </a:r>
            <a:r>
              <a:rPr lang="en-US" sz="2400">
                <a:latin typeface="Source Sans Pro Regular"/>
              </a:rPr>
              <a:t>, to enable multidisciplinary Rapid Response Teams (RRTs) and their individual members to practice and demonstrate the knowledge and skills needed to early detect and effectively respond to any public health event. </a:t>
            </a:r>
          </a:p>
          <a:p>
            <a:pPr>
              <a:lnSpc>
                <a:spcPct val="115000"/>
              </a:lnSpc>
              <a:spcBef>
                <a:spcPts val="1000"/>
              </a:spcBef>
              <a:defRPr sz="2200"/>
            </a:pPr>
            <a:r>
              <a:rPr lang="en-US" sz="2400">
                <a:latin typeface="Source Sans Pro Regular"/>
              </a:rPr>
              <a:t>The scenario illustrates the detection of </a:t>
            </a:r>
            <a:r>
              <a:rPr lang="en-US" sz="2400">
                <a:solidFill>
                  <a:srgbClr val="65A000"/>
                </a:solidFill>
                <a:latin typeface="Source Sans Pro Regular"/>
              </a:rPr>
              <a:t>different potential hazards </a:t>
            </a:r>
            <a:r>
              <a:rPr lang="en-US" sz="2400">
                <a:latin typeface="Source Sans Pro Regular"/>
              </a:rPr>
              <a:t>in an imaginary country (Salam). All information used is fictitious and was specially created for learning purposes.</a:t>
            </a:r>
          </a:p>
          <a:p>
            <a:pPr>
              <a:lnSpc>
                <a:spcPct val="115000"/>
              </a:lnSpc>
              <a:spcBef>
                <a:spcPts val="1000"/>
              </a:spcBef>
              <a:defRPr sz="2200"/>
            </a:pPr>
            <a:r>
              <a:rPr lang="en-US" sz="2400">
                <a:latin typeface="Source Sans Pro Regular"/>
              </a:rPr>
              <a:t>Each group is an RRT in Salam and will be assigned a </a:t>
            </a:r>
            <a:r>
              <a:rPr lang="en-US" sz="2400">
                <a:solidFill>
                  <a:srgbClr val="65A000"/>
                </a:solidFill>
                <a:latin typeface="Source Sans Pro Regular"/>
              </a:rPr>
              <a:t>team coach </a:t>
            </a:r>
            <a:r>
              <a:rPr lang="en-US" sz="2400">
                <a:solidFill>
                  <a:srgbClr val="65A000"/>
                </a:solidFill>
                <a:highlight>
                  <a:srgbClr val="FFFF00"/>
                </a:highlight>
                <a:latin typeface="Source Sans Pro Regular"/>
              </a:rPr>
              <a:t>and a team evaluator</a:t>
            </a:r>
            <a:r>
              <a:rPr lang="en-US" sz="2400">
                <a:highlight>
                  <a:srgbClr val="FFFF00"/>
                </a:highlight>
                <a:latin typeface="Source Sans Pro Regular"/>
              </a:rPr>
              <a:t>.</a:t>
            </a:r>
          </a:p>
          <a:p>
            <a:pPr marL="0" marR="0" indent="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a:ln>
                <a:noFill/>
              </a:ln>
              <a:solidFill>
                <a:srgbClr val="000000"/>
              </a:solidFill>
              <a:effectLst/>
              <a:uFillTx/>
              <a:latin typeface="Source Sans Pro Regular"/>
              <a:sym typeface="Calibri"/>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 name="Title 1"/>
          <p:cNvSpPr txBox="1">
            <a:spLocks noGrp="1"/>
          </p:cNvSpPr>
          <p:nvPr>
            <p:ph type="title"/>
          </p:nvPr>
        </p:nvSpPr>
        <p:spPr>
          <a:xfrm>
            <a:off x="144000" y="36000"/>
            <a:ext cx="7099372" cy="646113"/>
          </a:xfrm>
          <a:prstGeom prst="rect">
            <a:avLst/>
          </a:prstGeom>
        </p:spPr>
        <p:txBody>
          <a:bodyPr lIns="45719" tIns="45720" rIns="45719" bIns="45720" anchor="ctr">
            <a:normAutofit/>
          </a:bodyPr>
          <a:lstStyle/>
          <a:p>
            <a:r>
              <a:rPr b="1"/>
              <a:t>Team names, coaches </a:t>
            </a:r>
            <a:r>
              <a:rPr b="1">
                <a:solidFill>
                  <a:srgbClr val="FF0000"/>
                </a:solidFill>
                <a:highlight>
                  <a:srgbClr val="FFFF00"/>
                </a:highlight>
              </a:rPr>
              <a:t>and evaluators</a:t>
            </a:r>
          </a:p>
        </p:txBody>
      </p:sp>
      <p:graphicFrame>
        <p:nvGraphicFramePr>
          <p:cNvPr id="988" name="Table 4"/>
          <p:cNvGraphicFramePr/>
          <p:nvPr>
            <p:extLst>
              <p:ext uri="{D42A27DB-BD31-4B8C-83A1-F6EECF244321}">
                <p14:modId xmlns:p14="http://schemas.microsoft.com/office/powerpoint/2010/main" val="3753049433"/>
              </p:ext>
            </p:extLst>
          </p:nvPr>
        </p:nvGraphicFramePr>
        <p:xfrm>
          <a:off x="1944000" y="1800000"/>
          <a:ext cx="8513887" cy="2803490"/>
        </p:xfrm>
        <a:graphic>
          <a:graphicData uri="http://schemas.openxmlformats.org/drawingml/2006/table">
            <a:tbl>
              <a:tblPr firstRow="1" bandRow="1">
                <a:tableStyleId>{4C3C2611-4C71-4FC5-86AE-919BDF0F9419}</a:tableStyleId>
              </a:tblPr>
              <a:tblGrid>
                <a:gridCol w="3056267">
                  <a:extLst>
                    <a:ext uri="{9D8B030D-6E8A-4147-A177-3AD203B41FA5}">
                      <a16:colId xmlns:a16="http://schemas.microsoft.com/office/drawing/2014/main" val="20000"/>
                    </a:ext>
                  </a:extLst>
                </a:gridCol>
                <a:gridCol w="2728810">
                  <a:extLst>
                    <a:ext uri="{9D8B030D-6E8A-4147-A177-3AD203B41FA5}">
                      <a16:colId xmlns:a16="http://schemas.microsoft.com/office/drawing/2014/main" val="20001"/>
                    </a:ext>
                  </a:extLst>
                </a:gridCol>
                <a:gridCol w="2728810">
                  <a:extLst>
                    <a:ext uri="{9D8B030D-6E8A-4147-A177-3AD203B41FA5}">
                      <a16:colId xmlns:a16="http://schemas.microsoft.com/office/drawing/2014/main" val="20002"/>
                    </a:ext>
                  </a:extLst>
                </a:gridCol>
              </a:tblGrid>
              <a:tr h="560698">
                <a:tc>
                  <a:txBody>
                    <a:bodyPr/>
                    <a:lstStyle/>
                    <a:p>
                      <a:pPr defTabSz="289320">
                        <a:defRPr sz="1800" b="0">
                          <a:solidFill>
                            <a:srgbClr val="000000"/>
                          </a:solidFill>
                        </a:defRPr>
                      </a:pPr>
                      <a:r>
                        <a:rPr sz="2400" b="1">
                          <a:solidFill>
                            <a:srgbClr val="FFFFFF"/>
                          </a:solidFill>
                          <a:latin typeface="Source Sans Pro Bold"/>
                          <a:ea typeface="Source Sans Pro Bold"/>
                          <a:cs typeface="Source Sans Pro Bold"/>
                          <a:sym typeface="Source Sans Pro Bold"/>
                        </a:rPr>
                        <a:t>Team names</a:t>
                      </a:r>
                    </a:p>
                  </a:txBody>
                  <a:tcPr marL="45720" marR="45720" horzOverflow="overflow"/>
                </a:tc>
                <a:tc>
                  <a:txBody>
                    <a:bodyPr/>
                    <a:lstStyle/>
                    <a:p>
                      <a:pPr defTabSz="289320">
                        <a:defRPr sz="1800" b="0">
                          <a:solidFill>
                            <a:srgbClr val="000000"/>
                          </a:solidFill>
                        </a:defRPr>
                      </a:pPr>
                      <a:r>
                        <a:rPr sz="2400" b="1">
                          <a:solidFill>
                            <a:srgbClr val="FFFFFF"/>
                          </a:solidFill>
                          <a:latin typeface="Source Sans Pro Bold"/>
                          <a:ea typeface="Source Sans Pro Bold"/>
                          <a:cs typeface="Source Sans Pro Bold"/>
                          <a:sym typeface="Source Sans Pro Bold"/>
                        </a:rPr>
                        <a:t>Coach</a:t>
                      </a:r>
                    </a:p>
                  </a:txBody>
                  <a:tcPr marL="45720" marR="45720" horzOverflow="overflow"/>
                </a:tc>
                <a:tc>
                  <a:txBody>
                    <a:bodyPr/>
                    <a:lstStyle/>
                    <a:p>
                      <a:pPr defTabSz="289320">
                        <a:defRPr sz="1800" b="0">
                          <a:solidFill>
                            <a:srgbClr val="000000"/>
                          </a:solidFill>
                        </a:defRPr>
                      </a:pPr>
                      <a:r>
                        <a:rPr sz="2400" b="1">
                          <a:solidFill>
                            <a:srgbClr val="FF0000"/>
                          </a:solidFill>
                          <a:highlight>
                            <a:srgbClr val="FFFF00"/>
                          </a:highlight>
                          <a:latin typeface="Source Sans Pro Bold"/>
                          <a:ea typeface="Source Sans Pro Bold"/>
                          <a:cs typeface="Source Sans Pro Bold"/>
                          <a:sym typeface="Source Sans Pro Bold"/>
                        </a:rPr>
                        <a:t>Evaluator</a:t>
                      </a:r>
                    </a:p>
                  </a:txBody>
                  <a:tcPr marL="45720" marR="45720" horzOverflow="overflow"/>
                </a:tc>
                <a:extLst>
                  <a:ext uri="{0D108BD9-81ED-4DB2-BD59-A6C34878D82A}">
                    <a16:rowId xmlns:a16="http://schemas.microsoft.com/office/drawing/2014/main" val="10000"/>
                  </a:ext>
                </a:extLst>
              </a:tr>
              <a:tr h="560698">
                <a:tc>
                  <a:txBody>
                    <a:bodyPr/>
                    <a:lstStyle/>
                    <a:p>
                      <a:pPr defTabSz="289320">
                        <a:defRPr sz="1800"/>
                      </a:pPr>
                      <a:r>
                        <a:rPr sz="2000" b="1">
                          <a:latin typeface="Source Sans Pro Bold"/>
                          <a:ea typeface="Source Sans Pro Bold"/>
                          <a:cs typeface="Source Sans Pro Bold"/>
                          <a:sym typeface="Source Sans Pro Bold"/>
                        </a:rPr>
                        <a:t>RRT 1</a:t>
                      </a:r>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1"/>
                  </a:ext>
                </a:extLst>
              </a:tr>
              <a:tr h="560698">
                <a:tc>
                  <a:txBody>
                    <a:bodyPr/>
                    <a:lstStyle/>
                    <a:p>
                      <a:pPr defTabSz="289320">
                        <a:defRPr sz="1800"/>
                      </a:pPr>
                      <a:r>
                        <a:rPr sz="2000" b="1">
                          <a:latin typeface="Source Sans Pro Bold"/>
                          <a:ea typeface="Source Sans Pro Bold"/>
                          <a:cs typeface="Source Sans Pro Bold"/>
                          <a:sym typeface="Source Sans Pro Bold"/>
                        </a:rPr>
                        <a:t>RRT 2</a:t>
                      </a:r>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2"/>
                  </a:ext>
                </a:extLst>
              </a:tr>
              <a:tr h="560698">
                <a:tc>
                  <a:txBody>
                    <a:bodyPr/>
                    <a:lstStyle/>
                    <a:p>
                      <a:pPr defTabSz="289320">
                        <a:defRPr sz="1800"/>
                      </a:pPr>
                      <a:r>
                        <a:rPr sz="2000" b="1">
                          <a:latin typeface="Source Sans Pro Bold"/>
                          <a:ea typeface="Source Sans Pro Bold"/>
                          <a:cs typeface="Source Sans Pro Bold"/>
                          <a:sym typeface="Source Sans Pro Bold"/>
                        </a:rPr>
                        <a:t>RRT 3</a:t>
                      </a:r>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3"/>
                  </a:ext>
                </a:extLst>
              </a:tr>
              <a:tr h="560698">
                <a:tc>
                  <a:txBody>
                    <a:bodyPr/>
                    <a:lstStyle/>
                    <a:p>
                      <a:pPr defTabSz="289320">
                        <a:defRPr sz="1800"/>
                      </a:pPr>
                      <a:r>
                        <a:rPr sz="2000" b="1">
                          <a:latin typeface="Source Sans Pro Bold"/>
                          <a:ea typeface="Source Sans Pro Bold"/>
                          <a:cs typeface="Source Sans Pro Bold"/>
                          <a:sym typeface="Source Sans Pro Bold"/>
                        </a:rPr>
                        <a:t>RRT 4</a:t>
                      </a:r>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4"/>
                  </a:ext>
                </a:extLst>
              </a:tr>
            </a:tbl>
          </a:graphicData>
        </a:graphic>
      </p:graphicFrame>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 name="Role of team coaches"/>
          <p:cNvSpPr txBox="1">
            <a:spLocks noGrp="1"/>
          </p:cNvSpPr>
          <p:nvPr>
            <p:ph type="title"/>
          </p:nvPr>
        </p:nvSpPr>
        <p:spPr>
          <a:xfrm>
            <a:off x="144000" y="36000"/>
            <a:ext cx="6296903" cy="646113"/>
          </a:xfrm>
          <a:prstGeom prst="rect">
            <a:avLst/>
          </a:prstGeom>
        </p:spPr>
        <p:txBody>
          <a:bodyPr lIns="45719" tIns="45720" rIns="45719" bIns="45720" anchor="ctr">
            <a:normAutofit/>
          </a:bodyPr>
          <a:lstStyle>
            <a:lvl1pPr defTabSz="514350"/>
          </a:lstStyle>
          <a:p>
            <a:r>
              <a:rPr b="1"/>
              <a:t>Role of team coaches</a:t>
            </a:r>
          </a:p>
        </p:txBody>
      </p:sp>
      <p:sp>
        <p:nvSpPr>
          <p:cNvPr id="992" name="Content Placeholder 1"/>
          <p:cNvSpPr txBox="1"/>
          <p:nvPr/>
        </p:nvSpPr>
        <p:spPr>
          <a:xfrm>
            <a:off x="1583999" y="1584000"/>
            <a:ext cx="9400375" cy="30357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514350">
              <a:lnSpc>
                <a:spcPct val="90000"/>
              </a:lnSpc>
              <a:spcBef>
                <a:spcPts val="500"/>
              </a:spcBef>
              <a:defRPr sz="2400">
                <a:latin typeface="Source Sans Pro Bold"/>
                <a:ea typeface="Source Sans Pro Bold"/>
                <a:cs typeface="Source Sans Pro Bold"/>
                <a:sym typeface="Source Sans Pro Bold"/>
              </a:defRPr>
            </a:pPr>
            <a:r>
              <a:rPr sz="2600" b="1">
                <a:solidFill>
                  <a:schemeClr val="accent6">
                    <a:lumOff val="-9568"/>
                  </a:schemeClr>
                </a:solidFill>
                <a:latin typeface="Source Sans Pro Bold"/>
              </a:rPr>
              <a:t>Team coach:</a:t>
            </a:r>
            <a:r>
              <a:rPr sz="2600" b="1">
                <a:latin typeface="Source Sans Pro Bold"/>
                <a:ea typeface="Source Sans Pro Regular"/>
                <a:cs typeface="Source Sans Pro Regular"/>
                <a:sym typeface="Source Sans Pro Regular"/>
              </a:rPr>
              <a:t> </a:t>
            </a:r>
            <a:endParaRPr lang="hu-HU" sz="2600" b="1">
              <a:latin typeface="Source Sans Pro Bold"/>
              <a:ea typeface="Source Sans Pro Regular"/>
              <a:cs typeface="Source Sans Pro Regular"/>
              <a:sym typeface="Source Sans Pro Regular"/>
            </a:endParaRPr>
          </a:p>
          <a:p>
            <a:pPr defTabSz="514350">
              <a:lnSpc>
                <a:spcPct val="90000"/>
              </a:lnSpc>
              <a:spcBef>
                <a:spcPts val="500"/>
              </a:spcBef>
              <a:defRPr sz="2400">
                <a:latin typeface="Source Sans Pro Bold"/>
                <a:ea typeface="Source Sans Pro Bold"/>
                <a:cs typeface="Source Sans Pro Bold"/>
                <a:sym typeface="Source Sans Pro Bold"/>
              </a:defRPr>
            </a:pPr>
            <a:r>
              <a:rPr>
                <a:latin typeface="Source Sans Pro Regular"/>
                <a:ea typeface="Source Sans Pro Regular"/>
                <a:cs typeface="Source Sans Pro Regular"/>
                <a:sym typeface="Source Sans Pro Regular"/>
              </a:rPr>
              <a:t>a team coach will be assigned to each RRT and will follow the RRT throughout the course. The main tasks of the team coach will be: </a:t>
            </a:r>
            <a:endParaRPr sz="1500"/>
          </a:p>
          <a:p>
            <a:pPr marL="216000" indent="-216000" defTabSz="514350">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t>Ensure that the team understands well the various topics and tasks to be completed. </a:t>
            </a:r>
            <a:endParaRPr sz="1500"/>
          </a:p>
          <a:p>
            <a:pPr marL="216000" indent="-216000" defTabSz="514350">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t>Provide guidance and clarifications as needed during the technical sessions/group work/exercises.  </a:t>
            </a:r>
            <a:endParaRPr sz="1500"/>
          </a:p>
          <a:p>
            <a:pPr marL="216000" indent="-216000" defTabSz="514350">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t>Accompany the team during role plays and manage time.</a:t>
            </a:r>
            <a:endParaRPr sz="150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Overview of the RRT skills drill…"/>
          <p:cNvSpPr txBox="1">
            <a:spLocks noGrp="1"/>
          </p:cNvSpPr>
          <p:nvPr>
            <p:ph type="title"/>
          </p:nvPr>
        </p:nvSpPr>
        <p:spPr>
          <a:xfrm>
            <a:off x="292052" y="424514"/>
            <a:ext cx="3264196" cy="1932377"/>
          </a:xfrm>
          <a:prstGeom prst="rect">
            <a:avLst/>
          </a:prstGeom>
        </p:spPr>
        <p:txBody>
          <a:bodyPr lIns="45719" tIns="45720" rIns="45719" bIns="45720" anchor="ctr">
            <a:normAutofit/>
          </a:bodyPr>
          <a:lstStyle/>
          <a:p>
            <a:r>
              <a:rPr b="1"/>
              <a:t>Overview of the RRT skills drill</a:t>
            </a:r>
            <a:endParaRPr lang="en-US" b="1"/>
          </a:p>
          <a:p>
            <a:r>
              <a:rPr b="1"/>
              <a:t>Facilitator hat</a:t>
            </a:r>
          </a:p>
        </p:txBody>
      </p:sp>
      <p:grpSp>
        <p:nvGrpSpPr>
          <p:cNvPr id="523" name="Picture 2"/>
          <p:cNvGrpSpPr/>
          <p:nvPr/>
        </p:nvGrpSpPr>
        <p:grpSpPr>
          <a:xfrm>
            <a:off x="5499182" y="1611162"/>
            <a:ext cx="3635674" cy="3635675"/>
            <a:chOff x="0" y="0"/>
            <a:chExt cx="3635673" cy="3635673"/>
          </a:xfrm>
        </p:grpSpPr>
        <p:sp>
          <p:nvSpPr>
            <p:cNvPr id="521" name="Square"/>
            <p:cNvSpPr/>
            <p:nvPr/>
          </p:nvSpPr>
          <p:spPr>
            <a:xfrm>
              <a:off x="0" y="0"/>
              <a:ext cx="3635674" cy="363567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522" name="image16.jpeg" descr="image16.jpeg"/>
            <p:cNvPicPr>
              <a:picLocks noChangeAspect="1"/>
            </p:cNvPicPr>
            <p:nvPr/>
          </p:nvPicPr>
          <p:blipFill>
            <a:blip r:embed="rId3"/>
            <a:stretch>
              <a:fillRect/>
            </a:stretch>
          </p:blipFill>
          <p:spPr>
            <a:xfrm>
              <a:off x="0" y="0"/>
              <a:ext cx="3635674" cy="3635674"/>
            </a:xfrm>
            <a:prstGeom prst="rect">
              <a:avLst/>
            </a:prstGeom>
            <a:ln w="12700" cap="flat">
              <a:noFill/>
              <a:miter lim="400000"/>
            </a:ln>
            <a:effectLst/>
          </p:spPr>
        </p:pic>
      </p:grpSp>
      <p:sp>
        <p:nvSpPr>
          <p:cNvPr id="524" name="TextBox 3"/>
          <p:cNvSpPr txBox="1"/>
          <p:nvPr/>
        </p:nvSpPr>
        <p:spPr>
          <a:xfrm>
            <a:off x="345740" y="176189"/>
            <a:ext cx="6007609"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dirty="0"/>
              <a:t>3</a:t>
            </a:r>
            <a:r>
              <a:rPr b="1" dirty="0"/>
              <a:t>.1</a:t>
            </a:r>
            <a:r>
              <a:rPr lang="en-US" b="1" dirty="0"/>
              <a:t> </a:t>
            </a:r>
          </a:p>
        </p:txBody>
      </p:sp>
      <p:sp>
        <p:nvSpPr>
          <p:cNvPr id="525" name="Rounded Rectangle 8"/>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 name="Rectangle 2"/>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b="1"/>
              <a:t>Role of team evaluators</a:t>
            </a:r>
            <a:endParaRPr lang="en-US" b="1"/>
          </a:p>
        </p:txBody>
      </p:sp>
      <p:sp>
        <p:nvSpPr>
          <p:cNvPr id="2" name="Szövegdoboz 1">
            <a:extLst>
              <a:ext uri="{FF2B5EF4-FFF2-40B4-BE49-F238E27FC236}">
                <a16:creationId xmlns:a16="http://schemas.microsoft.com/office/drawing/2014/main" id="{11241538-D540-EAAC-0465-D954B6E26071}"/>
              </a:ext>
            </a:extLst>
          </p:cNvPr>
          <p:cNvSpPr txBox="1"/>
          <p:nvPr/>
        </p:nvSpPr>
        <p:spPr>
          <a:xfrm>
            <a:off x="1582725" y="1068547"/>
            <a:ext cx="9228030" cy="54119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86426">
              <a:lnSpc>
                <a:spcPct val="81000"/>
              </a:lnSpc>
              <a:spcBef>
                <a:spcPts val="200"/>
              </a:spcBef>
              <a:defRPr sz="2376">
                <a:latin typeface="Source Sans Pro Bold"/>
                <a:ea typeface="Source Sans Pro Bold"/>
                <a:cs typeface="Source Sans Pro Bold"/>
                <a:sym typeface="Source Sans Pro Bold"/>
              </a:defRPr>
            </a:pPr>
            <a:r>
              <a:rPr lang="en-US" sz="2600" b="1">
                <a:solidFill>
                  <a:schemeClr val="accent6">
                    <a:lumOff val="-9568"/>
                  </a:schemeClr>
                </a:solidFill>
              </a:rPr>
              <a:t>Team evaluator:</a:t>
            </a:r>
            <a:r>
              <a:rPr lang="en-US" sz="2600" b="1"/>
              <a:t> </a:t>
            </a:r>
            <a:endParaRPr lang="hu-HU" sz="2600" b="1"/>
          </a:p>
          <a:p>
            <a:pPr defTabSz="286426">
              <a:lnSpc>
                <a:spcPct val="81000"/>
              </a:lnSpc>
              <a:spcBef>
                <a:spcPts val="200"/>
              </a:spcBef>
              <a:defRPr sz="2376">
                <a:latin typeface="Source Sans Pro Bold"/>
                <a:ea typeface="Source Sans Pro Bold"/>
                <a:cs typeface="Source Sans Pro Bold"/>
                <a:sym typeface="Source Sans Pro Bold"/>
              </a:defRPr>
            </a:pPr>
            <a:r>
              <a:rPr lang="en-US" sz="2400">
                <a:latin typeface="Source Sans Pro Regular"/>
                <a:ea typeface="Source Sans Pro Regular"/>
                <a:cs typeface="Source Sans Pro Regular"/>
                <a:sym typeface="Source Sans Pro Regular"/>
              </a:rPr>
              <a:t>a team evaluator will be assigned to each RRT (and remain with the assigned team throughout the duration of the skills drill). </a:t>
            </a:r>
            <a:br>
              <a:rPr lang="hu-HU" sz="2400">
                <a:latin typeface="Source Sans Pro Regular"/>
                <a:ea typeface="Source Sans Pro Regular"/>
                <a:cs typeface="Source Sans Pro Regular"/>
                <a:sym typeface="Source Sans Pro Regular"/>
              </a:rPr>
            </a:br>
            <a:r>
              <a:rPr lang="en-US" sz="2400">
                <a:latin typeface="Source Sans Pro Regular"/>
                <a:ea typeface="Source Sans Pro Regular"/>
                <a:cs typeface="Source Sans Pro Regular"/>
                <a:sym typeface="Source Sans Pro Regular"/>
              </a:rPr>
              <a:t>The team evaluator will: </a:t>
            </a:r>
          </a:p>
          <a:p>
            <a:pPr marL="252000" indent="-252000" defTabSz="286426">
              <a:lnSpc>
                <a:spcPct val="81000"/>
              </a:lnSpc>
              <a:spcBef>
                <a:spcPts val="200"/>
              </a:spcBef>
              <a:buClr>
                <a:srgbClr val="65A000"/>
              </a:buClr>
              <a:buFont typeface="Arial" panose="020B0604020202020204" pitchFamily="34" charset="0"/>
              <a:buChar char="•"/>
              <a:defRPr sz="2376"/>
            </a:pPr>
            <a:r>
              <a:rPr lang="en-US" sz="2400">
                <a:latin typeface="Source Sans Pro Regular"/>
              </a:rPr>
              <a:t>Assess the extent to which tasks teams are expected to complete at each stage have been achieved or skills demonstrated.  </a:t>
            </a:r>
            <a:endParaRPr lang="hu-HU" sz="2400">
              <a:latin typeface="Source Sans Pro Regular"/>
            </a:endParaRPr>
          </a:p>
          <a:p>
            <a:pPr marL="252000" indent="-252000" defTabSz="286426">
              <a:lnSpc>
                <a:spcPct val="81000"/>
              </a:lnSpc>
              <a:spcBef>
                <a:spcPts val="200"/>
              </a:spcBef>
              <a:buClr>
                <a:srgbClr val="65A000"/>
              </a:buClr>
              <a:buFont typeface="Arial" panose="020B0604020202020204" pitchFamily="34" charset="0"/>
              <a:buChar char="•"/>
              <a:defRPr sz="2376"/>
            </a:pPr>
            <a:r>
              <a:rPr lang="en-US" sz="2400">
                <a:latin typeface="Source Sans Pro Regular"/>
              </a:rPr>
              <a:t>Evaluation checklists will be provided to team evaluators for each session of the skills drill. The assessment scale ranges from 0 to 3, as listed below: </a:t>
            </a:r>
          </a:p>
          <a:p>
            <a:pPr marL="756000" lvl="4" indent="-288000" defTabSz="286426">
              <a:lnSpc>
                <a:spcPct val="81000"/>
              </a:lnSpc>
              <a:spcBef>
                <a:spcPts val="200"/>
              </a:spcBef>
              <a:buClr>
                <a:srgbClr val="65A000"/>
              </a:buClr>
              <a:buSzPct val="80000"/>
              <a:buFont typeface="Courier New" panose="02070309020205020404" pitchFamily="49" charset="0"/>
              <a:buChar char="o"/>
              <a:defRPr sz="2376"/>
            </a:pPr>
            <a:r>
              <a:rPr lang="en-US" sz="2400">
                <a:latin typeface="Source Sans Pro Regular"/>
              </a:rPr>
              <a:t>0 – not demonstrated </a:t>
            </a:r>
          </a:p>
          <a:p>
            <a:pPr marL="756000" lvl="1" indent="-288000" defTabSz="286426">
              <a:lnSpc>
                <a:spcPct val="81000"/>
              </a:lnSpc>
              <a:spcBef>
                <a:spcPts val="200"/>
              </a:spcBef>
              <a:buClr>
                <a:srgbClr val="65A000"/>
              </a:buClr>
              <a:buSzPct val="80000"/>
              <a:buFont typeface="Courier New" panose="02070309020205020404" pitchFamily="49" charset="0"/>
              <a:buChar char="o"/>
              <a:defRPr sz="2376"/>
            </a:pPr>
            <a:r>
              <a:rPr lang="en-US" sz="2400">
                <a:latin typeface="Source Sans Pro Regular"/>
              </a:rPr>
              <a:t>1 – demonstrated with major challenges </a:t>
            </a:r>
          </a:p>
          <a:p>
            <a:pPr marL="756000" lvl="1" indent="-288000" defTabSz="286426">
              <a:lnSpc>
                <a:spcPct val="81000"/>
              </a:lnSpc>
              <a:spcBef>
                <a:spcPts val="200"/>
              </a:spcBef>
              <a:buClr>
                <a:srgbClr val="65A000"/>
              </a:buClr>
              <a:buSzPct val="80000"/>
              <a:buFont typeface="Courier New" panose="02070309020205020404" pitchFamily="49" charset="0"/>
              <a:buChar char="o"/>
              <a:defRPr sz="2376"/>
            </a:pPr>
            <a:r>
              <a:rPr lang="en-US" sz="2400">
                <a:latin typeface="Source Sans Pro Regular"/>
              </a:rPr>
              <a:t>2 – demonstrated with minor challenges </a:t>
            </a:r>
          </a:p>
          <a:p>
            <a:pPr marL="756000" lvl="1" indent="-288000" defTabSz="286426">
              <a:lnSpc>
                <a:spcPct val="81000"/>
              </a:lnSpc>
              <a:spcBef>
                <a:spcPts val="200"/>
              </a:spcBef>
              <a:buClr>
                <a:srgbClr val="65A000"/>
              </a:buClr>
              <a:buSzPct val="80000"/>
              <a:buFont typeface="Courier New" panose="02070309020205020404" pitchFamily="49" charset="0"/>
              <a:buChar char="o"/>
              <a:defRPr sz="2376"/>
            </a:pPr>
            <a:r>
              <a:rPr lang="en-US" sz="2400">
                <a:latin typeface="Source Sans Pro Regular"/>
              </a:rPr>
              <a:t>3 – fully demonstrated </a:t>
            </a:r>
            <a:br>
              <a:rPr lang="hu-HU" sz="2400">
                <a:latin typeface="Source Sans Pro Regular"/>
              </a:rPr>
            </a:br>
            <a:endParaRPr lang="en-US" sz="2400">
              <a:latin typeface="Source Sans Pro Regular"/>
            </a:endParaRPr>
          </a:p>
          <a:p>
            <a:pPr defTabSz="286426">
              <a:lnSpc>
                <a:spcPct val="81000"/>
              </a:lnSpc>
              <a:spcBef>
                <a:spcPts val="200"/>
              </a:spcBef>
              <a:defRPr sz="2376" i="1"/>
            </a:pPr>
            <a:r>
              <a:rPr lang="en-US" sz="2400">
                <a:solidFill>
                  <a:srgbClr val="C00000"/>
                </a:solidFill>
                <a:latin typeface="Source Sans Pro Regular"/>
              </a:rPr>
              <a:t>Note: the team evaluator role may be removed if human resources to facilitate the skills drill are insufficient</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99760866"/>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4" name="Picture 2"/>
          <p:cNvGrpSpPr/>
          <p:nvPr/>
        </p:nvGrpSpPr>
        <p:grpSpPr>
          <a:xfrm>
            <a:off x="5785436" y="1868590"/>
            <a:ext cx="3120820" cy="3120820"/>
            <a:chOff x="0" y="0"/>
            <a:chExt cx="3120819" cy="3120819"/>
          </a:xfrm>
        </p:grpSpPr>
        <p:sp>
          <p:nvSpPr>
            <p:cNvPr id="1002" name="Square"/>
            <p:cNvSpPr/>
            <p:nvPr/>
          </p:nvSpPr>
          <p:spPr>
            <a:xfrm>
              <a:off x="0" y="0"/>
              <a:ext cx="3120820" cy="3120820"/>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1003" name="image16.jpeg" descr="image16.jpeg"/>
            <p:cNvPicPr>
              <a:picLocks noChangeAspect="1"/>
            </p:cNvPicPr>
            <p:nvPr/>
          </p:nvPicPr>
          <p:blipFill>
            <a:blip r:embed="rId3"/>
            <a:stretch>
              <a:fillRect/>
            </a:stretch>
          </p:blipFill>
          <p:spPr>
            <a:xfrm>
              <a:off x="0" y="0"/>
              <a:ext cx="3120820" cy="3120820"/>
            </a:xfrm>
            <a:prstGeom prst="rect">
              <a:avLst/>
            </a:prstGeom>
            <a:ln w="12700" cap="flat">
              <a:noFill/>
              <a:miter lim="400000"/>
            </a:ln>
            <a:effectLst/>
          </p:spPr>
        </p:pic>
      </p:grpSp>
      <p:sp>
        <p:nvSpPr>
          <p:cNvPr id="1006" name="Google Shape;308;p8"/>
          <p:cNvSpPr txBox="1">
            <a:spLocks noGrp="1"/>
          </p:cNvSpPr>
          <p:nvPr>
            <p:ph type="title"/>
          </p:nvPr>
        </p:nvSpPr>
        <p:spPr>
          <a:xfrm>
            <a:off x="240391" y="154754"/>
            <a:ext cx="2596635" cy="1932377"/>
          </a:xfrm>
          <a:prstGeom prst="rect">
            <a:avLst/>
          </a:prstGeom>
        </p:spPr>
        <p:txBody>
          <a:bodyPr lIns="0" tIns="0" rIns="0" bIns="0">
            <a:normAutofit fontScale="90000"/>
          </a:bodyPr>
          <a:lstStyle/>
          <a:p>
            <a:pPr defTabSz="514350"/>
            <a:r>
              <a:rPr lang="fr-FR" b="1" dirty="0"/>
              <a:t>Session C0 </a:t>
            </a:r>
            <a:endParaRPr b="1" dirty="0"/>
          </a:p>
          <a:p>
            <a:pPr defTabSz="514350"/>
            <a:r>
              <a:rPr b="1" dirty="0"/>
              <a:t>Introduction to the RRT skills drill</a:t>
            </a:r>
            <a:br>
              <a:rPr lang="fr-FR" b="1" dirty="0"/>
            </a:br>
            <a:r>
              <a:rPr lang="fr-FR" b="1" dirty="0" err="1"/>
              <a:t>Facilitator</a:t>
            </a:r>
            <a:r>
              <a:rPr lang="fr-FR" b="1" dirty="0"/>
              <a:t> </a:t>
            </a:r>
            <a:r>
              <a:rPr lang="fr-FR" b="1" dirty="0" err="1"/>
              <a:t>hat</a:t>
            </a:r>
            <a:endParaRPr b="1" dirty="0" err="1"/>
          </a:p>
        </p:txBody>
      </p:sp>
      <p:sp>
        <p:nvSpPr>
          <p:cNvPr id="2" name="Rounded Rectangle 4">
            <a:extLst>
              <a:ext uri="{FF2B5EF4-FFF2-40B4-BE49-F238E27FC236}">
                <a16:creationId xmlns:a16="http://schemas.microsoft.com/office/drawing/2014/main" id="{4753F919-5434-F843-0CB2-DD16728BE6E5}"/>
              </a:ext>
            </a:extLst>
          </p:cNvPr>
          <p:cNvSpPr/>
          <p:nvPr/>
        </p:nvSpPr>
        <p:spPr>
          <a:xfrm rot="10800000" flipH="1">
            <a:off x="324848" y="2167704"/>
            <a:ext cx="2144393" cy="91599"/>
          </a:xfrm>
          <a:prstGeom prst="roundRect">
            <a:avLst>
              <a:gd name="adj" fmla="val 47444"/>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Title 1"/>
          <p:cNvSpPr txBox="1">
            <a:spLocks noGrp="1"/>
          </p:cNvSpPr>
          <p:nvPr>
            <p:ph type="title"/>
          </p:nvPr>
        </p:nvSpPr>
        <p:spPr>
          <a:xfrm>
            <a:off x="207801" y="-20444"/>
            <a:ext cx="8747940" cy="646113"/>
          </a:xfrm>
          <a:prstGeom prst="rect">
            <a:avLst/>
          </a:prstGeom>
        </p:spPr>
        <p:txBody>
          <a:bodyPr lIns="45719" tIns="45720" rIns="45719" bIns="45720" anchor="ctr">
            <a:normAutofit/>
          </a:bodyPr>
          <a:lstStyle>
            <a:lvl1pPr defTabSz="280640">
              <a:defRPr sz="3104"/>
            </a:lvl1pPr>
          </a:lstStyle>
          <a:p>
            <a:r>
              <a:rPr sz="3100" b="1" dirty="0"/>
              <a:t>Prepare to introduce the skills drill, session C0</a:t>
            </a:r>
            <a:endParaRPr lang="en-US" sz="3100" b="1" dirty="0"/>
          </a:p>
        </p:txBody>
      </p:sp>
      <p:sp>
        <p:nvSpPr>
          <p:cNvPr id="2" name="Szövegdoboz 1">
            <a:extLst>
              <a:ext uri="{FF2B5EF4-FFF2-40B4-BE49-F238E27FC236}">
                <a16:creationId xmlns:a16="http://schemas.microsoft.com/office/drawing/2014/main" id="{9A954A9D-AE49-BED5-9489-FA4B5CAA20DF}"/>
              </a:ext>
            </a:extLst>
          </p:cNvPr>
          <p:cNvSpPr txBox="1"/>
          <p:nvPr/>
        </p:nvSpPr>
        <p:spPr>
          <a:xfrm>
            <a:off x="1918334" y="922823"/>
            <a:ext cx="7037407" cy="55502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86426">
              <a:spcBef>
                <a:spcPts val="200"/>
              </a:spcBef>
              <a:defRPr sz="2376">
                <a:solidFill>
                  <a:schemeClr val="accent6"/>
                </a:solidFill>
                <a:latin typeface="Source Sans Pro Bold"/>
                <a:ea typeface="Source Sans Pro Bold"/>
                <a:cs typeface="Source Sans Pro Bold"/>
                <a:sym typeface="Source Sans Pro Bold"/>
              </a:defRPr>
            </a:pPr>
            <a:r>
              <a:rPr lang="en-US" sz="2400" b="1"/>
              <a:t>Room setting:</a:t>
            </a:r>
          </a:p>
          <a:p>
            <a:pPr marL="252000" indent="-252000" defTabSz="286426">
              <a:spcBef>
                <a:spcPts val="200"/>
              </a:spcBef>
              <a:buClr>
                <a:schemeClr val="accent6">
                  <a:lumOff val="-9568"/>
                </a:schemeClr>
              </a:buClr>
              <a:buSzPct val="100000"/>
              <a:buChar char="•"/>
              <a:defRPr sz="2376"/>
            </a:pPr>
            <a:r>
              <a:rPr lang="en-US" sz="2400">
                <a:latin typeface="Source Sans Pro Regular"/>
              </a:rPr>
              <a:t>Plenary room</a:t>
            </a:r>
          </a:p>
          <a:p>
            <a:pPr defTabSz="286426">
              <a:spcBef>
                <a:spcPts val="200"/>
              </a:spcBef>
              <a:defRPr sz="2376">
                <a:solidFill>
                  <a:schemeClr val="accent6"/>
                </a:solidFill>
                <a:latin typeface="Source Sans Pro Bold"/>
                <a:ea typeface="Source Sans Pro Bold"/>
                <a:cs typeface="Source Sans Pro Bold"/>
                <a:sym typeface="Source Sans Pro Bold"/>
              </a:defRPr>
            </a:pPr>
            <a:br>
              <a:rPr lang="hu-HU" sz="2600" b="1">
                <a:latin typeface="Source Sans Pro Bold"/>
              </a:rPr>
            </a:br>
            <a:r>
              <a:rPr lang="hu-HU" sz="2400" b="1" err="1">
                <a:latin typeface="Source Sans Pro Bold"/>
              </a:rPr>
              <a:t>Lo</a:t>
            </a:r>
            <a:r>
              <a:rPr lang="en-US" sz="2400" b="1" err="1">
                <a:latin typeface="Source Sans Pro Bold"/>
              </a:rPr>
              <a:t>gistics</a:t>
            </a:r>
            <a:r>
              <a:rPr lang="en-US" sz="2400" b="1">
                <a:latin typeface="Source Sans Pro Bold"/>
              </a:rPr>
              <a:t>:</a:t>
            </a:r>
          </a:p>
          <a:p>
            <a:pPr marL="252000" indent="-252000" defTabSz="286426">
              <a:spcBef>
                <a:spcPts val="200"/>
              </a:spcBef>
              <a:buClr>
                <a:schemeClr val="accent6">
                  <a:lumOff val="-9568"/>
                </a:schemeClr>
              </a:buClr>
              <a:buSzPct val="100000"/>
              <a:buChar char="•"/>
              <a:defRPr sz="2376"/>
            </a:pPr>
            <a:r>
              <a:rPr lang="en-US" sz="2400">
                <a:latin typeface="Source Sans Pro Regular"/>
              </a:rPr>
              <a:t>Country context printed out to be distributed to participants the day before launching the skills drill</a:t>
            </a:r>
          </a:p>
          <a:p>
            <a:pPr marL="252000" indent="-252000" defTabSz="286426">
              <a:spcBef>
                <a:spcPts val="200"/>
              </a:spcBef>
              <a:buClr>
                <a:schemeClr val="accent6">
                  <a:lumOff val="-9568"/>
                </a:schemeClr>
              </a:buClr>
              <a:buSzPct val="100000"/>
              <a:buChar char="•"/>
              <a:defRPr sz="2376"/>
            </a:pPr>
            <a:r>
              <a:rPr lang="en-US" sz="2400">
                <a:latin typeface="Source Sans Pro Regular"/>
              </a:rPr>
              <a:t>Laptop, projector, microphones, sound system (to be tested ahead)</a:t>
            </a:r>
          </a:p>
          <a:p>
            <a:pPr marL="252000" indent="-252000" defTabSz="286426">
              <a:spcBef>
                <a:spcPts val="200"/>
              </a:spcBef>
              <a:buClr>
                <a:schemeClr val="accent6">
                  <a:lumOff val="-9568"/>
                </a:schemeClr>
              </a:buClr>
              <a:buSzPct val="100000"/>
              <a:buChar char="•"/>
              <a:defRPr sz="2376"/>
            </a:pPr>
            <a:r>
              <a:rPr lang="en-US" sz="2400">
                <a:latin typeface="Source Sans Pro Regular"/>
              </a:rPr>
              <a:t>PPT C1.5_Country_context</a:t>
            </a:r>
          </a:p>
          <a:p>
            <a:pPr marL="252000" indent="-252000" defTabSz="286426">
              <a:spcBef>
                <a:spcPts val="200"/>
              </a:spcBef>
              <a:buClr>
                <a:schemeClr val="accent6">
                  <a:lumOff val="-9568"/>
                </a:schemeClr>
              </a:buClr>
              <a:buSzPct val="100000"/>
              <a:buChar char="•"/>
              <a:defRPr sz="2376"/>
            </a:pPr>
            <a:r>
              <a:rPr lang="en-US" sz="2400">
                <a:latin typeface="Source Sans Pro Regular"/>
              </a:rPr>
              <a:t>Skills drill detailed schedule printed out for team coaches</a:t>
            </a:r>
            <a:endParaRPr lang="hu-HU" sz="2400">
              <a:latin typeface="Source Sans Pro Regular"/>
            </a:endParaRPr>
          </a:p>
          <a:p>
            <a:pPr defTabSz="286426">
              <a:spcBef>
                <a:spcPts val="200"/>
              </a:spcBef>
              <a:buClr>
                <a:schemeClr val="accent6">
                  <a:lumOff val="-9568"/>
                </a:schemeClr>
              </a:buClr>
              <a:buSzPct val="100000"/>
              <a:defRPr sz="2376"/>
            </a:pPr>
            <a:endParaRPr lang="hu-HU" sz="2000">
              <a:latin typeface="Source Sans Pro Regular"/>
            </a:endParaRPr>
          </a:p>
          <a:p>
            <a:pPr defTabSz="286426">
              <a:spcBef>
                <a:spcPts val="200"/>
              </a:spcBef>
              <a:defRPr sz="2376">
                <a:solidFill>
                  <a:schemeClr val="accent6"/>
                </a:solidFill>
                <a:latin typeface="Source Sans Pro Bold"/>
                <a:ea typeface="Source Sans Pro Bold"/>
                <a:cs typeface="Source Sans Pro Bold"/>
                <a:sym typeface="Source Sans Pro Bold"/>
              </a:defRPr>
            </a:pPr>
            <a:r>
              <a:rPr lang="en-US" sz="2400" b="1"/>
              <a:t>Roles/role plays:</a:t>
            </a:r>
          </a:p>
          <a:p>
            <a:pPr marL="252000" indent="-252000" defTabSz="286426">
              <a:spcBef>
                <a:spcPts val="200"/>
              </a:spcBef>
              <a:buClr>
                <a:srgbClr val="65A000"/>
              </a:buClr>
              <a:buSzPct val="100000"/>
              <a:buFont typeface="Arial" panose="020B0604020202020204" pitchFamily="34" charset="0"/>
              <a:buChar char="•"/>
              <a:defRPr sz="2376"/>
            </a:pPr>
            <a:r>
              <a:rPr lang="en-US" sz="2400">
                <a:latin typeface="Source Sans Pro Regular"/>
              </a:rPr>
              <a:t>NA</a:t>
            </a: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a:extLst>
              <a:ext uri="{FF2B5EF4-FFF2-40B4-BE49-F238E27FC236}">
                <a16:creationId xmlns:a16="http://schemas.microsoft.com/office/drawing/2014/main" id="{29E94A00-99BE-482F-3297-3023B7981E8C}"/>
              </a:ext>
            </a:extLst>
          </p:cNvPr>
          <p:cNvSpPr txBox="1"/>
          <p:nvPr/>
        </p:nvSpPr>
        <p:spPr>
          <a:xfrm>
            <a:off x="1942050" y="1224419"/>
            <a:ext cx="7048983" cy="48936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defRPr sz="2000">
                <a:solidFill>
                  <a:schemeClr val="accent6"/>
                </a:solidFill>
                <a:latin typeface="Source Sans Pro Bold"/>
                <a:ea typeface="Source Sans Pro Bold"/>
                <a:cs typeface="Source Sans Pro Bold"/>
                <a:sym typeface="Source Sans Pro Bold"/>
              </a:defRPr>
            </a:pPr>
            <a:r>
              <a:rPr lang="en-US" sz="2600" b="1" dirty="0"/>
              <a:t>Facilitation:</a:t>
            </a:r>
          </a:p>
          <a:p>
            <a:pPr>
              <a:defRPr sz="2000">
                <a:solidFill>
                  <a:srgbClr val="0070C0"/>
                </a:solidFill>
                <a:latin typeface="Source Sans Pro Bold"/>
                <a:ea typeface="Source Sans Pro Bold"/>
                <a:cs typeface="Source Sans Pro Bold"/>
                <a:sym typeface="Source Sans Pro Bold"/>
              </a:defRPr>
            </a:pPr>
            <a:endParaRPr lang="en-US" sz="2400" dirty="0">
              <a:latin typeface="Source Sans Pro Regular"/>
            </a:endParaRPr>
          </a:p>
          <a:p>
            <a:pPr marL="360000" indent="-360000">
              <a:buClr>
                <a:schemeClr val="accent6"/>
              </a:buClr>
              <a:buSzPct val="100000"/>
              <a:buAutoNum type="arabicPeriod"/>
              <a:defRPr sz="2000"/>
            </a:pPr>
            <a:r>
              <a:rPr lang="en-US" sz="2400" dirty="0">
                <a:latin typeface="Source Sans Pro Regular"/>
              </a:rPr>
              <a:t>Explain the learning objectives of the </a:t>
            </a:r>
            <a:br>
              <a:rPr lang="hu-HU" sz="2400" dirty="0">
                <a:latin typeface="Source Sans Pro Regular"/>
              </a:rPr>
            </a:br>
            <a:r>
              <a:rPr lang="en-US" sz="2400" dirty="0">
                <a:latin typeface="Source Sans Pro Regular"/>
              </a:rPr>
              <a:t>skills drill</a:t>
            </a:r>
          </a:p>
          <a:p>
            <a:pPr marL="360000" indent="-360000">
              <a:buClr>
                <a:schemeClr val="accent6"/>
              </a:buClr>
              <a:buSzPct val="100000"/>
              <a:buAutoNum type="arabicPeriod"/>
              <a:defRPr sz="2000"/>
            </a:pPr>
            <a:endParaRPr lang="en-US" sz="2400" dirty="0">
              <a:latin typeface="Source Sans Pro Regular"/>
            </a:endParaRPr>
          </a:p>
          <a:p>
            <a:pPr marL="360000" indent="-360000">
              <a:buClr>
                <a:schemeClr val="accent6"/>
              </a:buClr>
              <a:buSzPct val="100000"/>
              <a:buAutoNum type="arabicPeriod" startAt="2"/>
              <a:defRPr sz="2000"/>
            </a:pPr>
            <a:r>
              <a:rPr lang="en-US" sz="2400" dirty="0">
                <a:latin typeface="Source Sans Pro Regular"/>
              </a:rPr>
              <a:t>Indicate names of coaches for each </a:t>
            </a:r>
            <a:br>
              <a:rPr lang="hu-HU" sz="2400" dirty="0">
                <a:latin typeface="Source Sans Pro Regular"/>
              </a:rPr>
            </a:br>
            <a:r>
              <a:rPr lang="en-US" sz="2400" dirty="0">
                <a:latin typeface="Source Sans Pro Regular"/>
              </a:rPr>
              <a:t>team, explain their roles</a:t>
            </a:r>
          </a:p>
          <a:p>
            <a:pPr marL="360000" indent="-360000">
              <a:buClr>
                <a:schemeClr val="accent6"/>
              </a:buClr>
              <a:buSzPct val="100000"/>
              <a:buAutoNum type="arabicPeriod" startAt="2"/>
              <a:defRPr sz="2000"/>
            </a:pPr>
            <a:endParaRPr lang="en-US" sz="2400" dirty="0">
              <a:latin typeface="Source Sans Pro Regular"/>
            </a:endParaRPr>
          </a:p>
          <a:p>
            <a:pPr marL="360000" indent="-360000">
              <a:buClr>
                <a:schemeClr val="accent6"/>
              </a:buClr>
              <a:buSzPct val="100000"/>
              <a:buAutoNum type="arabicPeriod" startAt="3"/>
              <a:defRPr sz="2000"/>
            </a:pPr>
            <a:r>
              <a:rPr lang="en-US" sz="2400" dirty="0">
                <a:latin typeface="Source Sans Pro Regular"/>
              </a:rPr>
              <a:t>Briefly explain to participants the key </a:t>
            </a:r>
            <a:br>
              <a:rPr lang="hu-HU" sz="2400" dirty="0">
                <a:latin typeface="Source Sans Pro Regular"/>
              </a:rPr>
            </a:br>
            <a:r>
              <a:rPr lang="en-US" sz="2400" dirty="0">
                <a:latin typeface="Source Sans Pro Regular"/>
              </a:rPr>
              <a:t>information about the country context</a:t>
            </a:r>
          </a:p>
          <a:p>
            <a:pPr marL="360000" indent="-360000">
              <a:buClr>
                <a:schemeClr val="accent6"/>
              </a:buClr>
              <a:buSzPct val="100000"/>
              <a:buAutoNum type="arabicPeriod" startAt="3"/>
              <a:defRPr sz="2000"/>
            </a:pPr>
            <a:endParaRPr lang="en-US" sz="2400" dirty="0">
              <a:latin typeface="Source Sans Pro Regular"/>
            </a:endParaRPr>
          </a:p>
          <a:p>
            <a:pPr marL="360000" indent="-360000">
              <a:buClr>
                <a:schemeClr val="accent6"/>
              </a:buClr>
              <a:buSzPct val="100000"/>
              <a:buAutoNum type="arabicPeriod" startAt="4"/>
              <a:defRPr sz="2000"/>
            </a:pPr>
            <a:r>
              <a:rPr lang="en-US" sz="2400" dirty="0">
                <a:latin typeface="Source Sans Pro Regular"/>
              </a:rPr>
              <a:t>Display the animated PPT: </a:t>
            </a:r>
            <a:br>
              <a:rPr lang="hu-HU" sz="2400" dirty="0">
                <a:latin typeface="Source Sans Pro Regular"/>
              </a:rPr>
            </a:br>
            <a:r>
              <a:rPr lang="en-US" sz="2400" dirty="0">
                <a:latin typeface="Source Sans Pro Regular"/>
              </a:rPr>
              <a:t>C1.5_Country_context</a:t>
            </a:r>
          </a:p>
        </p:txBody>
      </p:sp>
      <p:sp>
        <p:nvSpPr>
          <p:cNvPr id="1017" name="Title 1"/>
          <p:cNvSpPr txBox="1">
            <a:spLocks noGrp="1"/>
          </p:cNvSpPr>
          <p:nvPr>
            <p:ph type="title"/>
          </p:nvPr>
        </p:nvSpPr>
        <p:spPr>
          <a:prstGeom prst="rect">
            <a:avLst/>
          </a:prstGeom>
        </p:spPr>
        <p:txBody>
          <a:bodyPr lIns="45719" tIns="45720" rIns="45719" bIns="45720" anchor="ctr">
            <a:normAutofit/>
          </a:bodyPr>
          <a:lstStyle/>
          <a:p>
            <a:r>
              <a:rPr b="1"/>
              <a:t>Facilitate and debrief session C0</a:t>
            </a:r>
            <a:endParaRPr lang="en-US" b="1"/>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itle 1"/>
          <p:cNvSpPr txBox="1">
            <a:spLocks noGrp="1"/>
          </p:cNvSpPr>
          <p:nvPr>
            <p:ph type="title"/>
          </p:nvPr>
        </p:nvSpPr>
        <p:spPr>
          <a:prstGeom prst="rect">
            <a:avLst/>
          </a:prstGeom>
        </p:spPr>
        <p:txBody>
          <a:bodyPr lIns="45719" tIns="45720" rIns="45719" bIns="45720" anchor="ctr">
            <a:normAutofit fontScale="90000"/>
          </a:bodyPr>
          <a:lstStyle/>
          <a:p>
            <a:r>
              <a:rPr b="1"/>
              <a:t>Skills drill detailed timeline for session C0</a:t>
            </a:r>
            <a:endParaRPr lang="en-US" b="1"/>
          </a:p>
        </p:txBody>
      </p:sp>
      <p:graphicFrame>
        <p:nvGraphicFramePr>
          <p:cNvPr id="3" name="Táblázat 3">
            <a:extLst>
              <a:ext uri="{FF2B5EF4-FFF2-40B4-BE49-F238E27FC236}">
                <a16:creationId xmlns:a16="http://schemas.microsoft.com/office/drawing/2014/main" id="{CC890A1E-8428-F185-1A77-DA76F4627FE4}"/>
              </a:ext>
            </a:extLst>
          </p:cNvPr>
          <p:cNvGraphicFramePr>
            <a:graphicFrameLocks noGrp="1"/>
          </p:cNvGraphicFramePr>
          <p:nvPr>
            <p:extLst>
              <p:ext uri="{D42A27DB-BD31-4B8C-83A1-F6EECF244321}">
                <p14:modId xmlns:p14="http://schemas.microsoft.com/office/powerpoint/2010/main" val="1300395526"/>
              </p:ext>
            </p:extLst>
          </p:nvPr>
        </p:nvGraphicFramePr>
        <p:xfrm>
          <a:off x="2339114" y="2436645"/>
          <a:ext cx="6686448" cy="2499360"/>
        </p:xfrm>
        <a:graphic>
          <a:graphicData uri="http://schemas.openxmlformats.org/drawingml/2006/table">
            <a:tbl>
              <a:tblPr firstRow="1" bandRow="1">
                <a:tableStyleId>{5940675A-B579-460E-94D1-54222C63F5DA}</a:tableStyleId>
              </a:tblPr>
              <a:tblGrid>
                <a:gridCol w="2228816">
                  <a:extLst>
                    <a:ext uri="{9D8B030D-6E8A-4147-A177-3AD203B41FA5}">
                      <a16:colId xmlns:a16="http://schemas.microsoft.com/office/drawing/2014/main" val="3002269307"/>
                    </a:ext>
                  </a:extLst>
                </a:gridCol>
                <a:gridCol w="2228816">
                  <a:extLst>
                    <a:ext uri="{9D8B030D-6E8A-4147-A177-3AD203B41FA5}">
                      <a16:colId xmlns:a16="http://schemas.microsoft.com/office/drawing/2014/main" val="750192778"/>
                    </a:ext>
                  </a:extLst>
                </a:gridCol>
                <a:gridCol w="2228816">
                  <a:extLst>
                    <a:ext uri="{9D8B030D-6E8A-4147-A177-3AD203B41FA5}">
                      <a16:colId xmlns:a16="http://schemas.microsoft.com/office/drawing/2014/main" val="4272042868"/>
                    </a:ext>
                  </a:extLst>
                </a:gridCol>
              </a:tblGrid>
              <a:tr h="370840">
                <a:tc gridSpan="3">
                  <a:txBody>
                    <a:bodyPr/>
                    <a:lstStyle/>
                    <a:p>
                      <a:pPr algn="ctr"/>
                      <a:r>
                        <a:rPr lang="hu-HU" sz="2800" b="1">
                          <a:latin typeface="Source Sans Pro Bold"/>
                        </a:rPr>
                        <a:t>C0 </a:t>
                      </a:r>
                      <a:r>
                        <a:rPr lang="hu-HU" sz="2800" b="1" err="1">
                          <a:latin typeface="Source Sans Pro Bold"/>
                        </a:rPr>
                        <a:t>Welcome</a:t>
                      </a:r>
                      <a:r>
                        <a:rPr lang="hu-HU" sz="2800" b="1">
                          <a:latin typeface="Source Sans Pro Bold"/>
                        </a:rPr>
                        <a:t> </a:t>
                      </a:r>
                      <a:r>
                        <a:rPr lang="hu-HU" sz="2800" b="1" err="1">
                          <a:latin typeface="Source Sans Pro Bold"/>
                        </a:rPr>
                        <a:t>to</a:t>
                      </a:r>
                      <a:r>
                        <a:rPr lang="hu-HU" sz="2800" b="1">
                          <a:latin typeface="Source Sans Pro Bold"/>
                        </a:rPr>
                        <a:t> </a:t>
                      </a:r>
                      <a:r>
                        <a:rPr lang="hu-HU" sz="2800" b="1" err="1">
                          <a:latin typeface="Source Sans Pro Bold"/>
                        </a:rPr>
                        <a:t>Salam</a:t>
                      </a:r>
                      <a:r>
                        <a:rPr lang="hu-HU" sz="2800" b="1">
                          <a:latin typeface="Source Sans Pro Bold"/>
                        </a:rPr>
                        <a:t> - </a:t>
                      </a:r>
                      <a:r>
                        <a:rPr lang="hu-HU" sz="2800" b="1" err="1">
                          <a:latin typeface="Source Sans Pro Bold"/>
                        </a:rPr>
                        <a:t>Classroom</a:t>
                      </a:r>
                      <a:endParaRPr lang="hu-HU" sz="2800" b="1">
                        <a:latin typeface="Source Sans Pro Bold"/>
                      </a:endParaRPr>
                    </a:p>
                  </a:txBody>
                  <a:tcPr anchor="ct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256917608"/>
                  </a:ext>
                </a:extLst>
              </a:tr>
              <a:tr h="370840">
                <a:tc gridSpan="3">
                  <a:txBody>
                    <a:bodyPr/>
                    <a:lstStyle/>
                    <a:p>
                      <a:pPr algn="ctr"/>
                      <a:r>
                        <a:rPr lang="hu-HU" sz="2800" b="1" dirty="0">
                          <a:latin typeface="Source Sans Pro Regular"/>
                        </a:rPr>
                        <a:t>20’</a:t>
                      </a:r>
                    </a:p>
                  </a:txBody>
                  <a:tcPr anchor="ctr">
                    <a:solidFill>
                      <a:srgbClr val="DDD9C4"/>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750645426"/>
                  </a:ext>
                </a:extLst>
              </a:tr>
              <a:tr h="370840">
                <a:tc>
                  <a:txBody>
                    <a:bodyPr/>
                    <a:lstStyle/>
                    <a:p>
                      <a:pPr algn="ctr"/>
                      <a:endParaRPr lang="hu-HU" sz="2800">
                        <a:latin typeface="Source Sans Pro Regular"/>
                      </a:endParaRPr>
                    </a:p>
                  </a:txBody>
                  <a:tcPr anchor="ctr"/>
                </a:tc>
                <a:tc>
                  <a:txBody>
                    <a:bodyPr/>
                    <a:lstStyle/>
                    <a:p>
                      <a:pPr algn="ctr"/>
                      <a:r>
                        <a:rPr lang="hu-HU" sz="2800" b="1">
                          <a:latin typeface="Source Sans Pro Regular"/>
                        </a:rPr>
                        <a:t>5’</a:t>
                      </a:r>
                    </a:p>
                  </a:txBody>
                  <a:tcPr anchor="ctr"/>
                </a:tc>
                <a:tc>
                  <a:txBody>
                    <a:bodyPr/>
                    <a:lstStyle/>
                    <a:p>
                      <a:pPr algn="ctr"/>
                      <a:r>
                        <a:rPr lang="hu-HU" sz="2800" b="1">
                          <a:latin typeface="Source Sans Pro Regular"/>
                        </a:rPr>
                        <a:t>15’</a:t>
                      </a:r>
                    </a:p>
                  </a:txBody>
                  <a:tcPr anchor="ctr"/>
                </a:tc>
                <a:extLst>
                  <a:ext uri="{0D108BD9-81ED-4DB2-BD59-A6C34878D82A}">
                    <a16:rowId xmlns:a16="http://schemas.microsoft.com/office/drawing/2014/main" val="4077990712"/>
                  </a:ext>
                </a:extLst>
              </a:tr>
              <a:tr h="370840">
                <a:tc>
                  <a:txBody>
                    <a:bodyPr/>
                    <a:lstStyle/>
                    <a:p>
                      <a:pPr algn="l"/>
                      <a:r>
                        <a:rPr lang="hu-HU" sz="2800" b="1" err="1">
                          <a:latin typeface="Source Sans Pro Bold"/>
                        </a:rPr>
                        <a:t>All</a:t>
                      </a:r>
                      <a:r>
                        <a:rPr lang="hu-HU" sz="2800" b="1">
                          <a:latin typeface="Source Sans Pro Bold"/>
                        </a:rPr>
                        <a:t> </a:t>
                      </a:r>
                      <a:r>
                        <a:rPr lang="hu-HU" sz="2800" b="1" err="1">
                          <a:latin typeface="Source Sans Pro Bold"/>
                        </a:rPr>
                        <a:t>RRTs</a:t>
                      </a:r>
                      <a:r>
                        <a:rPr lang="hu-HU" sz="2800" b="1">
                          <a:latin typeface="Source Sans Pro Bold"/>
                        </a:rPr>
                        <a:t> </a:t>
                      </a:r>
                      <a:r>
                        <a:rPr lang="hu-HU" sz="2800" b="1" err="1">
                          <a:latin typeface="Source Sans Pro Bold"/>
                        </a:rPr>
                        <a:t>together</a:t>
                      </a:r>
                      <a:endParaRPr lang="hu-HU" sz="2800" b="1">
                        <a:latin typeface="Source Sans Pro Bold"/>
                      </a:endParaRPr>
                    </a:p>
                  </a:txBody>
                  <a:tcPr anchor="ctr"/>
                </a:tc>
                <a:tc>
                  <a:txBody>
                    <a:bodyPr/>
                    <a:lstStyle/>
                    <a:p>
                      <a:pPr algn="l"/>
                      <a:r>
                        <a:rPr lang="hu-HU" sz="2400" err="1">
                          <a:latin typeface="Source Sans Pro Regular"/>
                        </a:rPr>
                        <a:t>Introduce</a:t>
                      </a:r>
                      <a:r>
                        <a:rPr lang="hu-HU" sz="2400">
                          <a:latin typeface="Source Sans Pro Regular"/>
                        </a:rPr>
                        <a:t> </a:t>
                      </a:r>
                      <a:r>
                        <a:rPr lang="hu-HU" sz="2400" err="1">
                          <a:latin typeface="Source Sans Pro Regular"/>
                        </a:rPr>
                        <a:t>objectives</a:t>
                      </a:r>
                      <a:endParaRPr lang="hu-HU" sz="2400">
                        <a:latin typeface="Source Sans Pro Regular"/>
                      </a:endParaRPr>
                    </a:p>
                  </a:txBody>
                  <a:tcPr anchor="ctr"/>
                </a:tc>
                <a:tc>
                  <a:txBody>
                    <a:bodyPr/>
                    <a:lstStyle/>
                    <a:p>
                      <a:pPr algn="l"/>
                      <a:r>
                        <a:rPr lang="hu-HU" sz="2400" dirty="0">
                          <a:latin typeface="Source Sans Pro Regular"/>
                        </a:rPr>
                        <a:t>Present country context</a:t>
                      </a:r>
                    </a:p>
                  </a:txBody>
                  <a:tcPr anchor="ctr">
                    <a:solidFill>
                      <a:srgbClr val="DDD9C4"/>
                    </a:solidFill>
                  </a:tcPr>
                </a:tc>
                <a:extLst>
                  <a:ext uri="{0D108BD9-81ED-4DB2-BD59-A6C34878D82A}">
                    <a16:rowId xmlns:a16="http://schemas.microsoft.com/office/drawing/2014/main" val="1345524404"/>
                  </a:ext>
                </a:extLst>
              </a:tr>
            </a:tbl>
          </a:graphicData>
        </a:graphic>
      </p:graphicFrame>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Google Shape;308;p8"/>
          <p:cNvSpPr txBox="1">
            <a:spLocks noGrp="1"/>
          </p:cNvSpPr>
          <p:nvPr>
            <p:ph type="title"/>
          </p:nvPr>
        </p:nvSpPr>
        <p:spPr>
          <a:xfrm>
            <a:off x="282043" y="302670"/>
            <a:ext cx="3264195" cy="1932377"/>
          </a:xfrm>
          <a:prstGeom prst="rect">
            <a:avLst/>
          </a:prstGeom>
        </p:spPr>
        <p:txBody>
          <a:bodyPr lIns="0" tIns="0" rIns="0" bIns="0"/>
          <a:lstStyle/>
          <a:p>
            <a:pPr>
              <a:defRPr b="1">
                <a:latin typeface="Arial"/>
                <a:ea typeface="Arial"/>
                <a:cs typeface="Arial"/>
                <a:sym typeface="Arial"/>
              </a:defRPr>
            </a:pPr>
            <a:endParaRPr dirty="0">
              <a:latin typeface="Source Sans Pro Regular"/>
            </a:endParaRPr>
          </a:p>
          <a:p>
            <a:pPr>
              <a:defRPr b="1">
                <a:latin typeface="Arial"/>
                <a:ea typeface="Arial"/>
                <a:cs typeface="Arial"/>
                <a:sym typeface="Arial"/>
              </a:defRPr>
            </a:pPr>
            <a:r>
              <a:rPr lang="fr-FR" dirty="0">
                <a:latin typeface="Source Sans Pro Regular"/>
              </a:rPr>
              <a:t>Session C1</a:t>
            </a:r>
            <a:r>
              <a:rPr dirty="0">
                <a:latin typeface="Source Sans Pro Regular"/>
              </a:rPr>
              <a:t>: </a:t>
            </a:r>
            <a:br>
              <a:rPr lang="hu-HU" dirty="0">
                <a:latin typeface="Source Sans Pro Regular"/>
              </a:rPr>
            </a:br>
            <a:r>
              <a:rPr dirty="0">
                <a:latin typeface="Source Sans Pro Regular"/>
              </a:rPr>
              <a:t>RRT activated</a:t>
            </a:r>
            <a:br>
              <a:rPr lang="fr-FR" dirty="0">
                <a:latin typeface="Source Sans Pro Regular"/>
              </a:rPr>
            </a:br>
            <a:r>
              <a:rPr lang="fr-FR" dirty="0">
                <a:latin typeface="Source Sans Pro Regular"/>
              </a:rPr>
              <a:t>Participant </a:t>
            </a:r>
            <a:r>
              <a:rPr lang="fr-FR" dirty="0" err="1">
                <a:latin typeface="Source Sans Pro Regular"/>
              </a:rPr>
              <a:t>hat</a:t>
            </a:r>
            <a:r>
              <a:rPr lang="fr-FR" dirty="0">
                <a:latin typeface="Source Sans Pro Regular"/>
              </a:rPr>
              <a:t> </a:t>
            </a:r>
            <a:endParaRPr dirty="0">
              <a:latin typeface="Source Sans Pro Regular"/>
            </a:endParaRPr>
          </a:p>
        </p:txBody>
      </p:sp>
      <p:sp>
        <p:nvSpPr>
          <p:cNvPr id="1033" name="Google Shape;308;p8"/>
          <p:cNvSpPr txBox="1">
            <a:spLocks noGrp="1"/>
          </p:cNvSpPr>
          <p:nvPr>
            <p:ph type="body" idx="1"/>
          </p:nvPr>
        </p:nvSpPr>
        <p:spPr>
          <a:prstGeom prst="rect">
            <a:avLst/>
          </a:prstGeom>
        </p:spPr>
        <p:txBody>
          <a:bodyPr lIns="0" tIns="0" rIns="0" bIns="0"/>
          <a:lstStyle/>
          <a:p>
            <a:pPr>
              <a:spcBef>
                <a:spcPts val="0"/>
              </a:spcBef>
              <a:defRPr sz="3200" b="1">
                <a:solidFill>
                  <a:srgbClr val="FFFFFF"/>
                </a:solidFill>
                <a:latin typeface="Arial"/>
                <a:ea typeface="Arial"/>
                <a:cs typeface="Arial"/>
                <a:sym typeface="Arial"/>
              </a:defRPr>
            </a:pPr>
            <a:endParaRPr/>
          </a:p>
          <a:p>
            <a:pPr>
              <a:spcBef>
                <a:spcPts val="0"/>
              </a:spcBef>
              <a:defRPr sz="3200" b="1">
                <a:solidFill>
                  <a:srgbClr val="FFFFFF"/>
                </a:solidFill>
                <a:latin typeface="Arial"/>
                <a:ea typeface="Arial"/>
                <a:cs typeface="Arial"/>
                <a:sym typeface="Arial"/>
              </a:defRPr>
            </a:pPr>
            <a:r>
              <a:t>Session C1: RRT activated</a:t>
            </a:r>
          </a:p>
        </p:txBody>
      </p:sp>
      <p:pic>
        <p:nvPicPr>
          <p:cNvPr id="1035" name="Picture 6" descr="Picture 6"/>
          <p:cNvPicPr>
            <a:picLocks noChangeAspect="1"/>
          </p:cNvPicPr>
          <p:nvPr/>
        </p:nvPicPr>
        <p:blipFill>
          <a:blip r:embed="rId3"/>
          <a:stretch>
            <a:fillRect/>
          </a:stretch>
        </p:blipFill>
        <p:spPr>
          <a:xfrm>
            <a:off x="5938094" y="2180638"/>
            <a:ext cx="2840147" cy="2840147"/>
          </a:xfrm>
          <a:prstGeom prst="rect">
            <a:avLst/>
          </a:prstGeom>
          <a:ln w="12700">
            <a:miter lim="400000"/>
          </a:ln>
        </p:spPr>
      </p:pic>
      <p:sp>
        <p:nvSpPr>
          <p:cNvPr id="2" name="Rounded Rectangle 4">
            <a:extLst>
              <a:ext uri="{FF2B5EF4-FFF2-40B4-BE49-F238E27FC236}">
                <a16:creationId xmlns:a16="http://schemas.microsoft.com/office/drawing/2014/main" id="{189C7FD3-C0AF-1C0A-CD30-C180844EFB80}"/>
              </a:ext>
            </a:extLst>
          </p:cNvPr>
          <p:cNvSpPr/>
          <p:nvPr/>
        </p:nvSpPr>
        <p:spPr>
          <a:xfrm rot="10800000" flipH="1">
            <a:off x="324848" y="2167704"/>
            <a:ext cx="2144393" cy="91599"/>
          </a:xfrm>
          <a:prstGeom prst="roundRect">
            <a:avLst>
              <a:gd name="adj" fmla="val 47444"/>
            </a:avLst>
          </a:prstGeom>
          <a:solidFill>
            <a:schemeClr val="accent3"/>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 name="Content Placeholder 2"/>
          <p:cNvSpPr txBox="1">
            <a:spLocks noGrp="1"/>
          </p:cNvSpPr>
          <p:nvPr>
            <p:ph type="body" sz="quarter" idx="1"/>
          </p:nvPr>
        </p:nvSpPr>
        <p:spPr>
          <a:xfrm>
            <a:off x="288000" y="900000"/>
            <a:ext cx="3740582" cy="653144"/>
          </a:xfrm>
          <a:prstGeom prst="rect">
            <a:avLst/>
          </a:prstGeom>
        </p:spPr>
        <p:txBody>
          <a:bodyPr lIns="45719" tIns="45720" rIns="45719" bIns="45720" anchor="t">
            <a:normAutofit/>
          </a:bodyPr>
          <a:lstStyle>
            <a:lvl1pPr>
              <a:defRPr sz="2800">
                <a:solidFill>
                  <a:srgbClr val="C00000"/>
                </a:solidFill>
                <a:latin typeface="Source Sans Pro Bold"/>
                <a:ea typeface="Source Sans Pro Bold"/>
                <a:cs typeface="Source Sans Pro Bold"/>
                <a:sym typeface="Source Sans Pro Bold"/>
              </a:defRPr>
            </a:lvl1pPr>
          </a:lstStyle>
          <a:p>
            <a:r>
              <a:rPr b="1"/>
              <a:t>Key information</a:t>
            </a:r>
            <a:endParaRPr lang="en-US" b="1"/>
          </a:p>
        </p:txBody>
      </p:sp>
      <p:sp>
        <p:nvSpPr>
          <p:cNvPr id="1041" name="Title 1"/>
          <p:cNvSpPr txBox="1">
            <a:spLocks noGrp="1"/>
          </p:cNvSpPr>
          <p:nvPr>
            <p:ph type="title"/>
          </p:nvPr>
        </p:nvSpPr>
        <p:spPr>
          <a:xfrm>
            <a:off x="144000" y="2547"/>
            <a:ext cx="6296903" cy="646113"/>
          </a:xfrm>
          <a:prstGeom prst="rect">
            <a:avLst/>
          </a:prstGeom>
        </p:spPr>
        <p:txBody>
          <a:bodyPr/>
          <a:lstStyle>
            <a:lvl1pPr>
              <a:defRPr b="1">
                <a:latin typeface="Arial"/>
                <a:ea typeface="Arial"/>
                <a:cs typeface="Arial"/>
                <a:sym typeface="Arial"/>
              </a:defRPr>
            </a:lvl1pPr>
          </a:lstStyle>
          <a:p>
            <a:r>
              <a:rPr>
                <a:latin typeface="Source Sans Pro Regular"/>
              </a:rPr>
              <a:t>C1 RRT activated</a:t>
            </a:r>
          </a:p>
        </p:txBody>
      </p:sp>
      <p:sp>
        <p:nvSpPr>
          <p:cNvPr id="1043" name="ZoneTexte 4"/>
          <p:cNvSpPr txBox="1"/>
          <p:nvPr/>
        </p:nvSpPr>
        <p:spPr>
          <a:xfrm>
            <a:off x="1278384" y="1440000"/>
            <a:ext cx="9950153" cy="4550476"/>
          </a:xfrm>
          <a:prstGeom prst="rect">
            <a:avLst/>
          </a:prstGeom>
          <a:solidFill>
            <a:schemeClr val="accent3"/>
          </a:solidFill>
          <a:ln w="9525">
            <a:solidFill>
              <a:schemeClr val="tx1"/>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defTabSz="289320">
              <a:lnSpc>
                <a:spcPct val="90000"/>
              </a:lnSpc>
              <a:spcBef>
                <a:spcPts val="300"/>
              </a:spcBef>
              <a:defRPr sz="2200">
                <a:latin typeface="Source Sans Pro Bold"/>
                <a:ea typeface="Source Sans Pro Bold"/>
                <a:cs typeface="Source Sans Pro Bold"/>
                <a:sym typeface="Source Sans Pro Bold"/>
              </a:defRPr>
            </a:pPr>
            <a:r>
              <a:rPr lang="en-US" sz="2200" b="1" dirty="0">
                <a:solidFill>
                  <a:schemeClr val="bg1"/>
                </a:solidFill>
                <a:latin typeface="Source Sans Pro"/>
                <a:sym typeface="Source Sans Pro Bold"/>
              </a:rPr>
              <a:t>Title: Mysterious Virus Harvesting Children and women in Sayan</a:t>
            </a:r>
            <a:r>
              <a:rPr lang="en-US" sz="2200" b="1" dirty="0">
                <a:solidFill>
                  <a:schemeClr val="bg1"/>
                </a:solidFill>
                <a:latin typeface="Source Sans Pro"/>
                <a:sym typeface="Source Sans Pro Regular"/>
              </a:rPr>
              <a:t> </a:t>
            </a:r>
            <a:endParaRPr lang="en-US" sz="2200" b="1" dirty="0">
              <a:solidFill>
                <a:schemeClr val="bg1"/>
              </a:solidFill>
              <a:latin typeface="Source Sans Pro"/>
              <a:sym typeface="Source Sans Pro Bold"/>
            </a:endParaRPr>
          </a:p>
          <a:p>
            <a:pPr defTabSz="289320">
              <a:lnSpc>
                <a:spcPct val="90000"/>
              </a:lnSpc>
              <a:spcBef>
                <a:spcPts val="300"/>
              </a:spcBef>
              <a:defRPr sz="2200">
                <a:latin typeface="Source Sans Pro Bold"/>
                <a:ea typeface="Source Sans Pro Bold"/>
                <a:cs typeface="Source Sans Pro Bold"/>
                <a:sym typeface="Source Sans Pro Bold"/>
              </a:defRPr>
            </a:pPr>
            <a:r>
              <a:rPr lang="en-US" sz="2200" b="1" dirty="0">
                <a:solidFill>
                  <a:schemeClr val="bg1"/>
                </a:solidFill>
                <a:latin typeface="Source Sans Pro"/>
                <a:sym typeface="Source Sans Pro Bold"/>
              </a:rPr>
              <a:t>Date: Thu 22 July 2021</a:t>
            </a:r>
            <a:r>
              <a:rPr lang="en-US" sz="2200" b="1" dirty="0">
                <a:solidFill>
                  <a:schemeClr val="bg1"/>
                </a:solidFill>
                <a:latin typeface="Source Sans Pro"/>
                <a:sym typeface="Source Sans Pro Regular"/>
              </a:rPr>
              <a:t> </a:t>
            </a:r>
            <a:endParaRPr lang="en-US" sz="2200" b="1" dirty="0">
              <a:solidFill>
                <a:schemeClr val="bg1"/>
              </a:solidFill>
              <a:latin typeface="Source Sans Pro"/>
              <a:sym typeface="Source Sans Pro Bold"/>
            </a:endParaRPr>
          </a:p>
          <a:p>
            <a:pPr defTabSz="289320">
              <a:lnSpc>
                <a:spcPct val="90000"/>
              </a:lnSpc>
              <a:spcBef>
                <a:spcPts val="300"/>
              </a:spcBef>
              <a:defRPr sz="2200">
                <a:latin typeface="Source Sans Pro Bold"/>
                <a:ea typeface="Source Sans Pro Bold"/>
                <a:cs typeface="Source Sans Pro Bold"/>
                <a:sym typeface="Source Sans Pro Bold"/>
              </a:defRPr>
            </a:pPr>
            <a:r>
              <a:rPr lang="en-US" sz="2200" b="1" dirty="0">
                <a:solidFill>
                  <a:schemeClr val="bg1"/>
                </a:solidFill>
                <a:latin typeface="Source Sans Pro"/>
                <a:sym typeface="Source Sans Pro Bold"/>
              </a:rPr>
              <a:t>Source: Salam Times, Late edition</a:t>
            </a:r>
            <a:r>
              <a:rPr lang="en-US" sz="2200" b="1" dirty="0">
                <a:solidFill>
                  <a:schemeClr val="bg1"/>
                </a:solidFill>
                <a:latin typeface="Source Sans Pro"/>
                <a:sym typeface="Source Sans Pro Regular"/>
              </a:rPr>
              <a:t> </a:t>
            </a:r>
            <a:endParaRPr lang="en-US" sz="2200" b="1" dirty="0">
              <a:solidFill>
                <a:schemeClr val="bg1"/>
              </a:solidFill>
              <a:latin typeface="Source Sans Pro"/>
            </a:endParaRPr>
          </a:p>
          <a:p>
            <a:pPr defTabSz="289320">
              <a:lnSpc>
                <a:spcPct val="90000"/>
              </a:lnSpc>
              <a:spcBef>
                <a:spcPts val="300"/>
              </a:spcBef>
              <a:defRPr sz="2200">
                <a:solidFill>
                  <a:srgbClr val="0070C0"/>
                </a:solidFill>
                <a:latin typeface="Source Sans Pro Regular"/>
                <a:ea typeface="Source Sans Pro Regular"/>
                <a:cs typeface="Source Sans Pro Regular"/>
                <a:sym typeface="Source Sans Pro Regular"/>
              </a:defRPr>
            </a:pPr>
            <a:r>
              <a:rPr lang="en-US" sz="2200" dirty="0">
                <a:solidFill>
                  <a:srgbClr val="0000FF"/>
                </a:solidFill>
                <a:latin typeface="Source Sans Pro"/>
                <a:sym typeface="Source Sans Pro Bold"/>
              </a:rPr>
              <a:t>&lt;http://www.salamtimes.sal.html&gt;  </a:t>
            </a:r>
            <a:endParaRPr lang="en-US" sz="2200" dirty="0">
              <a:solidFill>
                <a:srgbClr val="0000FF"/>
              </a:solidFill>
              <a:latin typeface="Source Sans Pro"/>
            </a:endParaRPr>
          </a:p>
          <a:p>
            <a:pPr defTabSz="289320">
              <a:lnSpc>
                <a:spcPct val="90000"/>
              </a:lnSpc>
              <a:spcBef>
                <a:spcPts val="300"/>
              </a:spcBef>
              <a:defRPr sz="2200">
                <a:latin typeface="Source Sans Pro Regular"/>
                <a:ea typeface="Source Sans Pro Regular"/>
                <a:cs typeface="Source Sans Pro Regular"/>
                <a:sym typeface="Source Sans Pro Regular"/>
              </a:defRPr>
            </a:pPr>
            <a:r>
              <a:rPr lang="en-US" sz="2200" dirty="0">
                <a:solidFill>
                  <a:schemeClr val="bg1"/>
                </a:solidFill>
                <a:latin typeface="Source Sans Pro"/>
                <a:sym typeface="Source Sans Pro Bold"/>
              </a:rPr>
              <a:t>Governmental officials have declared the deaths of more than 100 people in Karan province in Northern Salam. The recorded deaths were caused by a mysterious virus. Severe acute diarrhoea and vomiting are the main symptoms of this strange epidemic. Salam officials stated that there have been about 65 deaths, mostly children and women, reported from one village called Syan. The remaining deaths were recorded in the neighbouring villages. </a:t>
            </a:r>
            <a:endParaRPr lang="en-US" sz="2200" dirty="0">
              <a:solidFill>
                <a:schemeClr val="bg1"/>
              </a:solidFill>
              <a:latin typeface="Source Sans Pro"/>
            </a:endParaRPr>
          </a:p>
          <a:p>
            <a:pPr defTabSz="289320">
              <a:lnSpc>
                <a:spcPct val="90000"/>
              </a:lnSpc>
              <a:spcBef>
                <a:spcPts val="300"/>
              </a:spcBef>
              <a:defRPr sz="2200">
                <a:latin typeface="Source Sans Pro Regular"/>
                <a:ea typeface="Source Sans Pro Regular"/>
                <a:cs typeface="Source Sans Pro Regular"/>
                <a:sym typeface="Source Sans Pro Regular"/>
              </a:defRPr>
            </a:pPr>
            <a:r>
              <a:rPr lang="en-US" sz="2200" dirty="0">
                <a:solidFill>
                  <a:schemeClr val="bg1"/>
                </a:solidFill>
                <a:latin typeface="Source Sans Pro"/>
                <a:sym typeface="Source Sans Pro Bold"/>
              </a:rPr>
              <a:t>An independent medical source (who requested anonymity) confirmed that the virus started to spread to other regions, threatening the life of mainly young children. She added, “I expect to witness similar cases infected by this strange virus in Mando city, the capital of Salam, soon.” </a:t>
            </a:r>
            <a:endParaRPr lang="en-US" sz="2200" dirty="0">
              <a:solidFill>
                <a:schemeClr val="bg1"/>
              </a:solidFill>
              <a:latin typeface="Source Sans Pro"/>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TextBox 6"/>
          <p:cNvSpPr txBox="1"/>
          <p:nvPr/>
        </p:nvSpPr>
        <p:spPr>
          <a:xfrm>
            <a:off x="288000" y="900000"/>
            <a:ext cx="6003037"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Instructions</a:t>
            </a:r>
          </a:p>
        </p:txBody>
      </p:sp>
      <p:sp>
        <p:nvSpPr>
          <p:cNvPr id="2" name="Title 1">
            <a:extLst>
              <a:ext uri="{FF2B5EF4-FFF2-40B4-BE49-F238E27FC236}">
                <a16:creationId xmlns:a16="http://schemas.microsoft.com/office/drawing/2014/main" id="{26E1CFCB-4BAA-446F-183D-972B8FE0BADE}"/>
              </a:ext>
            </a:extLst>
          </p:cNvPr>
          <p:cNvSpPr txBox="1">
            <a:spLocks noGrp="1"/>
          </p:cNvSpPr>
          <p:nvPr>
            <p:ph type="title"/>
          </p:nvPr>
        </p:nvSpPr>
        <p:spPr>
          <a:xfrm>
            <a:off x="144000" y="2547"/>
            <a:ext cx="6296903" cy="646113"/>
          </a:xfrm>
          <a:prstGeom prst="rect">
            <a:avLst/>
          </a:prstGeom>
        </p:spPr>
        <p:txBody>
          <a:bodyPr/>
          <a:lstStyle>
            <a:lvl1pPr>
              <a:defRPr b="1">
                <a:latin typeface="Arial"/>
                <a:ea typeface="Arial"/>
                <a:cs typeface="Arial"/>
                <a:sym typeface="Arial"/>
              </a:defRPr>
            </a:lvl1pPr>
          </a:lstStyle>
          <a:p>
            <a:r>
              <a:rPr>
                <a:latin typeface="Source Sans Pro Regular"/>
              </a:rPr>
              <a:t>C1 RRT activated</a:t>
            </a:r>
          </a:p>
        </p:txBody>
      </p:sp>
      <p:sp>
        <p:nvSpPr>
          <p:cNvPr id="3" name="Szövegdoboz 2">
            <a:extLst>
              <a:ext uri="{FF2B5EF4-FFF2-40B4-BE49-F238E27FC236}">
                <a16:creationId xmlns:a16="http://schemas.microsoft.com/office/drawing/2014/main" id="{DA808411-D99B-F32D-E3EC-2E3815419F87}"/>
              </a:ext>
            </a:extLst>
          </p:cNvPr>
          <p:cNvSpPr txBox="1"/>
          <p:nvPr/>
        </p:nvSpPr>
        <p:spPr>
          <a:xfrm>
            <a:off x="1260000" y="1440000"/>
            <a:ext cx="9990592" cy="42478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71960">
              <a:lnSpc>
                <a:spcPct val="92000"/>
              </a:lnSpc>
              <a:spcBef>
                <a:spcPts val="900"/>
              </a:spcBef>
              <a:defRPr sz="2068"/>
            </a:pPr>
            <a:r>
              <a:rPr lang="en-US" sz="2200">
                <a:latin typeface="Source Sans Pro Regular"/>
              </a:rPr>
              <a:t>Your group is the national RRT in Salam. Alerted by </a:t>
            </a:r>
            <a:r>
              <a:rPr lang="en-US" sz="2200" err="1">
                <a:latin typeface="Source Sans Pro Regular"/>
              </a:rPr>
              <a:t>rumours</a:t>
            </a:r>
            <a:r>
              <a:rPr lang="en-US" sz="2200">
                <a:latin typeface="Source Sans Pro Regular"/>
              </a:rPr>
              <a:t> spread by the media, Dr Zaher, the RRT Manager at the Emergency Operations Center (EOC) activates the RRT and asked the team to deploy to investigate, confirm, or discard the </a:t>
            </a:r>
            <a:r>
              <a:rPr lang="en-US" sz="2200" err="1">
                <a:latin typeface="Source Sans Pro Regular"/>
              </a:rPr>
              <a:t>rumours</a:t>
            </a:r>
            <a:r>
              <a:rPr lang="en-US" sz="2200">
                <a:latin typeface="Source Sans Pro Regular"/>
              </a:rPr>
              <a:t>, and take initial control and prevention measures as required. </a:t>
            </a:r>
          </a:p>
          <a:p>
            <a:pPr defTabSz="271960">
              <a:lnSpc>
                <a:spcPct val="92000"/>
              </a:lnSpc>
              <a:spcBef>
                <a:spcPts val="900"/>
              </a:spcBef>
              <a:defRPr sz="2068"/>
            </a:pPr>
            <a:r>
              <a:rPr lang="en-US" sz="2200">
                <a:latin typeface="Source Sans Pro Regular"/>
              </a:rPr>
              <a:t>Dr Zaher calls the RRT for a meeting this afternoon, 23 July 2021, for a pre-deployment briefing. The RRT should gather all possible data and information about the situation before deployment. The team must prepare an action plan and discuss it at the pre-deployment meeting. The action plan should be updated as the scenario moves forward, based on new information received. </a:t>
            </a:r>
          </a:p>
          <a:p>
            <a:pPr defTabSz="271960">
              <a:lnSpc>
                <a:spcPct val="72000"/>
              </a:lnSpc>
              <a:spcBef>
                <a:spcPts val="200"/>
              </a:spcBef>
              <a:defRPr sz="2068"/>
            </a:pPr>
            <a:r>
              <a:rPr lang="en-US" sz="2200">
                <a:latin typeface="Source Sans Pro Regular"/>
              </a:rPr>
              <a:t>The team - through the RRT team leader - should update Dr Zaher, RRT Manager at the EOC, with a situation report (SITREP).</a:t>
            </a:r>
            <a:endParaRPr lang="en-US" sz="2200">
              <a:solidFill>
                <a:srgbClr val="548235"/>
              </a:solidFill>
              <a:latin typeface="Source Sans Pro Regular"/>
              <a:ea typeface="Source Sans Pro Bold"/>
              <a:cs typeface="Source Sans Pro Bold"/>
              <a:sym typeface="Source Sans Pro Bold"/>
            </a:endParaRPr>
          </a:p>
          <a:p>
            <a:pPr defTabSz="271960">
              <a:lnSpc>
                <a:spcPct val="72000"/>
              </a:lnSpc>
              <a:spcBef>
                <a:spcPts val="200"/>
              </a:spcBef>
              <a:defRPr sz="2068">
                <a:solidFill>
                  <a:srgbClr val="548235"/>
                </a:solidFill>
                <a:latin typeface="Source Sans Pro Bold"/>
                <a:ea typeface="Source Sans Pro Bold"/>
                <a:cs typeface="Source Sans Pro Bold"/>
                <a:sym typeface="Source Sans Pro Bold"/>
              </a:defRPr>
            </a:pPr>
            <a:r>
              <a:rPr lang="en-US" sz="2200">
                <a:latin typeface="Source Sans Pro Regular"/>
              </a:rPr>
              <a:t> </a:t>
            </a:r>
          </a:p>
          <a:p>
            <a:pPr marL="0" marR="0" indent="0" algn="l" defTabSz="914400" rtl="0" fontAlgn="auto" latinLnBrk="0" hangingPunct="0">
              <a:lnSpc>
                <a:spcPct val="100000"/>
              </a:lnSpc>
              <a:spcBef>
                <a:spcPts val="0"/>
              </a:spcBef>
              <a:spcAft>
                <a:spcPts val="0"/>
              </a:spcAft>
              <a:buClrTx/>
              <a:buSzTx/>
              <a:buFontTx/>
              <a:buNone/>
              <a:tabLst/>
            </a:pPr>
            <a:endParaRPr kumimoji="0" lang="hu-HU" sz="2200" b="0" i="0" u="none" strike="noStrike" cap="none" spc="0" normalizeH="0" baseline="0">
              <a:ln>
                <a:noFill/>
              </a:ln>
              <a:solidFill>
                <a:srgbClr val="000000"/>
              </a:solidFill>
              <a:effectLst/>
              <a:uFillTx/>
              <a:latin typeface="Source Sans Pro Regular"/>
              <a:sym typeface="Calibri"/>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TextBox 8"/>
          <p:cNvSpPr txBox="1"/>
          <p:nvPr/>
        </p:nvSpPr>
        <p:spPr>
          <a:xfrm>
            <a:off x="288000" y="900000"/>
            <a:ext cx="601218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Outputs:</a:t>
            </a:r>
            <a:endParaRPr lang="en-US" b="1"/>
          </a:p>
        </p:txBody>
      </p:sp>
      <p:sp>
        <p:nvSpPr>
          <p:cNvPr id="2" name="Title 1">
            <a:extLst>
              <a:ext uri="{FF2B5EF4-FFF2-40B4-BE49-F238E27FC236}">
                <a16:creationId xmlns:a16="http://schemas.microsoft.com/office/drawing/2014/main" id="{750550CA-3FFD-A12D-8C7D-427AD72CD224}"/>
              </a:ext>
            </a:extLst>
          </p:cNvPr>
          <p:cNvSpPr txBox="1">
            <a:spLocks noGrp="1"/>
          </p:cNvSpPr>
          <p:nvPr>
            <p:ph type="title"/>
          </p:nvPr>
        </p:nvSpPr>
        <p:spPr>
          <a:xfrm>
            <a:off x="144000" y="2547"/>
            <a:ext cx="6296903" cy="646113"/>
          </a:xfrm>
          <a:prstGeom prst="rect">
            <a:avLst/>
          </a:prstGeom>
        </p:spPr>
        <p:txBody>
          <a:bodyPr/>
          <a:lstStyle>
            <a:lvl1pPr>
              <a:defRPr b="1">
                <a:latin typeface="Arial"/>
                <a:ea typeface="Arial"/>
                <a:cs typeface="Arial"/>
                <a:sym typeface="Arial"/>
              </a:defRPr>
            </a:lvl1pPr>
          </a:lstStyle>
          <a:p>
            <a:r>
              <a:rPr>
                <a:latin typeface="Source Sans Pro Regular"/>
              </a:rPr>
              <a:t>C1 RRT activated</a:t>
            </a:r>
          </a:p>
        </p:txBody>
      </p:sp>
      <p:sp>
        <p:nvSpPr>
          <p:cNvPr id="3" name="Szövegdoboz 2">
            <a:extLst>
              <a:ext uri="{FF2B5EF4-FFF2-40B4-BE49-F238E27FC236}">
                <a16:creationId xmlns:a16="http://schemas.microsoft.com/office/drawing/2014/main" id="{06920753-BED0-3DFE-5BE9-56BB2F478FAA}"/>
              </a:ext>
            </a:extLst>
          </p:cNvPr>
          <p:cNvSpPr txBox="1"/>
          <p:nvPr/>
        </p:nvSpPr>
        <p:spPr>
          <a:xfrm>
            <a:off x="1260000" y="1440000"/>
            <a:ext cx="10455750" cy="47460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86426">
              <a:lnSpc>
                <a:spcPct val="81000"/>
              </a:lnSpc>
              <a:spcBef>
                <a:spcPts val="200"/>
              </a:spcBef>
              <a:defRPr sz="2376">
                <a:solidFill>
                  <a:schemeClr val="accent6">
                    <a:lumOff val="-9568"/>
                  </a:schemeClr>
                </a:solidFill>
                <a:latin typeface="Source Sans Pro Bold"/>
                <a:ea typeface="Source Sans Pro Bold"/>
                <a:cs typeface="Source Sans Pro Bold"/>
                <a:sym typeface="Source Sans Pro Bold"/>
              </a:defRPr>
            </a:pPr>
            <a:r>
              <a:rPr lang="en-US" sz="2400" b="1">
                <a:solidFill>
                  <a:srgbClr val="65A000"/>
                </a:solidFill>
              </a:rPr>
              <a:t>Team 1:</a:t>
            </a:r>
          </a:p>
          <a:p>
            <a:pPr marL="360000" lvl="1" indent="-360000" defTabSz="286426">
              <a:lnSpc>
                <a:spcPct val="81000"/>
              </a:lnSpc>
              <a:spcBef>
                <a:spcPts val="0"/>
              </a:spcBef>
              <a:buClr>
                <a:srgbClr val="65A000"/>
              </a:buClr>
              <a:buSzTx/>
              <a:buFont typeface="+mj-lt"/>
              <a:buAutoNum type="arabicPeriod"/>
              <a:defRPr sz="2376"/>
            </a:pPr>
            <a:r>
              <a:rPr lang="en-US" sz="2400">
                <a:latin typeface="Source Sans Pro Regular"/>
              </a:rPr>
              <a:t>RRT composition and TORs of various members defined</a:t>
            </a:r>
          </a:p>
          <a:p>
            <a:pPr marL="360000" lvl="1" indent="-360000" defTabSz="286426">
              <a:lnSpc>
                <a:spcPct val="81000"/>
              </a:lnSpc>
              <a:spcBef>
                <a:spcPts val="0"/>
              </a:spcBef>
              <a:buClr>
                <a:srgbClr val="65A000"/>
              </a:buClr>
              <a:buSzTx/>
              <a:buFont typeface="+mj-lt"/>
              <a:buAutoNum type="arabicPeriod"/>
              <a:defRPr sz="2376"/>
            </a:pPr>
            <a:r>
              <a:rPr lang="en-US" sz="2400">
                <a:latin typeface="Source Sans Pro Regular"/>
              </a:rPr>
              <a:t>Topics to be discussed/information to be gathered at pre-deployment</a:t>
            </a:r>
            <a:r>
              <a:rPr lang="hu-HU" sz="2400">
                <a:latin typeface="Source Sans Pro Regular"/>
              </a:rPr>
              <a:t> </a:t>
            </a:r>
            <a:r>
              <a:rPr lang="en-US" sz="2400">
                <a:latin typeface="Source Sans Pro Regular"/>
              </a:rPr>
              <a:t>briefing.</a:t>
            </a:r>
            <a:endParaRPr lang="hu-HU" sz="2400">
              <a:latin typeface="Source Sans Pro Regular"/>
            </a:endParaRPr>
          </a:p>
          <a:p>
            <a:pPr lvl="1" indent="0" defTabSz="286426">
              <a:lnSpc>
                <a:spcPct val="81000"/>
              </a:lnSpc>
              <a:spcBef>
                <a:spcPts val="1200"/>
              </a:spcBef>
              <a:buClr>
                <a:srgbClr val="65A000"/>
              </a:buClr>
              <a:buSzTx/>
              <a:defRPr sz="2376"/>
            </a:pPr>
            <a:r>
              <a:rPr lang="en-US" sz="2400" b="1">
                <a:solidFill>
                  <a:srgbClr val="65A000"/>
                </a:solidFill>
                <a:latin typeface="Source Sans Pro Bold"/>
              </a:rPr>
              <a:t>Team 2:</a:t>
            </a:r>
          </a:p>
          <a:p>
            <a:pPr marL="360000" lvl="1" indent="-360000" defTabSz="286426">
              <a:lnSpc>
                <a:spcPct val="81000"/>
              </a:lnSpc>
              <a:buClr>
                <a:srgbClr val="65A000"/>
              </a:buClr>
              <a:buFont typeface="+mj-lt"/>
              <a:buAutoNum type="arabicPeriod"/>
              <a:defRPr sz="2376"/>
            </a:pPr>
            <a:r>
              <a:rPr lang="en-US" sz="2400">
                <a:latin typeface="Source Sans Pro Regular"/>
              </a:rPr>
              <a:t>RRT composition and TORs of various members defined</a:t>
            </a:r>
          </a:p>
          <a:p>
            <a:pPr marL="360000" lvl="1" indent="-360000" defTabSz="286426">
              <a:lnSpc>
                <a:spcPct val="81000"/>
              </a:lnSpc>
              <a:buClr>
                <a:srgbClr val="65A000"/>
              </a:buClr>
              <a:buFont typeface="+mj-lt"/>
              <a:buAutoNum type="arabicPeriod"/>
              <a:defRPr sz="2376"/>
            </a:pPr>
            <a:r>
              <a:rPr lang="en-US" sz="2400">
                <a:latin typeface="Source Sans Pro Regular"/>
              </a:rPr>
              <a:t>Basic plan of action developed</a:t>
            </a:r>
          </a:p>
          <a:p>
            <a:pPr defTabSz="286426">
              <a:lnSpc>
                <a:spcPct val="81000"/>
              </a:lnSpc>
              <a:spcBef>
                <a:spcPts val="1200"/>
              </a:spcBef>
              <a:defRPr sz="2376">
                <a:solidFill>
                  <a:schemeClr val="accent6">
                    <a:lumOff val="-9568"/>
                  </a:schemeClr>
                </a:solidFill>
                <a:latin typeface="Source Sans Pro Bold"/>
                <a:ea typeface="Source Sans Pro Bold"/>
                <a:cs typeface="Source Sans Pro Bold"/>
                <a:sym typeface="Source Sans Pro Bold"/>
              </a:defRPr>
            </a:pPr>
            <a:r>
              <a:rPr lang="en-US" sz="2400" b="1">
                <a:solidFill>
                  <a:srgbClr val="65A000"/>
                </a:solidFill>
                <a:latin typeface="Source Sans Pro Bold"/>
              </a:rPr>
              <a:t>Team</a:t>
            </a:r>
            <a:r>
              <a:rPr lang="en-US" sz="2400" b="1">
                <a:solidFill>
                  <a:srgbClr val="65A000"/>
                </a:solidFill>
              </a:rPr>
              <a:t> 3:</a:t>
            </a:r>
          </a:p>
          <a:p>
            <a:pPr marL="360000" lvl="1" indent="-360000" defTabSz="286426">
              <a:lnSpc>
                <a:spcPct val="81000"/>
              </a:lnSpc>
              <a:buClr>
                <a:srgbClr val="65A000"/>
              </a:buClr>
              <a:buFont typeface="+mj-lt"/>
              <a:buAutoNum type="arabicPeriod"/>
              <a:defRPr sz="2376"/>
            </a:pPr>
            <a:r>
              <a:rPr lang="en-US" sz="2400">
                <a:latin typeface="Source Sans Pro Regular"/>
              </a:rPr>
              <a:t>RRT composition and TORs of various members defined</a:t>
            </a:r>
          </a:p>
          <a:p>
            <a:pPr marL="360000" lvl="1" indent="-360000" defTabSz="286426">
              <a:lnSpc>
                <a:spcPct val="81000"/>
              </a:lnSpc>
              <a:buClr>
                <a:srgbClr val="65A000"/>
              </a:buClr>
              <a:buFont typeface="+mj-lt"/>
              <a:buAutoNum type="arabicPeriod"/>
              <a:defRPr sz="2376"/>
            </a:pPr>
            <a:r>
              <a:rPr lang="en-US" sz="2400">
                <a:latin typeface="Source Sans Pro Regular"/>
              </a:rPr>
              <a:t>Logistic checklist for deployment developed</a:t>
            </a:r>
          </a:p>
          <a:p>
            <a:pPr defTabSz="286426">
              <a:lnSpc>
                <a:spcPct val="81000"/>
              </a:lnSpc>
              <a:spcBef>
                <a:spcPts val="1200"/>
              </a:spcBef>
              <a:defRPr sz="2376">
                <a:solidFill>
                  <a:schemeClr val="accent6">
                    <a:lumOff val="-9568"/>
                  </a:schemeClr>
                </a:solidFill>
                <a:latin typeface="Source Sans Pro Bold"/>
                <a:ea typeface="Source Sans Pro Bold"/>
                <a:cs typeface="Source Sans Pro Bold"/>
                <a:sym typeface="Source Sans Pro Bold"/>
              </a:defRPr>
            </a:pPr>
            <a:r>
              <a:rPr lang="en-US" sz="2400" b="1">
                <a:solidFill>
                  <a:srgbClr val="65A000"/>
                </a:solidFill>
              </a:rPr>
              <a:t>Team 4:</a:t>
            </a:r>
          </a:p>
          <a:p>
            <a:pPr marL="360000" lvl="1" indent="-360000" defTabSz="286426">
              <a:lnSpc>
                <a:spcPct val="81000"/>
              </a:lnSpc>
              <a:buClr>
                <a:srgbClr val="65A000"/>
              </a:buClr>
              <a:buFont typeface="+mj-lt"/>
              <a:buAutoNum type="arabicPeriod"/>
              <a:defRPr sz="2376"/>
            </a:pPr>
            <a:r>
              <a:rPr lang="en-US" sz="2400">
                <a:latin typeface="Source Sans Pro Regular"/>
              </a:rPr>
              <a:t>RRT composition and TORs of various members defined</a:t>
            </a:r>
          </a:p>
          <a:p>
            <a:pPr marL="360000" lvl="1" indent="-360000" defTabSz="286426">
              <a:lnSpc>
                <a:spcPct val="81000"/>
              </a:lnSpc>
              <a:buClr>
                <a:srgbClr val="65A000"/>
              </a:buClr>
              <a:buFont typeface="+mj-lt"/>
              <a:buAutoNum type="arabicPeriod"/>
              <a:defRPr sz="2376"/>
            </a:pPr>
            <a:r>
              <a:rPr lang="en-US" sz="2400">
                <a:latin typeface="Source Sans Pro Regular"/>
              </a:rPr>
              <a:t>SITREP for the RRT Manager at the Emergency Operations Centre (EOC) for next steps developed</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Rectangle 2"/>
          <p:cNvSpPr txBox="1">
            <a:spLocks noGrp="1"/>
          </p:cNvSpPr>
          <p:nvPr>
            <p:ph type="title"/>
          </p:nvPr>
        </p:nvSpPr>
        <p:spPr>
          <a:xfrm>
            <a:off x="390196" y="878513"/>
            <a:ext cx="3264195" cy="1303112"/>
          </a:xfrm>
          <a:prstGeom prst="rect">
            <a:avLst/>
          </a:prstGeom>
        </p:spPr>
        <p:txBody>
          <a:bodyPr lIns="45719" tIns="45720" rIns="45719" bIns="45720" anchor="ctr">
            <a:normAutofit/>
          </a:bodyPr>
          <a:lstStyle/>
          <a:p>
            <a:r>
              <a:rPr b="1"/>
              <a:t>Learning objectives</a:t>
            </a:r>
            <a:endParaRPr lang="en-US" b="1"/>
          </a:p>
        </p:txBody>
      </p:sp>
      <p:sp>
        <p:nvSpPr>
          <p:cNvPr id="530" name="Content Placeholder 1"/>
          <p:cNvSpPr txBox="1">
            <a:spLocks noGrp="1"/>
          </p:cNvSpPr>
          <p:nvPr>
            <p:ph type="body" idx="1"/>
          </p:nvPr>
        </p:nvSpPr>
        <p:spPr>
          <a:prstGeom prst="rect">
            <a:avLst/>
          </a:prstGeom>
        </p:spPr>
        <p:txBody>
          <a:bodyPr lIns="45719" tIns="45720" rIns="45719" bIns="45720" anchor="ctr">
            <a:normAutofit/>
          </a:bodyPr>
          <a:lstStyle/>
          <a:p>
            <a:pPr marL="252000" lvl="1" indent="-252000">
              <a:spcBef>
                <a:spcPts val="1200"/>
              </a:spcBef>
              <a:buClr>
                <a:srgbClr val="65A000"/>
              </a:buClr>
              <a:buFont typeface="Arial"/>
            </a:pPr>
            <a:r>
              <a:t>Explain the purpose and features of the RRT drill</a:t>
            </a:r>
            <a:endParaRPr lang="en-US"/>
          </a:p>
          <a:p>
            <a:pPr marL="252000" lvl="1" indent="-252000">
              <a:spcBef>
                <a:spcPts val="1200"/>
              </a:spcBef>
              <a:buClr>
                <a:srgbClr val="65A000"/>
              </a:buClr>
              <a:buFont typeface="Arial"/>
            </a:pPr>
            <a:r>
              <a:t>Identify key events in the scenario</a:t>
            </a:r>
          </a:p>
          <a:p>
            <a:pPr marL="252000" lvl="1" indent="-252000">
              <a:spcBef>
                <a:spcPts val="1200"/>
              </a:spcBef>
              <a:buClr>
                <a:srgbClr val="65A000"/>
              </a:buClr>
              <a:buFont typeface="Arial"/>
            </a:pPr>
            <a:r>
              <a:t>Explain the different roles of the facilitation team in</a:t>
            </a:r>
            <a:r>
              <a:rPr lang="hu-HU"/>
              <a:t> </a:t>
            </a:r>
            <a:r>
              <a:t>RRT drill</a:t>
            </a:r>
          </a:p>
          <a:p>
            <a:pPr marL="252000" lvl="1" indent="-252000">
              <a:spcBef>
                <a:spcPts val="1200"/>
              </a:spcBef>
              <a:buClr>
                <a:srgbClr val="65A000"/>
              </a:buClr>
              <a:buFont typeface="Arial"/>
            </a:pPr>
            <a:r>
              <a:t>Identify logistic requirements for RRT drill</a:t>
            </a:r>
          </a:p>
          <a:p>
            <a:pPr marL="252000" lvl="1" indent="-252000">
              <a:spcBef>
                <a:spcPts val="1200"/>
              </a:spcBef>
              <a:buClr>
                <a:srgbClr val="65A000"/>
              </a:buClr>
              <a:buFont typeface="Arial"/>
            </a:pPr>
            <a:r>
              <a:t>Explain the sequence for facilitating the RRT drill</a:t>
            </a:r>
          </a:p>
        </p:txBody>
      </p:sp>
      <p:sp>
        <p:nvSpPr>
          <p:cNvPr id="532" name="TextBox 5"/>
          <p:cNvSpPr txBox="1"/>
          <p:nvPr/>
        </p:nvSpPr>
        <p:spPr>
          <a:xfrm>
            <a:off x="4257185" y="1589111"/>
            <a:ext cx="7294735"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spcBef>
                <a:spcPts val="1200"/>
              </a:spcBef>
              <a:defRPr sz="2800">
                <a:solidFill>
                  <a:srgbClr val="C00000"/>
                </a:solidFill>
                <a:latin typeface="Source Sans Pro Bold"/>
                <a:ea typeface="Source Sans Pro Bold"/>
                <a:cs typeface="Source Sans Pro Bold"/>
                <a:sym typeface="Source Sans Pro Bold"/>
              </a:defRPr>
            </a:lvl1pPr>
          </a:lstStyle>
          <a:p>
            <a:r>
              <a:rPr sz="2400">
                <a:solidFill>
                  <a:srgbClr val="000000"/>
                </a:solidFill>
                <a:latin typeface="Source Sans Pro Regular"/>
                <a:sym typeface="Source Sans Pro Regular"/>
              </a:rPr>
              <a:t>At the end of this session you should be able to:</a:t>
            </a:r>
          </a:p>
        </p:txBody>
      </p:sp>
      <p:sp>
        <p:nvSpPr>
          <p:cNvPr id="3" name="Rounded Rectangle 8">
            <a:extLst>
              <a:ext uri="{FF2B5EF4-FFF2-40B4-BE49-F238E27FC236}">
                <a16:creationId xmlns:a16="http://schemas.microsoft.com/office/drawing/2014/main" id="{C4C6A610-22F7-4BD4-B86B-CA923EA8DAE6}"/>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 name="TextBox 4"/>
          <p:cNvSpPr txBox="1"/>
          <p:nvPr/>
        </p:nvSpPr>
        <p:spPr>
          <a:xfrm>
            <a:off x="288000" y="900000"/>
            <a:ext cx="601218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1. Composition of the RRT</a:t>
            </a:r>
            <a:endParaRPr lang="en-US" b="1"/>
          </a:p>
        </p:txBody>
      </p:sp>
      <p:sp>
        <p:nvSpPr>
          <p:cNvPr id="1056" name="Content Placeholder 2"/>
          <p:cNvSpPr txBox="1">
            <a:spLocks noGrp="1"/>
          </p:cNvSpPr>
          <p:nvPr>
            <p:ph type="body" idx="1"/>
          </p:nvPr>
        </p:nvSpPr>
        <p:spPr>
          <a:xfrm>
            <a:off x="2066692" y="1571092"/>
            <a:ext cx="8058616" cy="4654071"/>
          </a:xfrm>
          <a:prstGeom prst="rect">
            <a:avLst/>
          </a:prstGeom>
        </p:spPr>
        <p:txBody>
          <a:bodyPr/>
          <a:lstStyle/>
          <a:p>
            <a:pPr marL="615415" lvl="1" indent="-238225" defTabSz="286426">
              <a:spcBef>
                <a:spcPts val="0"/>
              </a:spcBef>
              <a:buClr>
                <a:srgbClr val="65A000"/>
              </a:buClr>
              <a:defRPr sz="2376"/>
            </a:pPr>
            <a:r>
              <a:t>Team leader (in principle, one of the below profiles)</a:t>
            </a:r>
          </a:p>
          <a:p>
            <a:pPr marL="615415" lvl="1" indent="-238225" defTabSz="286426">
              <a:spcBef>
                <a:spcPts val="0"/>
              </a:spcBef>
              <a:buClr>
                <a:srgbClr val="65A000"/>
              </a:buClr>
              <a:defRPr sz="2376"/>
            </a:pPr>
            <a:r>
              <a:t>Clinician (doctor and/or nurse)</a:t>
            </a:r>
          </a:p>
          <a:p>
            <a:pPr marL="615415" lvl="1" indent="-238225" defTabSz="286426">
              <a:spcBef>
                <a:spcPts val="0"/>
              </a:spcBef>
              <a:buClr>
                <a:srgbClr val="65A000"/>
              </a:buClr>
              <a:defRPr sz="2376"/>
            </a:pPr>
            <a:r>
              <a:t>Epidemiologist</a:t>
            </a:r>
          </a:p>
          <a:p>
            <a:pPr marL="615415" lvl="1" indent="-238225" defTabSz="286426">
              <a:spcBef>
                <a:spcPts val="0"/>
              </a:spcBef>
              <a:buClr>
                <a:srgbClr val="65A000"/>
              </a:buClr>
              <a:defRPr sz="2376"/>
            </a:pPr>
            <a:r>
              <a:t>Laboratory expert/technician</a:t>
            </a:r>
          </a:p>
          <a:p>
            <a:pPr marL="615415" lvl="1" indent="-238225" defTabSz="286426">
              <a:spcBef>
                <a:spcPts val="0"/>
              </a:spcBef>
              <a:buClr>
                <a:srgbClr val="65A000"/>
              </a:buClr>
              <a:defRPr sz="2376"/>
            </a:pPr>
            <a:r>
              <a:t>Community engagement specialist</a:t>
            </a:r>
          </a:p>
          <a:p>
            <a:pPr marL="615415" lvl="1" indent="-238225" defTabSz="286426">
              <a:spcBef>
                <a:spcPts val="0"/>
              </a:spcBef>
              <a:buClr>
                <a:srgbClr val="65A000"/>
              </a:buClr>
              <a:defRPr sz="2376"/>
            </a:pPr>
            <a:r>
              <a:t>Logistician</a:t>
            </a:r>
          </a:p>
          <a:p>
            <a:pPr marL="615415" lvl="1" indent="-238225" defTabSz="286426">
              <a:spcBef>
                <a:spcPts val="0"/>
              </a:spcBef>
              <a:buClr>
                <a:srgbClr val="65A000"/>
              </a:buClr>
              <a:defRPr sz="2376"/>
            </a:pPr>
            <a:r>
              <a:t>Data manager</a:t>
            </a:r>
          </a:p>
          <a:p>
            <a:pPr marL="615415" lvl="1" indent="-238225" defTabSz="286426">
              <a:spcBef>
                <a:spcPts val="0"/>
              </a:spcBef>
              <a:buClr>
                <a:srgbClr val="65A000"/>
              </a:buClr>
              <a:defRPr sz="2376"/>
            </a:pPr>
            <a:r>
              <a:t>Infection Prevention and Control expert</a:t>
            </a:r>
          </a:p>
          <a:p>
            <a:pPr marL="615415" lvl="1" indent="-238225" defTabSz="286426">
              <a:spcBef>
                <a:spcPts val="0"/>
              </a:spcBef>
              <a:buClr>
                <a:srgbClr val="65A000"/>
              </a:buClr>
              <a:defRPr sz="2376"/>
            </a:pPr>
            <a:r>
              <a:t>Water, sanitation and hygiene specialist</a:t>
            </a:r>
          </a:p>
          <a:p>
            <a:pPr marL="615415" lvl="1" indent="-238225" defTabSz="286426">
              <a:spcBef>
                <a:spcPts val="0"/>
              </a:spcBef>
              <a:buClr>
                <a:srgbClr val="65A000"/>
              </a:buClr>
              <a:defRPr sz="2376"/>
            </a:pPr>
            <a:r>
              <a:t>Driver</a:t>
            </a:r>
          </a:p>
          <a:p>
            <a:pPr marL="615415" lvl="1" indent="-238225" defTabSz="286426">
              <a:spcBef>
                <a:spcPts val="0"/>
              </a:spcBef>
              <a:buClr>
                <a:srgbClr val="65A000"/>
              </a:buClr>
              <a:defRPr sz="2376">
                <a:solidFill>
                  <a:srgbClr val="002060"/>
                </a:solidFill>
              </a:defRPr>
            </a:pPr>
            <a:endParaRPr/>
          </a:p>
          <a:p>
            <a:pPr marL="377190" lvl="1" indent="0" defTabSz="286426">
              <a:spcBef>
                <a:spcPts val="0"/>
              </a:spcBef>
              <a:buClr>
                <a:srgbClr val="65A000"/>
              </a:buClr>
              <a:buNone/>
              <a:defRPr sz="2376">
                <a:solidFill>
                  <a:schemeClr val="accent2"/>
                </a:solidFill>
                <a:latin typeface="Source Sans Pro Bold"/>
                <a:ea typeface="Source Sans Pro Bold"/>
                <a:cs typeface="Source Sans Pro Bold"/>
                <a:sym typeface="Source Sans Pro Bold"/>
              </a:defRPr>
            </a:pPr>
            <a:r>
              <a:t>Remember: some team members may play more than one role.</a:t>
            </a:r>
          </a:p>
        </p:txBody>
      </p:sp>
      <p:sp>
        <p:nvSpPr>
          <p:cNvPr id="1058" name="TextBox 6"/>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(1)</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 name="TextBox 6"/>
          <p:cNvSpPr txBox="1"/>
          <p:nvPr/>
        </p:nvSpPr>
        <p:spPr>
          <a:xfrm>
            <a:off x="288000" y="900000"/>
            <a:ext cx="601218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2. Pre-deployment briefing (1)</a:t>
            </a:r>
            <a:endParaRPr lang="en-US" b="1"/>
          </a:p>
        </p:txBody>
      </p:sp>
      <p:sp>
        <p:nvSpPr>
          <p:cNvPr id="2" name="TextBox 6">
            <a:extLst>
              <a:ext uri="{FF2B5EF4-FFF2-40B4-BE49-F238E27FC236}">
                <a16:creationId xmlns:a16="http://schemas.microsoft.com/office/drawing/2014/main" id="{FA214FC6-3E96-4586-68FC-7E63F7A4F961}"/>
              </a:ext>
            </a:extLst>
          </p:cNvPr>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2</a:t>
            </a:r>
            <a:r>
              <a:rPr b="1"/>
              <a:t>)</a:t>
            </a:r>
          </a:p>
        </p:txBody>
      </p:sp>
      <p:sp>
        <p:nvSpPr>
          <p:cNvPr id="3" name="Szövegdoboz 2">
            <a:extLst>
              <a:ext uri="{FF2B5EF4-FFF2-40B4-BE49-F238E27FC236}">
                <a16:creationId xmlns:a16="http://schemas.microsoft.com/office/drawing/2014/main" id="{0554E1C7-2FF6-E9E7-E10C-D0E7ECCB52E8}"/>
              </a:ext>
            </a:extLst>
          </p:cNvPr>
          <p:cNvSpPr txBox="1"/>
          <p:nvPr/>
        </p:nvSpPr>
        <p:spPr>
          <a:xfrm>
            <a:off x="1404000" y="1440000"/>
            <a:ext cx="9676435" cy="48731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57494">
              <a:spcBef>
                <a:spcPts val="200"/>
              </a:spcBef>
              <a:defRPr sz="2136">
                <a:solidFill>
                  <a:schemeClr val="accent6"/>
                </a:solidFill>
                <a:latin typeface="Source Sans Pro Bold"/>
                <a:ea typeface="Source Sans Pro Bold"/>
                <a:cs typeface="Source Sans Pro Bold"/>
                <a:sym typeface="Source Sans Pro Bold"/>
              </a:defRPr>
            </a:pPr>
            <a:r>
              <a:rPr lang="en-US" sz="2200" b="1">
                <a:solidFill>
                  <a:srgbClr val="65A000"/>
                </a:solidFill>
              </a:rPr>
              <a:t>Context of the outbreak, which includes:</a:t>
            </a:r>
          </a:p>
          <a:p>
            <a:pPr marL="252000" lvl="1" indent="-252000" defTabSz="257494">
              <a:spcBef>
                <a:spcPts val="0"/>
              </a:spcBef>
              <a:buClr>
                <a:srgbClr val="65A000"/>
              </a:buClr>
              <a:buFont typeface="Arial" panose="020B0604020202020204" pitchFamily="34" charset="0"/>
              <a:buChar char="•"/>
              <a:defRPr sz="2136"/>
            </a:pPr>
            <a:r>
              <a:rPr lang="en-US" sz="2200">
                <a:latin typeface="Source Sans Pro Regular"/>
              </a:rPr>
              <a:t>Description of the current situation and available data	</a:t>
            </a:r>
          </a:p>
          <a:p>
            <a:pPr marL="252000" lvl="1" indent="-252000" defTabSz="257494">
              <a:spcBef>
                <a:spcPts val="0"/>
              </a:spcBef>
              <a:buClr>
                <a:srgbClr val="65A000"/>
              </a:buClr>
              <a:buFont typeface="Arial" panose="020B0604020202020204" pitchFamily="34" charset="0"/>
              <a:buChar char="•"/>
              <a:defRPr sz="2136"/>
            </a:pPr>
            <a:r>
              <a:rPr lang="en-US" sz="2200">
                <a:latin typeface="Source Sans Pro Regular"/>
              </a:rPr>
              <a:t>Review of prior response to the same situation or interventions</a:t>
            </a:r>
          </a:p>
          <a:p>
            <a:pPr marL="252000" lvl="1" indent="-252000" defTabSz="257494">
              <a:spcBef>
                <a:spcPts val="0"/>
              </a:spcBef>
              <a:buClr>
                <a:srgbClr val="65A000"/>
              </a:buClr>
              <a:buFont typeface="Arial" panose="020B0604020202020204" pitchFamily="34" charset="0"/>
              <a:buChar char="•"/>
              <a:defRPr sz="2136"/>
            </a:pPr>
            <a:r>
              <a:rPr lang="en-US" sz="2200">
                <a:latin typeface="Source Sans Pro Regular"/>
              </a:rPr>
              <a:t>Identification of key stakeholders and affected populations</a:t>
            </a:r>
          </a:p>
          <a:p>
            <a:pPr marL="252000" lvl="1" indent="-252000" defTabSz="257494">
              <a:spcBef>
                <a:spcPts val="0"/>
              </a:spcBef>
              <a:buClr>
                <a:srgbClr val="65A000"/>
              </a:buClr>
              <a:buFont typeface="Arial" panose="020B0604020202020204" pitchFamily="34" charset="0"/>
              <a:buChar char="•"/>
              <a:defRPr sz="2136"/>
            </a:pPr>
            <a:r>
              <a:rPr lang="en-US" sz="2200">
                <a:latin typeface="Source Sans Pro Regular"/>
              </a:rPr>
              <a:t>Identification of challenges</a:t>
            </a:r>
          </a:p>
          <a:p>
            <a:pPr defTabSz="257494">
              <a:spcBef>
                <a:spcPts val="200"/>
              </a:spcBef>
              <a:defRPr sz="2136">
                <a:solidFill>
                  <a:schemeClr val="accent6"/>
                </a:solidFill>
                <a:latin typeface="Source Sans Pro Bold"/>
                <a:ea typeface="Source Sans Pro Bold"/>
                <a:cs typeface="Source Sans Pro Bold"/>
                <a:sym typeface="Source Sans Pro Bold"/>
              </a:defRPr>
            </a:pPr>
            <a:r>
              <a:rPr lang="en-US" sz="2200" b="1">
                <a:solidFill>
                  <a:srgbClr val="65A000"/>
                </a:solidFill>
                <a:latin typeface="Source Sans Pro Regular"/>
              </a:rPr>
              <a:t>Objective of the deployment and specific role </a:t>
            </a:r>
            <a:r>
              <a:rPr lang="en-US" sz="2200">
                <a:solidFill>
                  <a:srgbClr val="000000"/>
                </a:solidFill>
                <a:latin typeface="Source Sans Pro Regular"/>
                <a:ea typeface="Source Sans Pro Regular"/>
                <a:cs typeface="Source Sans Pro Regular"/>
                <a:sym typeface="Source Sans Pro Regular"/>
              </a:rPr>
              <a:t>of each team member.</a:t>
            </a:r>
            <a:endParaRPr lang="hu-HU" sz="2200">
              <a:solidFill>
                <a:srgbClr val="000000"/>
              </a:solidFill>
              <a:latin typeface="Source Sans Pro Regular"/>
              <a:ea typeface="Source Sans Pro Regular"/>
              <a:cs typeface="Source Sans Pro Regular"/>
              <a:sym typeface="Source Sans Pro Regular"/>
            </a:endParaRPr>
          </a:p>
          <a:p>
            <a:pPr defTabSz="257494">
              <a:spcBef>
                <a:spcPts val="200"/>
              </a:spcBef>
              <a:defRPr sz="2136">
                <a:solidFill>
                  <a:schemeClr val="accent6"/>
                </a:solidFill>
                <a:latin typeface="Source Sans Pro Bold"/>
                <a:ea typeface="Source Sans Pro Bold"/>
                <a:cs typeface="Source Sans Pro Bold"/>
                <a:sym typeface="Source Sans Pro Bold"/>
              </a:defRPr>
            </a:pPr>
            <a:r>
              <a:rPr lang="en-US" sz="2200" b="1">
                <a:solidFill>
                  <a:srgbClr val="65A000"/>
                </a:solidFill>
                <a:latin typeface="Source Sans Pro Regular"/>
              </a:rPr>
              <a:t>The role-specific actions </a:t>
            </a:r>
            <a:r>
              <a:rPr lang="en-US" sz="2200">
                <a:solidFill>
                  <a:srgbClr val="000000"/>
                </a:solidFill>
                <a:latin typeface="Source Sans Pro Regular"/>
                <a:ea typeface="Source Sans Pro Regular"/>
                <a:cs typeface="Source Sans Pro Regular"/>
                <a:sym typeface="Source Sans Pro Regular"/>
              </a:rPr>
              <a:t>needed to be taken to meet the objectives of their role.</a:t>
            </a:r>
            <a:endParaRPr lang="hu-HU" sz="2200">
              <a:solidFill>
                <a:srgbClr val="000000"/>
              </a:solidFill>
              <a:latin typeface="Source Sans Pro Regular"/>
              <a:ea typeface="Source Sans Pro Regular"/>
              <a:cs typeface="Source Sans Pro Regular"/>
              <a:sym typeface="Source Sans Pro Regular"/>
            </a:endParaRPr>
          </a:p>
          <a:p>
            <a:pPr defTabSz="257494">
              <a:spcBef>
                <a:spcPts val="200"/>
              </a:spcBef>
              <a:defRPr sz="2136">
                <a:solidFill>
                  <a:schemeClr val="accent6"/>
                </a:solidFill>
                <a:latin typeface="Source Sans Pro Bold"/>
                <a:ea typeface="Source Sans Pro Bold"/>
                <a:cs typeface="Source Sans Pro Bold"/>
                <a:sym typeface="Source Sans Pro Bold"/>
              </a:defRPr>
            </a:pPr>
            <a:r>
              <a:rPr lang="en-US" sz="2200">
                <a:solidFill>
                  <a:srgbClr val="000000"/>
                </a:solidFill>
                <a:latin typeface="Source Sans Pro Regular"/>
                <a:ea typeface="Source Sans Pro Regular"/>
                <a:cs typeface="Source Sans Pro Regular"/>
                <a:sym typeface="Source Sans Pro Regular"/>
              </a:rPr>
              <a:t>It includes:</a:t>
            </a:r>
          </a:p>
          <a:p>
            <a:pPr marL="252000" lvl="1" indent="-252000" defTabSz="257494">
              <a:buClr>
                <a:srgbClr val="65A000"/>
              </a:buClr>
              <a:buFont typeface="Arial" panose="020B0604020202020204" pitchFamily="34" charset="0"/>
              <a:buChar char="•"/>
              <a:defRPr sz="2136"/>
            </a:pPr>
            <a:r>
              <a:rPr lang="en-US" sz="2200">
                <a:latin typeface="Source Sans Pro Regular"/>
              </a:rPr>
              <a:t>Preparation before deployment</a:t>
            </a:r>
          </a:p>
          <a:p>
            <a:pPr marL="252000" lvl="1" indent="-252000" defTabSz="257494">
              <a:buClr>
                <a:srgbClr val="65A000"/>
              </a:buClr>
              <a:buFont typeface="Arial" panose="020B0604020202020204" pitchFamily="34" charset="0"/>
              <a:buChar char="•"/>
              <a:defRPr sz="2136"/>
            </a:pPr>
            <a:r>
              <a:rPr lang="en-US" sz="2200">
                <a:latin typeface="Source Sans Pro Regular"/>
              </a:rPr>
              <a:t>Actions in the field</a:t>
            </a:r>
          </a:p>
          <a:p>
            <a:pPr marL="252000" lvl="1" indent="-252000" defTabSz="257494">
              <a:buClr>
                <a:srgbClr val="65A000"/>
              </a:buClr>
              <a:buFont typeface="Arial" panose="020B0604020202020204" pitchFamily="34" charset="0"/>
              <a:buChar char="•"/>
              <a:defRPr sz="2136"/>
            </a:pPr>
            <a:r>
              <a:rPr lang="en-US" sz="2200">
                <a:latin typeface="Source Sans Pro Regular"/>
              </a:rPr>
              <a:t>Use of standardized tools or equipment needed to complete the actions</a:t>
            </a:r>
          </a:p>
          <a:p>
            <a:pPr marL="252000" lvl="1" indent="-252000" defTabSz="257494">
              <a:buClr>
                <a:srgbClr val="65A000"/>
              </a:buClr>
              <a:buFont typeface="Arial" panose="020B0604020202020204" pitchFamily="34" charset="0"/>
              <a:buChar char="•"/>
              <a:defRPr sz="2136"/>
            </a:pPr>
            <a:r>
              <a:rPr lang="en-US" sz="2200">
                <a:latin typeface="Source Sans Pro Regular"/>
              </a:rPr>
              <a:t>Coordination between team members and relevant partners </a:t>
            </a:r>
          </a:p>
          <a:p>
            <a:pPr marL="252000" lvl="1" indent="-252000" defTabSz="257494">
              <a:buClr>
                <a:srgbClr val="65A000"/>
              </a:buClr>
              <a:buFont typeface="Arial" panose="020B0604020202020204" pitchFamily="34" charset="0"/>
              <a:buChar char="•"/>
              <a:defRPr sz="2136"/>
            </a:pPr>
            <a:r>
              <a:rPr lang="en-US" sz="2200">
                <a:latin typeface="Source Sans Pro Regular"/>
              </a:rPr>
              <a:t>Communication plan.</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Content Placeholder 2"/>
          <p:cNvSpPr txBox="1">
            <a:spLocks noGrp="1"/>
          </p:cNvSpPr>
          <p:nvPr>
            <p:ph type="body" idx="1"/>
          </p:nvPr>
        </p:nvSpPr>
        <p:spPr>
          <a:xfrm>
            <a:off x="1404000" y="1440000"/>
            <a:ext cx="9418329" cy="4654072"/>
          </a:xfrm>
          <a:prstGeom prst="rect">
            <a:avLst/>
          </a:prstGeom>
        </p:spPr>
        <p:txBody>
          <a:bodyPr>
            <a:normAutofit/>
          </a:bodyPr>
          <a:lstStyle/>
          <a:p>
            <a:pPr defTabSz="274854">
              <a:spcBef>
                <a:spcPts val="200"/>
              </a:spcBef>
              <a:defRPr sz="2280">
                <a:solidFill>
                  <a:schemeClr val="accent6"/>
                </a:solidFill>
                <a:latin typeface="Source Sans Pro Bold"/>
                <a:ea typeface="Source Sans Pro Bold"/>
                <a:cs typeface="Source Sans Pro Bold"/>
                <a:sym typeface="Source Sans Pro Bold"/>
              </a:defRPr>
            </a:pPr>
            <a:r>
              <a:rPr b="1">
                <a:solidFill>
                  <a:srgbClr val="65A000"/>
                </a:solidFill>
              </a:rPr>
              <a:t>Anticipated challenges </a:t>
            </a:r>
            <a:r>
              <a:rPr>
                <a:solidFill>
                  <a:srgbClr val="000000"/>
                </a:solidFill>
                <a:latin typeface="Source Sans Pro Regular"/>
                <a:ea typeface="Source Sans Pro Regular"/>
                <a:cs typeface="Source Sans Pro Regular"/>
                <a:sym typeface="Source Sans Pro Regular"/>
              </a:rPr>
              <a:t>and possible actions to address them.</a:t>
            </a:r>
          </a:p>
          <a:p>
            <a:pPr defTabSz="274854">
              <a:spcBef>
                <a:spcPts val="200"/>
              </a:spcBef>
              <a:defRPr sz="2280">
                <a:solidFill>
                  <a:srgbClr val="548235"/>
                </a:solidFill>
              </a:defRPr>
            </a:pPr>
            <a:endParaRPr>
              <a:solidFill>
                <a:srgbClr val="000000"/>
              </a:solidFill>
              <a:latin typeface="Source Sans Pro Regular"/>
              <a:ea typeface="Source Sans Pro Regular"/>
              <a:cs typeface="Source Sans Pro Regular"/>
              <a:sym typeface="Source Sans Pro Regular"/>
            </a:endParaRPr>
          </a:p>
          <a:p>
            <a:pPr defTabSz="274854">
              <a:spcBef>
                <a:spcPts val="200"/>
              </a:spcBef>
              <a:defRPr sz="2280">
                <a:solidFill>
                  <a:schemeClr val="accent6"/>
                </a:solidFill>
                <a:latin typeface="Source Sans Pro Bold"/>
                <a:ea typeface="Source Sans Pro Bold"/>
                <a:cs typeface="Source Sans Pro Bold"/>
                <a:sym typeface="Source Sans Pro Bold"/>
              </a:defRPr>
            </a:pPr>
            <a:r>
              <a:rPr b="1">
                <a:solidFill>
                  <a:srgbClr val="65A000"/>
                </a:solidFill>
              </a:rPr>
              <a:t>Supplies</a:t>
            </a:r>
            <a:r>
              <a:rPr>
                <a:solidFill>
                  <a:srgbClr val="65A000"/>
                </a:solidFill>
              </a:rPr>
              <a:t> </a:t>
            </a:r>
            <a:r>
              <a:rPr>
                <a:solidFill>
                  <a:srgbClr val="000000"/>
                </a:solidFill>
                <a:latin typeface="Source Sans Pro Regular"/>
                <a:ea typeface="Source Sans Pro Regular"/>
                <a:cs typeface="Source Sans Pro Regular"/>
                <a:sym typeface="Source Sans Pro Regular"/>
              </a:rPr>
              <a:t>that should be carried to the field and how make use of and adapt the local supplies. Instruction on using the supplies correctly should be clear.</a:t>
            </a:r>
          </a:p>
          <a:p>
            <a:pPr defTabSz="274854">
              <a:spcBef>
                <a:spcPts val="200"/>
              </a:spcBef>
              <a:defRPr sz="2280">
                <a:solidFill>
                  <a:srgbClr val="0070C0"/>
                </a:solidFill>
                <a:latin typeface="Source Sans Pro Bold"/>
                <a:ea typeface="Source Sans Pro Bold"/>
                <a:cs typeface="Source Sans Pro Bold"/>
                <a:sym typeface="Source Sans Pro Bold"/>
              </a:defRPr>
            </a:pPr>
            <a:endParaRPr>
              <a:solidFill>
                <a:srgbClr val="000000"/>
              </a:solidFill>
              <a:latin typeface="Source Sans Pro Regular"/>
              <a:ea typeface="Source Sans Pro Regular"/>
              <a:cs typeface="Source Sans Pro Regular"/>
              <a:sym typeface="Source Sans Pro Regular"/>
            </a:endParaRPr>
          </a:p>
          <a:p>
            <a:pPr defTabSz="274854">
              <a:spcBef>
                <a:spcPts val="200"/>
              </a:spcBef>
              <a:defRPr sz="2280">
                <a:solidFill>
                  <a:schemeClr val="accent6"/>
                </a:solidFill>
                <a:latin typeface="Source Sans Pro Bold"/>
                <a:ea typeface="Source Sans Pro Bold"/>
                <a:cs typeface="Source Sans Pro Bold"/>
                <a:sym typeface="Source Sans Pro Bold"/>
              </a:defRPr>
            </a:pPr>
            <a:r>
              <a:rPr b="1">
                <a:solidFill>
                  <a:srgbClr val="65A000"/>
                </a:solidFill>
              </a:rPr>
              <a:t>Indicators that will be used to evaluate the response </a:t>
            </a:r>
            <a:r>
              <a:rPr>
                <a:solidFill>
                  <a:srgbClr val="000000"/>
                </a:solidFill>
                <a:latin typeface="Source Sans Pro Regular"/>
                <a:ea typeface="Source Sans Pro Regular"/>
                <a:cs typeface="Source Sans Pro Regular"/>
                <a:sym typeface="Source Sans Pro Regular"/>
              </a:rPr>
              <a:t>should be discussed. The indicators should be quantitative and focus on percentages and proportions rather than raw numbers.</a:t>
            </a:r>
          </a:p>
          <a:p>
            <a:pPr defTabSz="274854">
              <a:spcBef>
                <a:spcPts val="200"/>
              </a:spcBef>
              <a:defRPr sz="2280"/>
            </a:pPr>
            <a:endParaRPr>
              <a:solidFill>
                <a:srgbClr val="000000"/>
              </a:solidFill>
              <a:latin typeface="Source Sans Pro Regular"/>
              <a:ea typeface="Source Sans Pro Regular"/>
              <a:cs typeface="Source Sans Pro Regular"/>
              <a:sym typeface="Source Sans Pro Regular"/>
            </a:endParaRPr>
          </a:p>
          <a:p>
            <a:pPr defTabSz="274854">
              <a:spcBef>
                <a:spcPts val="200"/>
              </a:spcBef>
              <a:defRPr sz="2280"/>
            </a:pPr>
            <a:r>
              <a:t>Team members should know the </a:t>
            </a:r>
            <a:r>
              <a:rPr b="1">
                <a:solidFill>
                  <a:srgbClr val="65A000"/>
                </a:solidFill>
                <a:latin typeface="Source Sans Pro Bold"/>
                <a:ea typeface="Source Sans Pro Bold"/>
                <a:cs typeface="Source Sans Pro Bold"/>
                <a:sym typeface="Source Sans Pro Bold"/>
              </a:rPr>
              <a:t>reporting mechanisms </a:t>
            </a:r>
            <a:r>
              <a:t>through which the team will transmit the indicators and other information back to national central authorities.</a:t>
            </a:r>
          </a:p>
        </p:txBody>
      </p:sp>
      <p:sp>
        <p:nvSpPr>
          <p:cNvPr id="1067" name="TextBox 6"/>
          <p:cNvSpPr txBox="1"/>
          <p:nvPr/>
        </p:nvSpPr>
        <p:spPr>
          <a:xfrm>
            <a:off x="288000" y="900000"/>
            <a:ext cx="601218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2. Pre-deployment briefing (2)</a:t>
            </a:r>
            <a:endParaRPr lang="en-US" b="1"/>
          </a:p>
        </p:txBody>
      </p:sp>
      <p:sp>
        <p:nvSpPr>
          <p:cNvPr id="2" name="TextBox 6">
            <a:extLst>
              <a:ext uri="{FF2B5EF4-FFF2-40B4-BE49-F238E27FC236}">
                <a16:creationId xmlns:a16="http://schemas.microsoft.com/office/drawing/2014/main" id="{EEDF86C6-2A13-3C17-3917-BF7C28C0AAB3}"/>
              </a:ext>
            </a:extLst>
          </p:cNvPr>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3</a:t>
            </a:r>
            <a:r>
              <a:rPr b="1"/>
              <a:t>)</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TextBox 4"/>
          <p:cNvSpPr txBox="1"/>
          <p:nvPr/>
        </p:nvSpPr>
        <p:spPr>
          <a:xfrm>
            <a:off x="288000" y="900000"/>
            <a:ext cx="85511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3. Structure for an action plan for the RRT</a:t>
            </a:r>
            <a:endParaRPr lang="en-US" b="1"/>
          </a:p>
        </p:txBody>
      </p:sp>
      <p:graphicFrame>
        <p:nvGraphicFramePr>
          <p:cNvPr id="1075" name="Content Placeholder 3"/>
          <p:cNvGraphicFramePr/>
          <p:nvPr>
            <p:extLst>
              <p:ext uri="{D42A27DB-BD31-4B8C-83A1-F6EECF244321}">
                <p14:modId xmlns:p14="http://schemas.microsoft.com/office/powerpoint/2010/main" val="4152143247"/>
              </p:ext>
            </p:extLst>
          </p:nvPr>
        </p:nvGraphicFramePr>
        <p:xfrm>
          <a:off x="789971" y="1561998"/>
          <a:ext cx="10612057" cy="4329322"/>
        </p:xfrm>
        <a:graphic>
          <a:graphicData uri="http://schemas.openxmlformats.org/drawingml/2006/table">
            <a:tbl>
              <a:tblPr firstRow="1" bandRow="1">
                <a:tableStyleId>{4C3C2611-4C71-4FC5-86AE-919BDF0F9419}</a:tableStyleId>
              </a:tblPr>
              <a:tblGrid>
                <a:gridCol w="1326507">
                  <a:extLst>
                    <a:ext uri="{9D8B030D-6E8A-4147-A177-3AD203B41FA5}">
                      <a16:colId xmlns:a16="http://schemas.microsoft.com/office/drawing/2014/main" val="20000"/>
                    </a:ext>
                  </a:extLst>
                </a:gridCol>
                <a:gridCol w="1160122">
                  <a:extLst>
                    <a:ext uri="{9D8B030D-6E8A-4147-A177-3AD203B41FA5}">
                      <a16:colId xmlns:a16="http://schemas.microsoft.com/office/drawing/2014/main" val="20001"/>
                    </a:ext>
                  </a:extLst>
                </a:gridCol>
                <a:gridCol w="1492892">
                  <a:extLst>
                    <a:ext uri="{9D8B030D-6E8A-4147-A177-3AD203B41FA5}">
                      <a16:colId xmlns:a16="http://schemas.microsoft.com/office/drawing/2014/main" val="20002"/>
                    </a:ext>
                  </a:extLst>
                </a:gridCol>
                <a:gridCol w="1638484">
                  <a:extLst>
                    <a:ext uri="{9D8B030D-6E8A-4147-A177-3AD203B41FA5}">
                      <a16:colId xmlns:a16="http://schemas.microsoft.com/office/drawing/2014/main" val="20003"/>
                    </a:ext>
                  </a:extLst>
                </a:gridCol>
                <a:gridCol w="1337655">
                  <a:extLst>
                    <a:ext uri="{9D8B030D-6E8A-4147-A177-3AD203B41FA5}">
                      <a16:colId xmlns:a16="http://schemas.microsoft.com/office/drawing/2014/main" val="20004"/>
                    </a:ext>
                  </a:extLst>
                </a:gridCol>
                <a:gridCol w="1003383">
                  <a:extLst>
                    <a:ext uri="{9D8B030D-6E8A-4147-A177-3AD203B41FA5}">
                      <a16:colId xmlns:a16="http://schemas.microsoft.com/office/drawing/2014/main" val="20005"/>
                    </a:ext>
                  </a:extLst>
                </a:gridCol>
                <a:gridCol w="1326507">
                  <a:extLst>
                    <a:ext uri="{9D8B030D-6E8A-4147-A177-3AD203B41FA5}">
                      <a16:colId xmlns:a16="http://schemas.microsoft.com/office/drawing/2014/main" val="20006"/>
                    </a:ext>
                  </a:extLst>
                </a:gridCol>
                <a:gridCol w="1326507">
                  <a:extLst>
                    <a:ext uri="{9D8B030D-6E8A-4147-A177-3AD203B41FA5}">
                      <a16:colId xmlns:a16="http://schemas.microsoft.com/office/drawing/2014/main" val="20007"/>
                    </a:ext>
                  </a:extLst>
                </a:gridCol>
              </a:tblGrid>
              <a:tr h="360040">
                <a:tc gridSpan="2">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What?</a:t>
                      </a:r>
                    </a:p>
                  </a:txBody>
                  <a:tcPr marL="45720" marR="45720" anchor="ctr" horzOverflow="overflow"/>
                </a:tc>
                <a:tc hMerge="1">
                  <a:txBody>
                    <a:bodyPr/>
                    <a:lstStyle/>
                    <a:p>
                      <a:endParaRPr lang="en-US"/>
                    </a:p>
                  </a:txBody>
                  <a:tcPr/>
                </a:tc>
                <a:tc>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Who?</a:t>
                      </a:r>
                    </a:p>
                  </a:txBody>
                  <a:tcPr marL="45720" marR="45720" anchor="ctr" horzOverflow="overflow"/>
                </a:tc>
                <a:tc>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How?</a:t>
                      </a:r>
                    </a:p>
                  </a:txBody>
                  <a:tcPr marL="45720" marR="45720" anchor="ctr" horzOverflow="overflow"/>
                </a:tc>
                <a:tc gridSpan="2">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When?</a:t>
                      </a:r>
                    </a:p>
                  </a:txBody>
                  <a:tcPr marL="45720" marR="45720" anchor="ctr" horzOverflow="overflow"/>
                </a:tc>
                <a:tc hMerge="1">
                  <a:txBody>
                    <a:bodyPr/>
                    <a:lstStyle/>
                    <a:p>
                      <a:endParaRPr lang="en-US"/>
                    </a:p>
                  </a:txBody>
                  <a:tcPr/>
                </a:tc>
                <a:tc>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Where?</a:t>
                      </a:r>
                    </a:p>
                  </a:txBody>
                  <a:tcPr marL="45720" marR="45720" anchor="ctr" horzOverflow="overflow"/>
                </a:tc>
                <a:tc>
                  <a:txBody>
                    <a:bodyPr/>
                    <a:lstStyle/>
                    <a:p>
                      <a:pPr algn="ctr"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How many?</a:t>
                      </a:r>
                    </a:p>
                  </a:txBody>
                  <a:tcPr marL="45720" marR="45720" anchor="ctr" horzOverflow="overflow"/>
                </a:tc>
                <a:extLst>
                  <a:ext uri="{0D108BD9-81ED-4DB2-BD59-A6C34878D82A}">
                    <a16:rowId xmlns:a16="http://schemas.microsoft.com/office/drawing/2014/main" val="10000"/>
                  </a:ext>
                </a:extLst>
              </a:tr>
              <a:tr h="445187">
                <a:tc>
                  <a:txBody>
                    <a:bodyPr/>
                    <a:lstStyle/>
                    <a:p>
                      <a:pPr algn="ctr" defTabSz="289320">
                        <a:defRPr sz="1800"/>
                      </a:pPr>
                      <a:r>
                        <a:rPr sz="1400" b="1">
                          <a:latin typeface="Source Sans Pro Regular"/>
                          <a:ea typeface="Source Sans Pro Regular"/>
                          <a:cs typeface="Source Sans Pro Regular"/>
                        </a:rPr>
                        <a:t>Action title</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Description</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Actors</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Budget and other resources</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Date beginning</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Date end</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Areas</a:t>
                      </a:r>
                    </a:p>
                  </a:txBody>
                  <a:tcPr marL="45720" marR="45720" anchor="ctr" horzOverflow="overflow"/>
                </a:tc>
                <a:tc>
                  <a:txBody>
                    <a:bodyPr/>
                    <a:lstStyle/>
                    <a:p>
                      <a:pPr algn="ctr" defTabSz="289320">
                        <a:defRPr sz="1800"/>
                      </a:pPr>
                      <a:r>
                        <a:rPr sz="1400" b="1">
                          <a:latin typeface="Source Sans Pro Regular"/>
                          <a:ea typeface="Source Sans Pro Regular"/>
                          <a:cs typeface="Source Sans Pro Regular"/>
                        </a:rPr>
                        <a:t>Indicators of success</a:t>
                      </a:r>
                    </a:p>
                  </a:txBody>
                  <a:tcPr marL="45720" marR="45720" anchor="ctr" horzOverflow="overflow"/>
                </a:tc>
                <a:extLst>
                  <a:ext uri="{0D108BD9-81ED-4DB2-BD59-A6C34878D82A}">
                    <a16:rowId xmlns:a16="http://schemas.microsoft.com/office/drawing/2014/main" val="10001"/>
                  </a:ext>
                </a:extLst>
              </a:tr>
              <a:tr h="520454">
                <a:tc>
                  <a:txBody>
                    <a:bodyPr/>
                    <a:lstStyle/>
                    <a:p>
                      <a:pPr algn="l" defTabSz="822960">
                        <a:defRPr sz="1800"/>
                      </a:pPr>
                      <a:r>
                        <a:rPr sz="1400" b="1">
                          <a:solidFill>
                            <a:srgbClr val="002060"/>
                          </a:solidFill>
                          <a:latin typeface="Source Sans Pro Regular"/>
                          <a:ea typeface="Source Sans Pro Regular"/>
                          <a:cs typeface="Source Sans Pro Regular"/>
                        </a:rPr>
                        <a:t>Prepare for field work</a:t>
                      </a:r>
                    </a:p>
                  </a:txBody>
                  <a:tcPr marL="45720" marR="45720" anchor="ctr"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extLst>
                  <a:ext uri="{0D108BD9-81ED-4DB2-BD59-A6C34878D82A}">
                    <a16:rowId xmlns:a16="http://schemas.microsoft.com/office/drawing/2014/main" val="10002"/>
                  </a:ext>
                </a:extLst>
              </a:tr>
              <a:tr h="520454">
                <a:tc>
                  <a:txBody>
                    <a:bodyPr/>
                    <a:lstStyle/>
                    <a:p>
                      <a:pPr algn="l" defTabSz="822960">
                        <a:defRPr sz="1800"/>
                      </a:pPr>
                      <a:r>
                        <a:rPr sz="1400" b="1">
                          <a:solidFill>
                            <a:srgbClr val="002060"/>
                          </a:solidFill>
                          <a:latin typeface="Source Sans Pro Regular"/>
                          <a:ea typeface="Source Sans Pro Regular"/>
                          <a:cs typeface="Source Sans Pro Regular"/>
                        </a:rPr>
                        <a:t>Conduct field investigation</a:t>
                      </a:r>
                    </a:p>
                  </a:txBody>
                  <a:tcPr marL="45720" marR="45720" anchor="ctr"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extLst>
                  <a:ext uri="{0D108BD9-81ED-4DB2-BD59-A6C34878D82A}">
                    <a16:rowId xmlns:a16="http://schemas.microsoft.com/office/drawing/2014/main" val="10003"/>
                  </a:ext>
                </a:extLst>
              </a:tr>
              <a:tr h="520454">
                <a:tc>
                  <a:txBody>
                    <a:bodyPr/>
                    <a:lstStyle/>
                    <a:p>
                      <a:pPr algn="l" defTabSz="822960">
                        <a:defRPr sz="1800"/>
                      </a:pPr>
                      <a:r>
                        <a:rPr sz="1400" b="1">
                          <a:solidFill>
                            <a:srgbClr val="002060"/>
                          </a:solidFill>
                          <a:latin typeface="Source Sans Pro Regular"/>
                          <a:ea typeface="Source Sans Pro Regular"/>
                          <a:cs typeface="Source Sans Pro Regular"/>
                        </a:rPr>
                        <a:t>Implement initial prevention and control measures</a:t>
                      </a:r>
                    </a:p>
                  </a:txBody>
                  <a:tcPr marL="45720" marR="45720" anchor="ctr"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extLst>
                  <a:ext uri="{0D108BD9-81ED-4DB2-BD59-A6C34878D82A}">
                    <a16:rowId xmlns:a16="http://schemas.microsoft.com/office/drawing/2014/main" val="10004"/>
                  </a:ext>
                </a:extLst>
              </a:tr>
              <a:tr h="520454">
                <a:tc>
                  <a:txBody>
                    <a:bodyPr/>
                    <a:lstStyle/>
                    <a:p>
                      <a:pPr algn="l" defTabSz="822960">
                        <a:defRPr sz="1800"/>
                      </a:pPr>
                      <a:r>
                        <a:rPr sz="1400" b="1">
                          <a:solidFill>
                            <a:srgbClr val="002060"/>
                          </a:solidFill>
                          <a:latin typeface="Source Sans Pro Regular"/>
                          <a:ea typeface="Source Sans Pro Regular"/>
                          <a:cs typeface="Source Sans Pro Regular"/>
                        </a:rPr>
                        <a:t>Assess local resources</a:t>
                      </a:r>
                    </a:p>
                  </a:txBody>
                  <a:tcPr marL="45720" marR="45720" anchor="ctr"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extLst>
                  <a:ext uri="{0D108BD9-81ED-4DB2-BD59-A6C34878D82A}">
                    <a16:rowId xmlns:a16="http://schemas.microsoft.com/office/drawing/2014/main" val="10005"/>
                  </a:ext>
                </a:extLst>
              </a:tr>
              <a:tr h="520454">
                <a:tc>
                  <a:txBody>
                    <a:bodyPr/>
                    <a:lstStyle/>
                    <a:p>
                      <a:pPr algn="l" defTabSz="822960">
                        <a:defRPr sz="1200">
                          <a:solidFill>
                            <a:srgbClr val="002060"/>
                          </a:solidFill>
                          <a:latin typeface="Source Sans Pro Regular"/>
                          <a:ea typeface="Source Sans Pro Regular"/>
                          <a:cs typeface="Source Sans Pro Regular"/>
                        </a:defRPr>
                      </a:pPr>
                      <a:r>
                        <a:rPr sz="1400" b="1"/>
                        <a:t>Respond to public worries and concerns.</a:t>
                      </a:r>
                    </a:p>
                  </a:txBody>
                  <a:tcPr marL="45720" marR="45720" anchor="ctr"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tc>
                  <a:txBody>
                    <a:bodyPr/>
                    <a:lstStyle/>
                    <a:p>
                      <a:pPr defTabSz="289320">
                        <a:defRPr sz="500">
                          <a:latin typeface="Source Sans Pro Regular"/>
                          <a:ea typeface="Source Sans Pro Regular"/>
                          <a:cs typeface="Source Sans Pro Regular"/>
                        </a:defRPr>
                      </a:pPr>
                      <a:endParaRPr sz="600"/>
                    </a:p>
                  </a:txBody>
                  <a:tcPr marL="45720" marR="45720" horzOverflow="overflow"/>
                </a:tc>
                <a:extLst>
                  <a:ext uri="{0D108BD9-81ED-4DB2-BD59-A6C34878D82A}">
                    <a16:rowId xmlns:a16="http://schemas.microsoft.com/office/drawing/2014/main" val="10006"/>
                  </a:ext>
                </a:extLst>
              </a:tr>
            </a:tbl>
          </a:graphicData>
        </a:graphic>
      </p:graphicFrame>
      <p:sp>
        <p:nvSpPr>
          <p:cNvPr id="2" name="TextBox 6">
            <a:extLst>
              <a:ext uri="{FF2B5EF4-FFF2-40B4-BE49-F238E27FC236}">
                <a16:creationId xmlns:a16="http://schemas.microsoft.com/office/drawing/2014/main" id="{9EE5343C-9BC7-2948-EFDE-A9926CCDE2C7}"/>
              </a:ext>
            </a:extLst>
          </p:cNvPr>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4</a:t>
            </a:r>
            <a:r>
              <a:rPr b="1"/>
              <a:t>)</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 name="Content Placeholder 2"/>
          <p:cNvSpPr txBox="1">
            <a:spLocks noGrp="1"/>
          </p:cNvSpPr>
          <p:nvPr>
            <p:ph type="body" idx="1"/>
          </p:nvPr>
        </p:nvSpPr>
        <p:spPr>
          <a:xfrm>
            <a:off x="1404000" y="1440000"/>
            <a:ext cx="9534076" cy="5226889"/>
          </a:xfrm>
          <a:prstGeom prst="rect">
            <a:avLst/>
          </a:prstGeom>
        </p:spPr>
        <p:txBody>
          <a:bodyPr>
            <a:normAutofit/>
          </a:bodyPr>
          <a:lstStyle/>
          <a:p>
            <a:pPr defTabSz="274854">
              <a:spcBef>
                <a:spcPts val="200"/>
              </a:spcBef>
              <a:defRPr sz="1994">
                <a:solidFill>
                  <a:schemeClr val="accent6"/>
                </a:solidFill>
                <a:latin typeface="Source Sans Pro Bold"/>
                <a:ea typeface="Source Sans Pro Bold"/>
                <a:cs typeface="Source Sans Pro Bold"/>
                <a:sym typeface="Source Sans Pro Bold"/>
              </a:defRPr>
            </a:pPr>
            <a:r>
              <a:rPr sz="2000" b="1">
                <a:solidFill>
                  <a:srgbClr val="65A000"/>
                </a:solidFill>
              </a:rPr>
              <a:t>Personal and team health</a:t>
            </a:r>
            <a:endParaRPr lang="hu-HU" sz="2000" b="1">
              <a:solidFill>
                <a:srgbClr val="65A000"/>
              </a:solidFill>
            </a:endParaRPr>
          </a:p>
          <a:p>
            <a:pPr marL="216000" lvl="1" indent="-216000" defTabSz="274854">
              <a:spcBef>
                <a:spcPts val="0"/>
              </a:spcBef>
              <a:buClr>
                <a:srgbClr val="65A000"/>
              </a:buClr>
              <a:buFont typeface="Arial"/>
              <a:defRPr sz="1994"/>
            </a:pPr>
            <a:r>
              <a:rPr lang="hu-HU" sz="2000" err="1"/>
              <a:t>Appropriate</a:t>
            </a:r>
            <a:r>
              <a:rPr lang="hu-HU" sz="2000"/>
              <a:t> </a:t>
            </a:r>
            <a:r>
              <a:rPr lang="hu-HU" sz="2000" err="1"/>
              <a:t>vaccinations</a:t>
            </a:r>
            <a:r>
              <a:rPr lang="hu-HU" sz="2000"/>
              <a:t> </a:t>
            </a:r>
            <a:r>
              <a:rPr lang="hu-HU" sz="2000" err="1"/>
              <a:t>done</a:t>
            </a:r>
            <a:endParaRPr lang="hu-HU" sz="2000"/>
          </a:p>
          <a:p>
            <a:pPr marL="216000" lvl="1" indent="-216000" defTabSz="274854">
              <a:spcBef>
                <a:spcPts val="0"/>
              </a:spcBef>
              <a:buClr>
                <a:srgbClr val="65A000"/>
              </a:buClr>
              <a:buFont typeface="Arial"/>
              <a:defRPr sz="1994"/>
            </a:pPr>
            <a:r>
              <a:rPr sz="2000"/>
              <a:t>Personal health kit and routine prescriptions, anti-malarial prophylaxis, alcohol based hand rub, first aid kit, IR thermometer, medevac plan</a:t>
            </a:r>
            <a:endParaRPr sz="2000">
              <a:solidFill>
                <a:srgbClr val="0070C0"/>
              </a:solidFill>
              <a:latin typeface="Source Sans Pro Bold"/>
              <a:ea typeface="Source Sans Pro Bold"/>
              <a:cs typeface="Source Sans Pro Bold"/>
              <a:sym typeface="Source Sans Pro Bold"/>
            </a:endParaRPr>
          </a:p>
          <a:p>
            <a:pPr defTabSz="274854">
              <a:spcBef>
                <a:spcPts val="200"/>
              </a:spcBef>
              <a:defRPr sz="1994">
                <a:solidFill>
                  <a:schemeClr val="accent6"/>
                </a:solidFill>
                <a:latin typeface="Source Sans Pro Bold"/>
                <a:ea typeface="Source Sans Pro Bold"/>
                <a:cs typeface="Source Sans Pro Bold"/>
                <a:sym typeface="Source Sans Pro Bold"/>
              </a:defRPr>
            </a:pPr>
            <a:r>
              <a:rPr sz="2000" b="1">
                <a:solidFill>
                  <a:srgbClr val="65A000"/>
                </a:solidFill>
              </a:rPr>
              <a:t>Printed materials</a:t>
            </a:r>
          </a:p>
          <a:p>
            <a:pPr marL="216000" lvl="1" indent="-216000" defTabSz="274854">
              <a:spcBef>
                <a:spcPts val="0"/>
              </a:spcBef>
              <a:buClr>
                <a:srgbClr val="65A000"/>
              </a:buClr>
              <a:buFont typeface="Arial"/>
              <a:defRPr sz="1994"/>
            </a:pPr>
            <a:r>
              <a:rPr sz="2000"/>
              <a:t>Terms of reference for investigation and all available information on the event.</a:t>
            </a:r>
          </a:p>
          <a:p>
            <a:pPr marL="216000" lvl="1" indent="-216000" defTabSz="274854">
              <a:spcBef>
                <a:spcPts val="0"/>
              </a:spcBef>
              <a:buClr>
                <a:srgbClr val="65A000"/>
              </a:buClr>
              <a:buFont typeface="Arial"/>
              <a:defRPr sz="1994"/>
            </a:pPr>
            <a:r>
              <a:rPr sz="2000"/>
              <a:t>National contingency plans.</a:t>
            </a:r>
          </a:p>
          <a:p>
            <a:pPr marL="216000" lvl="1" indent="-216000" defTabSz="274854">
              <a:spcBef>
                <a:spcPts val="0"/>
              </a:spcBef>
              <a:buClr>
                <a:srgbClr val="65A000"/>
              </a:buClr>
              <a:buFont typeface="Arial"/>
              <a:defRPr sz="1994"/>
            </a:pPr>
            <a:r>
              <a:rPr sz="2000"/>
              <a:t>Standard operating procedures.</a:t>
            </a:r>
          </a:p>
          <a:p>
            <a:pPr marL="216000" lvl="1" indent="-216000" defTabSz="274854">
              <a:spcBef>
                <a:spcPts val="0"/>
              </a:spcBef>
              <a:buClr>
                <a:srgbClr val="65A000"/>
              </a:buClr>
              <a:buFont typeface="Arial"/>
              <a:defRPr sz="1994"/>
            </a:pPr>
            <a:r>
              <a:rPr sz="2000"/>
              <a:t>Contact list for central, intermediate and district officials, overall event </a:t>
            </a:r>
            <a:r>
              <a:rPr lang="hu-HU" sz="2000"/>
              <a:t> </a:t>
            </a:r>
            <a:r>
              <a:rPr sz="2000"/>
              <a:t>coordinator and stakeholders.</a:t>
            </a:r>
          </a:p>
          <a:p>
            <a:pPr marL="216000" lvl="1" indent="-216000" defTabSz="274854">
              <a:spcBef>
                <a:spcPts val="0"/>
              </a:spcBef>
              <a:buClr>
                <a:srgbClr val="65A000"/>
              </a:buClr>
              <a:buFont typeface="Arial"/>
              <a:defRPr sz="1994"/>
            </a:pPr>
            <a:r>
              <a:rPr sz="2000"/>
              <a:t>Printed forms as required</a:t>
            </a:r>
          </a:p>
          <a:p>
            <a:pPr marL="216000" lvl="1" indent="-216000" defTabSz="274854">
              <a:spcBef>
                <a:spcPts val="0"/>
              </a:spcBef>
              <a:buClr>
                <a:srgbClr val="65A000"/>
              </a:buClr>
              <a:buFont typeface="Arial"/>
              <a:defRPr sz="1994"/>
            </a:pPr>
            <a:r>
              <a:rPr sz="2000"/>
              <a:t>Training materials for rapid training.</a:t>
            </a:r>
          </a:p>
          <a:p>
            <a:pPr marL="216000" lvl="1" indent="-216000" defTabSz="274854">
              <a:spcBef>
                <a:spcPts val="0"/>
              </a:spcBef>
              <a:buClr>
                <a:srgbClr val="65A000"/>
              </a:buClr>
              <a:buFont typeface="Arial"/>
              <a:defRPr sz="1994"/>
            </a:pPr>
            <a:r>
              <a:rPr sz="2000"/>
              <a:t>Printed technical guidance, posters, risk communication material. </a:t>
            </a:r>
            <a:endParaRPr sz="2000">
              <a:solidFill>
                <a:srgbClr val="0070C0"/>
              </a:solidFill>
              <a:latin typeface="Source Sans Pro Bold"/>
              <a:ea typeface="Source Sans Pro Bold"/>
              <a:cs typeface="Source Sans Pro Bold"/>
              <a:sym typeface="Source Sans Pro Bold"/>
            </a:endParaRPr>
          </a:p>
          <a:p>
            <a:pPr defTabSz="274854">
              <a:spcBef>
                <a:spcPts val="200"/>
              </a:spcBef>
              <a:defRPr sz="1994">
                <a:solidFill>
                  <a:schemeClr val="accent6"/>
                </a:solidFill>
                <a:latin typeface="Source Sans Pro Bold"/>
                <a:ea typeface="Source Sans Pro Bold"/>
                <a:cs typeface="Source Sans Pro Bold"/>
                <a:sym typeface="Source Sans Pro Bold"/>
              </a:defRPr>
            </a:pPr>
            <a:r>
              <a:rPr sz="2000" b="1">
                <a:solidFill>
                  <a:srgbClr val="65A000"/>
                </a:solidFill>
              </a:rPr>
              <a:t>Information and Communication Technology</a:t>
            </a:r>
          </a:p>
          <a:p>
            <a:pPr marL="216000" lvl="1" indent="-216000" defTabSz="274854">
              <a:spcBef>
                <a:spcPts val="0"/>
              </a:spcBef>
              <a:buClr>
                <a:srgbClr val="65A000"/>
              </a:buClr>
              <a:buFont typeface="Arial"/>
              <a:defRPr sz="1994"/>
            </a:pPr>
            <a:r>
              <a:rPr sz="2000"/>
              <a:t>Laptops and Printer</a:t>
            </a:r>
          </a:p>
          <a:p>
            <a:pPr marL="216000" lvl="1" indent="-216000" defTabSz="274854">
              <a:spcBef>
                <a:spcPts val="0"/>
              </a:spcBef>
              <a:buClr>
                <a:srgbClr val="65A000"/>
              </a:buClr>
              <a:buFont typeface="Arial"/>
              <a:defRPr sz="1994"/>
            </a:pPr>
            <a:r>
              <a:rPr sz="2000"/>
              <a:t>Internet tokens.</a:t>
            </a:r>
          </a:p>
          <a:p>
            <a:pPr marL="216000" lvl="1" indent="-216000" defTabSz="274854">
              <a:spcBef>
                <a:spcPts val="0"/>
              </a:spcBef>
              <a:buClr>
                <a:srgbClr val="65A000"/>
              </a:buClr>
              <a:buFont typeface="Arial"/>
              <a:defRPr sz="1994"/>
            </a:pPr>
            <a:r>
              <a:rPr sz="2000"/>
              <a:t>Phones and extra phone credit, radios as required etc.</a:t>
            </a:r>
          </a:p>
        </p:txBody>
      </p:sp>
      <p:sp>
        <p:nvSpPr>
          <p:cNvPr id="1079" name="TextBox 4"/>
          <p:cNvSpPr txBox="1"/>
          <p:nvPr/>
        </p:nvSpPr>
        <p:spPr>
          <a:xfrm>
            <a:off x="288000" y="900000"/>
            <a:ext cx="697687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4. Logistics checklist (1)</a:t>
            </a:r>
            <a:endParaRPr lang="en-US" b="1"/>
          </a:p>
        </p:txBody>
      </p:sp>
      <p:sp>
        <p:nvSpPr>
          <p:cNvPr id="2" name="TextBox 6">
            <a:extLst>
              <a:ext uri="{FF2B5EF4-FFF2-40B4-BE49-F238E27FC236}">
                <a16:creationId xmlns:a16="http://schemas.microsoft.com/office/drawing/2014/main" id="{FBCE8D26-A026-E02E-7256-1F93353E02D9}"/>
              </a:ext>
            </a:extLst>
          </p:cNvPr>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5</a:t>
            </a:r>
            <a:r>
              <a:rPr b="1"/>
              <a:t>)</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2" name="TextBox 4"/>
          <p:cNvSpPr txBox="1"/>
          <p:nvPr/>
        </p:nvSpPr>
        <p:spPr>
          <a:xfrm>
            <a:off x="288000" y="900000"/>
            <a:ext cx="697687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4. Logistics checklist (2)</a:t>
            </a:r>
            <a:endParaRPr lang="en-US" b="1"/>
          </a:p>
        </p:txBody>
      </p:sp>
      <p:sp>
        <p:nvSpPr>
          <p:cNvPr id="2" name="TextBox 6">
            <a:extLst>
              <a:ext uri="{FF2B5EF4-FFF2-40B4-BE49-F238E27FC236}">
                <a16:creationId xmlns:a16="http://schemas.microsoft.com/office/drawing/2014/main" id="{88B69A12-806C-B939-BF0B-A6F008DA3041}"/>
              </a:ext>
            </a:extLst>
          </p:cNvPr>
          <p:cNvSpPr txBox="1"/>
          <p:nvPr/>
        </p:nvSpPr>
        <p:spPr>
          <a:xfrm>
            <a:off x="144000" y="24849"/>
            <a:ext cx="61493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6</a:t>
            </a:r>
            <a:r>
              <a:rPr b="1"/>
              <a:t>)</a:t>
            </a:r>
          </a:p>
        </p:txBody>
      </p:sp>
      <p:sp>
        <p:nvSpPr>
          <p:cNvPr id="3" name="Szövegdoboz 2">
            <a:extLst>
              <a:ext uri="{FF2B5EF4-FFF2-40B4-BE49-F238E27FC236}">
                <a16:creationId xmlns:a16="http://schemas.microsoft.com/office/drawing/2014/main" id="{9B298289-AA41-D9AA-4D31-8F5F7B14B2AC}"/>
              </a:ext>
            </a:extLst>
          </p:cNvPr>
          <p:cNvSpPr txBox="1"/>
          <p:nvPr/>
        </p:nvSpPr>
        <p:spPr>
          <a:xfrm>
            <a:off x="1404000" y="1440000"/>
            <a:ext cx="9233134" cy="50680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6350" indent="-6350" defTabSz="266174">
              <a:spcBef>
                <a:spcPts val="200"/>
              </a:spcBef>
              <a:defRPr sz="1472">
                <a:solidFill>
                  <a:schemeClr val="accent6"/>
                </a:solidFill>
                <a:latin typeface="Source Sans Pro Bold"/>
                <a:ea typeface="Source Sans Pro Bold"/>
                <a:cs typeface="Source Sans Pro Bold"/>
                <a:sym typeface="Source Sans Pro Bold"/>
              </a:defRPr>
            </a:pPr>
            <a:r>
              <a:rPr lang="hu-HU" sz="2000" b="1" err="1">
                <a:solidFill>
                  <a:srgbClr val="65A000"/>
                </a:solidFill>
              </a:rPr>
              <a:t>Medical</a:t>
            </a:r>
            <a:endParaRPr lang="hu-HU" sz="2000" b="1">
              <a:solidFill>
                <a:srgbClr val="65A000"/>
              </a:solidFill>
            </a:endParaRPr>
          </a:p>
          <a:p>
            <a:pPr marL="6350" lvl="1" indent="-6350" defTabSz="266174">
              <a:spcBef>
                <a:spcPts val="0"/>
              </a:spcBef>
              <a:buClr>
                <a:schemeClr val="accent6"/>
              </a:buClr>
              <a:buFont typeface="Arial"/>
              <a:defRPr sz="1472"/>
            </a:pPr>
            <a:r>
              <a:rPr lang="hu-HU" sz="2000" err="1">
                <a:latin typeface="Source Sans Pro Regular"/>
              </a:rPr>
              <a:t>Rehydration</a:t>
            </a:r>
            <a:r>
              <a:rPr lang="hu-HU" sz="2000">
                <a:latin typeface="Source Sans Pro Regular"/>
              </a:rPr>
              <a:t> </a:t>
            </a:r>
            <a:r>
              <a:rPr lang="hu-HU" sz="2000" err="1">
                <a:latin typeface="Source Sans Pro Regular"/>
              </a:rPr>
              <a:t>infusion</a:t>
            </a:r>
            <a:r>
              <a:rPr lang="hu-HU" sz="2000">
                <a:latin typeface="Source Sans Pro Regular"/>
              </a:rPr>
              <a:t> </a:t>
            </a:r>
            <a:r>
              <a:rPr lang="hu-HU" sz="2000" err="1">
                <a:latin typeface="Source Sans Pro Regular"/>
              </a:rPr>
              <a:t>set</a:t>
            </a:r>
            <a:r>
              <a:rPr lang="hu-HU" sz="2000">
                <a:latin typeface="Source Sans Pro Regular"/>
              </a:rPr>
              <a:t>, ORS, </a:t>
            </a:r>
            <a:r>
              <a:rPr lang="hu-HU" sz="2000" err="1">
                <a:latin typeface="Source Sans Pro Regular"/>
              </a:rPr>
              <a:t>Treatment</a:t>
            </a:r>
            <a:r>
              <a:rPr lang="hu-HU" sz="2000">
                <a:latin typeface="Source Sans Pro Regular"/>
              </a:rPr>
              <a:t> </a:t>
            </a:r>
            <a:r>
              <a:rPr lang="hu-HU" sz="2000" err="1">
                <a:latin typeface="Source Sans Pro Regular"/>
              </a:rPr>
              <a:t>courses</a:t>
            </a:r>
            <a:endParaRPr lang="hu-HU" sz="2000">
              <a:latin typeface="Source Sans Pro Regular"/>
            </a:endParaRPr>
          </a:p>
          <a:p>
            <a:pPr marL="6350" indent="-6350" defTabSz="266174">
              <a:spcBef>
                <a:spcPts val="200"/>
              </a:spcBef>
              <a:defRPr sz="1472">
                <a:solidFill>
                  <a:schemeClr val="accent6"/>
                </a:solidFill>
                <a:latin typeface="Source Sans Pro Bold"/>
                <a:ea typeface="Source Sans Pro Bold"/>
                <a:cs typeface="Source Sans Pro Bold"/>
                <a:sym typeface="Source Sans Pro Bold"/>
              </a:defRPr>
            </a:pPr>
            <a:r>
              <a:rPr lang="hu-HU" sz="2000" b="1" err="1">
                <a:solidFill>
                  <a:srgbClr val="65A000"/>
                </a:solidFill>
              </a:rPr>
              <a:t>Field</a:t>
            </a:r>
            <a:r>
              <a:rPr lang="hu-HU" sz="2000" b="1">
                <a:solidFill>
                  <a:srgbClr val="65A000"/>
                </a:solidFill>
              </a:rPr>
              <a:t> </a:t>
            </a:r>
            <a:r>
              <a:rPr lang="hu-HU" sz="2000" b="1" err="1">
                <a:solidFill>
                  <a:srgbClr val="65A000"/>
                </a:solidFill>
              </a:rPr>
              <a:t>equipment</a:t>
            </a:r>
            <a:r>
              <a:rPr lang="hu-HU" sz="2000" b="1">
                <a:solidFill>
                  <a:srgbClr val="65A000"/>
                </a:solidFill>
              </a:rPr>
              <a:t> and PPE</a:t>
            </a:r>
          </a:p>
          <a:p>
            <a:pPr marL="6350" lvl="1" indent="-6350" defTabSz="266174">
              <a:spcBef>
                <a:spcPts val="0"/>
              </a:spcBef>
              <a:buClr>
                <a:schemeClr val="accent6"/>
              </a:buClr>
              <a:buFont typeface="Arial"/>
              <a:defRPr sz="1472"/>
            </a:pPr>
            <a:r>
              <a:rPr lang="hu-HU" sz="2000" err="1">
                <a:latin typeface="Source Sans Pro Regular"/>
              </a:rPr>
              <a:t>Alcohol</a:t>
            </a:r>
            <a:r>
              <a:rPr lang="hu-HU" sz="2000">
                <a:latin typeface="Source Sans Pro Regular"/>
              </a:rPr>
              <a:t> </a:t>
            </a:r>
            <a:r>
              <a:rPr lang="hu-HU" sz="2000" err="1">
                <a:latin typeface="Source Sans Pro Regular"/>
              </a:rPr>
              <a:t>based</a:t>
            </a:r>
            <a:r>
              <a:rPr lang="hu-HU" sz="2000">
                <a:latin typeface="Source Sans Pro Regular"/>
              </a:rPr>
              <a:t> </a:t>
            </a:r>
            <a:r>
              <a:rPr lang="hu-HU" sz="2000" err="1">
                <a:latin typeface="Source Sans Pro Regular"/>
              </a:rPr>
              <a:t>hand</a:t>
            </a:r>
            <a:r>
              <a:rPr lang="hu-HU" sz="2000">
                <a:latin typeface="Source Sans Pro Regular"/>
              </a:rPr>
              <a:t> </a:t>
            </a:r>
            <a:r>
              <a:rPr lang="hu-HU" sz="2000" err="1">
                <a:latin typeface="Source Sans Pro Regular"/>
              </a:rPr>
              <a:t>rub</a:t>
            </a:r>
            <a:r>
              <a:rPr lang="hu-HU" sz="2000">
                <a:latin typeface="Source Sans Pro Regular"/>
              </a:rPr>
              <a:t>, </a:t>
            </a:r>
            <a:r>
              <a:rPr lang="hu-HU" sz="2000" err="1">
                <a:latin typeface="Source Sans Pro Regular"/>
              </a:rPr>
              <a:t>soap</a:t>
            </a:r>
            <a:r>
              <a:rPr lang="hu-HU" sz="2000">
                <a:latin typeface="Source Sans Pro Regular"/>
              </a:rPr>
              <a:t>, HTH/</a:t>
            </a:r>
            <a:r>
              <a:rPr lang="hu-HU" sz="2000" err="1">
                <a:latin typeface="Source Sans Pro Regular"/>
              </a:rPr>
              <a:t>bleach</a:t>
            </a:r>
            <a:endParaRPr lang="hu-HU" sz="2000">
              <a:latin typeface="Source Sans Pro Regular"/>
            </a:endParaRPr>
          </a:p>
          <a:p>
            <a:pPr marL="6350" lvl="1" indent="-6350" defTabSz="266174">
              <a:spcBef>
                <a:spcPts val="0"/>
              </a:spcBef>
              <a:buClr>
                <a:schemeClr val="accent6"/>
              </a:buClr>
              <a:buFont typeface="Arial"/>
              <a:defRPr sz="1472"/>
            </a:pPr>
            <a:r>
              <a:rPr lang="hu-HU" sz="2000">
                <a:latin typeface="Source Sans Pro Regular"/>
              </a:rPr>
              <a:t>PPE </a:t>
            </a:r>
            <a:r>
              <a:rPr lang="hu-HU" sz="2000" err="1">
                <a:latin typeface="Source Sans Pro Regular"/>
              </a:rPr>
              <a:t>including</a:t>
            </a:r>
            <a:r>
              <a:rPr lang="hu-HU" sz="2000">
                <a:latin typeface="Source Sans Pro Regular"/>
              </a:rPr>
              <a:t> non-</a:t>
            </a:r>
            <a:r>
              <a:rPr lang="hu-HU" sz="2000" err="1">
                <a:latin typeface="Source Sans Pro Regular"/>
              </a:rPr>
              <a:t>sterile</a:t>
            </a:r>
            <a:r>
              <a:rPr lang="hu-HU" sz="2000">
                <a:latin typeface="Source Sans Pro Regular"/>
              </a:rPr>
              <a:t> </a:t>
            </a:r>
            <a:r>
              <a:rPr lang="hu-HU" sz="2000" err="1">
                <a:latin typeface="Source Sans Pro Regular"/>
              </a:rPr>
              <a:t>scrubs</a:t>
            </a:r>
            <a:r>
              <a:rPr lang="hu-HU" sz="2000">
                <a:latin typeface="Source Sans Pro Regular"/>
              </a:rPr>
              <a:t>, </a:t>
            </a:r>
            <a:r>
              <a:rPr lang="hu-HU" sz="2000" err="1">
                <a:latin typeface="Source Sans Pro Regular"/>
              </a:rPr>
              <a:t>disposable</a:t>
            </a:r>
            <a:r>
              <a:rPr lang="hu-HU" sz="2000">
                <a:latin typeface="Source Sans Pro Regular"/>
              </a:rPr>
              <a:t> </a:t>
            </a:r>
            <a:r>
              <a:rPr lang="hu-HU" sz="2000" err="1">
                <a:latin typeface="Source Sans Pro Regular"/>
              </a:rPr>
              <a:t>nitrile</a:t>
            </a:r>
            <a:r>
              <a:rPr lang="hu-HU" sz="2000">
                <a:latin typeface="Source Sans Pro Regular"/>
              </a:rPr>
              <a:t> </a:t>
            </a:r>
            <a:r>
              <a:rPr lang="hu-HU" sz="2000" err="1">
                <a:latin typeface="Source Sans Pro Regular"/>
              </a:rPr>
              <a:t>gloves</a:t>
            </a:r>
            <a:r>
              <a:rPr lang="hu-HU" sz="2000">
                <a:latin typeface="Source Sans Pro Regular"/>
              </a:rPr>
              <a:t>, </a:t>
            </a:r>
            <a:r>
              <a:rPr lang="hu-HU" sz="2000" err="1">
                <a:latin typeface="Source Sans Pro Regular"/>
              </a:rPr>
              <a:t>heavy</a:t>
            </a:r>
            <a:r>
              <a:rPr lang="hu-HU" sz="2000">
                <a:latin typeface="Source Sans Pro Regular"/>
              </a:rPr>
              <a:t> </a:t>
            </a:r>
            <a:r>
              <a:rPr lang="hu-HU" sz="2000" err="1">
                <a:latin typeface="Source Sans Pro Regular"/>
              </a:rPr>
              <a:t>duty</a:t>
            </a:r>
            <a:r>
              <a:rPr lang="hu-HU" sz="2000">
                <a:latin typeface="Source Sans Pro Regular"/>
              </a:rPr>
              <a:t> </a:t>
            </a:r>
            <a:r>
              <a:rPr lang="hu-HU" sz="2000" err="1">
                <a:latin typeface="Source Sans Pro Regular"/>
              </a:rPr>
              <a:t>gloves</a:t>
            </a:r>
            <a:r>
              <a:rPr lang="hu-HU" sz="2000">
                <a:latin typeface="Source Sans Pro Regular"/>
              </a:rPr>
              <a:t>, N95 </a:t>
            </a:r>
            <a:r>
              <a:rPr lang="hu-HU" sz="2000" err="1">
                <a:latin typeface="Source Sans Pro Regular"/>
              </a:rPr>
              <a:t>particulate</a:t>
            </a:r>
            <a:r>
              <a:rPr lang="hu-HU" sz="2000">
                <a:latin typeface="Source Sans Pro Regular"/>
              </a:rPr>
              <a:t> </a:t>
            </a:r>
            <a:r>
              <a:rPr lang="hu-HU" sz="2000" err="1">
                <a:latin typeface="Source Sans Pro Regular"/>
              </a:rPr>
              <a:t>respirator</a:t>
            </a:r>
            <a:r>
              <a:rPr lang="hu-HU" sz="2000">
                <a:latin typeface="Source Sans Pro Regular"/>
              </a:rPr>
              <a:t>, </a:t>
            </a:r>
            <a:r>
              <a:rPr lang="hu-HU" sz="2000" err="1">
                <a:latin typeface="Source Sans Pro Regular"/>
              </a:rPr>
              <a:t>coverall</a:t>
            </a:r>
            <a:r>
              <a:rPr lang="hu-HU" sz="2000">
                <a:latin typeface="Source Sans Pro Regular"/>
              </a:rPr>
              <a:t> and/</a:t>
            </a:r>
            <a:r>
              <a:rPr lang="hu-HU" sz="2000" err="1">
                <a:latin typeface="Source Sans Pro Regular"/>
              </a:rPr>
              <a:t>or</a:t>
            </a:r>
            <a:r>
              <a:rPr lang="hu-HU" sz="2000">
                <a:latin typeface="Source Sans Pro Regular"/>
              </a:rPr>
              <a:t> </a:t>
            </a:r>
            <a:r>
              <a:rPr lang="hu-HU" sz="2000" err="1">
                <a:latin typeface="Source Sans Pro Regular"/>
              </a:rPr>
              <a:t>gown</a:t>
            </a:r>
            <a:r>
              <a:rPr lang="hu-HU" sz="2000">
                <a:latin typeface="Source Sans Pro Regular"/>
              </a:rPr>
              <a:t>, </a:t>
            </a:r>
            <a:r>
              <a:rPr lang="hu-HU" sz="2000" err="1">
                <a:latin typeface="Source Sans Pro Regular"/>
              </a:rPr>
              <a:t>rubber</a:t>
            </a:r>
            <a:r>
              <a:rPr lang="hu-HU" sz="2000">
                <a:latin typeface="Source Sans Pro Regular"/>
              </a:rPr>
              <a:t> </a:t>
            </a:r>
            <a:r>
              <a:rPr lang="hu-HU" sz="2000" err="1">
                <a:latin typeface="Source Sans Pro Regular"/>
              </a:rPr>
              <a:t>boots</a:t>
            </a:r>
            <a:r>
              <a:rPr lang="hu-HU" sz="2000">
                <a:latin typeface="Source Sans Pro Regular"/>
              </a:rPr>
              <a:t>, </a:t>
            </a:r>
            <a:r>
              <a:rPr lang="hu-HU" sz="2000" err="1">
                <a:latin typeface="Source Sans Pro Regular"/>
              </a:rPr>
              <a:t>heavy</a:t>
            </a:r>
            <a:r>
              <a:rPr lang="hu-HU" sz="2000">
                <a:latin typeface="Source Sans Pro Regular"/>
              </a:rPr>
              <a:t> </a:t>
            </a:r>
            <a:r>
              <a:rPr lang="hu-HU" sz="2000" err="1">
                <a:latin typeface="Source Sans Pro Regular"/>
              </a:rPr>
              <a:t>duty</a:t>
            </a:r>
            <a:r>
              <a:rPr lang="hu-HU" sz="2000">
                <a:latin typeface="Source Sans Pro Regular"/>
              </a:rPr>
              <a:t> </a:t>
            </a:r>
            <a:r>
              <a:rPr lang="hu-HU" sz="2000" err="1">
                <a:latin typeface="Source Sans Pro Regular"/>
              </a:rPr>
              <a:t>apron</a:t>
            </a:r>
            <a:r>
              <a:rPr lang="hu-HU" sz="2000">
                <a:latin typeface="Source Sans Pro Regular"/>
              </a:rPr>
              <a:t>,  </a:t>
            </a:r>
            <a:r>
              <a:rPr lang="hu-HU" sz="2000" err="1">
                <a:latin typeface="Source Sans Pro Regular"/>
              </a:rPr>
              <a:t>face</a:t>
            </a:r>
            <a:r>
              <a:rPr lang="hu-HU" sz="2000">
                <a:latin typeface="Source Sans Pro Regular"/>
              </a:rPr>
              <a:t> </a:t>
            </a:r>
            <a:r>
              <a:rPr lang="hu-HU" sz="2000" err="1">
                <a:latin typeface="Source Sans Pro Regular"/>
              </a:rPr>
              <a:t>shield</a:t>
            </a:r>
            <a:r>
              <a:rPr lang="hu-HU" sz="2000">
                <a:latin typeface="Source Sans Pro Regular"/>
              </a:rPr>
              <a:t> and/</a:t>
            </a:r>
            <a:r>
              <a:rPr lang="hu-HU" sz="2000" err="1">
                <a:latin typeface="Source Sans Pro Regular"/>
              </a:rPr>
              <a:t>or</a:t>
            </a:r>
            <a:r>
              <a:rPr lang="hu-HU" sz="2000">
                <a:latin typeface="Source Sans Pro Regular"/>
              </a:rPr>
              <a:t> </a:t>
            </a:r>
            <a:r>
              <a:rPr lang="hu-HU" sz="2000" err="1">
                <a:latin typeface="Source Sans Pro Regular"/>
              </a:rPr>
              <a:t>goggles</a:t>
            </a:r>
            <a:r>
              <a:rPr lang="hu-HU" sz="2000">
                <a:latin typeface="Source Sans Pro Regular"/>
              </a:rPr>
              <a:t>, </a:t>
            </a:r>
            <a:r>
              <a:rPr lang="hu-HU" sz="2000" err="1">
                <a:latin typeface="Source Sans Pro Regular"/>
              </a:rPr>
              <a:t>surgical</a:t>
            </a:r>
            <a:r>
              <a:rPr lang="hu-HU" sz="2000">
                <a:latin typeface="Source Sans Pro Regular"/>
              </a:rPr>
              <a:t> </a:t>
            </a:r>
            <a:r>
              <a:rPr lang="hu-HU" sz="2000" err="1">
                <a:latin typeface="Source Sans Pro Regular"/>
              </a:rPr>
              <a:t>masks</a:t>
            </a:r>
            <a:r>
              <a:rPr lang="hu-HU" sz="2000">
                <a:latin typeface="Source Sans Pro Regular"/>
              </a:rPr>
              <a:t>, </a:t>
            </a:r>
            <a:r>
              <a:rPr lang="hu-HU" sz="2000" err="1">
                <a:latin typeface="Source Sans Pro Regular"/>
              </a:rPr>
              <a:t>Cadaver</a:t>
            </a:r>
            <a:r>
              <a:rPr lang="hu-HU" sz="2000">
                <a:latin typeface="Source Sans Pro Regular"/>
              </a:rPr>
              <a:t> </a:t>
            </a:r>
            <a:r>
              <a:rPr lang="hu-HU" sz="2000" err="1">
                <a:latin typeface="Source Sans Pro Regular"/>
              </a:rPr>
              <a:t>bags</a:t>
            </a:r>
            <a:r>
              <a:rPr lang="hu-HU" sz="2000">
                <a:latin typeface="Source Sans Pro Regular"/>
              </a:rPr>
              <a:t>, </a:t>
            </a:r>
            <a:r>
              <a:rPr lang="hu-HU" sz="2000" err="1">
                <a:latin typeface="Source Sans Pro Regular"/>
              </a:rPr>
              <a:t>Backpack</a:t>
            </a:r>
            <a:r>
              <a:rPr lang="hu-HU" sz="2000">
                <a:latin typeface="Source Sans Pro Regular"/>
              </a:rPr>
              <a:t> </a:t>
            </a:r>
            <a:r>
              <a:rPr lang="hu-HU" sz="2000" err="1">
                <a:latin typeface="Source Sans Pro Regular"/>
              </a:rPr>
              <a:t>sprayers</a:t>
            </a:r>
            <a:endParaRPr lang="hu-HU" sz="2000">
              <a:latin typeface="Source Sans Pro Regular"/>
            </a:endParaRPr>
          </a:p>
          <a:p>
            <a:pPr marL="6350" lvl="1" indent="-6350" defTabSz="266174">
              <a:spcBef>
                <a:spcPts val="0"/>
              </a:spcBef>
              <a:buClr>
                <a:schemeClr val="accent6"/>
              </a:buClr>
              <a:buFont typeface="Arial"/>
              <a:defRPr sz="1472"/>
            </a:pPr>
            <a:r>
              <a:rPr lang="hu-HU" sz="2000" err="1">
                <a:latin typeface="Source Sans Pro Regular"/>
              </a:rPr>
              <a:t>Disposable</a:t>
            </a:r>
            <a:r>
              <a:rPr lang="hu-HU" sz="2000">
                <a:latin typeface="Source Sans Pro Regular"/>
              </a:rPr>
              <a:t> </a:t>
            </a:r>
            <a:r>
              <a:rPr lang="hu-HU" sz="2000" err="1">
                <a:latin typeface="Source Sans Pro Regular"/>
              </a:rPr>
              <a:t>bags</a:t>
            </a:r>
            <a:r>
              <a:rPr lang="hu-HU" sz="2000">
                <a:latin typeface="Source Sans Pro Regular"/>
              </a:rPr>
              <a:t> </a:t>
            </a:r>
            <a:r>
              <a:rPr lang="hu-HU" sz="2000" err="1">
                <a:latin typeface="Source Sans Pro Regular"/>
              </a:rPr>
              <a:t>for</a:t>
            </a:r>
            <a:r>
              <a:rPr lang="hu-HU" sz="2000">
                <a:latin typeface="Source Sans Pro Regular"/>
              </a:rPr>
              <a:t> </a:t>
            </a:r>
            <a:r>
              <a:rPr lang="hu-HU" sz="2000" err="1">
                <a:latin typeface="Source Sans Pro Regular"/>
              </a:rPr>
              <a:t>bio-hazardous</a:t>
            </a:r>
            <a:r>
              <a:rPr lang="hu-HU" sz="2000">
                <a:latin typeface="Source Sans Pro Regular"/>
              </a:rPr>
              <a:t> </a:t>
            </a:r>
            <a:r>
              <a:rPr lang="hu-HU" sz="2000" err="1">
                <a:latin typeface="Source Sans Pro Regular"/>
              </a:rPr>
              <a:t>waste</a:t>
            </a:r>
            <a:endParaRPr lang="hu-HU" sz="2000">
              <a:latin typeface="Source Sans Pro Regular"/>
            </a:endParaRPr>
          </a:p>
          <a:p>
            <a:pPr marL="6350" lvl="1" indent="-6350" defTabSz="266174">
              <a:spcBef>
                <a:spcPts val="0"/>
              </a:spcBef>
              <a:buClr>
                <a:schemeClr val="accent6"/>
              </a:buClr>
              <a:buFont typeface="Arial"/>
              <a:defRPr sz="1472"/>
            </a:pPr>
            <a:r>
              <a:rPr lang="hu-HU" sz="2000" err="1">
                <a:latin typeface="Source Sans Pro Regular"/>
              </a:rPr>
              <a:t>Sampling</a:t>
            </a:r>
            <a:r>
              <a:rPr lang="hu-HU" sz="2000">
                <a:latin typeface="Source Sans Pro Regular"/>
              </a:rPr>
              <a:t> kit (UN 2814, </a:t>
            </a:r>
            <a:r>
              <a:rPr lang="hu-HU" sz="2000" err="1">
                <a:latin typeface="Source Sans Pro Regular"/>
              </a:rPr>
              <a:t>blood</a:t>
            </a:r>
            <a:r>
              <a:rPr lang="hu-HU" sz="2000">
                <a:latin typeface="Source Sans Pro Regular"/>
              </a:rPr>
              <a:t> specimen kit, </a:t>
            </a:r>
            <a:r>
              <a:rPr lang="hu-HU" sz="2000" err="1">
                <a:latin typeface="Source Sans Pro Regular"/>
              </a:rPr>
              <a:t>oral</a:t>
            </a:r>
            <a:r>
              <a:rPr lang="hu-HU" sz="2000">
                <a:latin typeface="Source Sans Pro Regular"/>
              </a:rPr>
              <a:t> specimen </a:t>
            </a:r>
            <a:r>
              <a:rPr lang="hu-HU" sz="2000" err="1">
                <a:latin typeface="Source Sans Pro Regular"/>
              </a:rPr>
              <a:t>swabs</a:t>
            </a:r>
            <a:r>
              <a:rPr lang="hu-HU" sz="2000">
                <a:latin typeface="Source Sans Pro Regular"/>
              </a:rPr>
              <a:t>, </a:t>
            </a:r>
            <a:r>
              <a:rPr lang="hu-HU" sz="2000" err="1">
                <a:latin typeface="Source Sans Pro Regular"/>
              </a:rPr>
              <a:t>stool</a:t>
            </a:r>
            <a:r>
              <a:rPr lang="hu-HU" sz="2000">
                <a:latin typeface="Source Sans Pro Regular"/>
              </a:rPr>
              <a:t> specimen and </a:t>
            </a:r>
            <a:r>
              <a:rPr lang="hu-HU" sz="2000" err="1">
                <a:latin typeface="Source Sans Pro Regular"/>
              </a:rPr>
              <a:t>rectal</a:t>
            </a:r>
            <a:r>
              <a:rPr lang="hu-HU" sz="2000">
                <a:latin typeface="Source Sans Pro Regular"/>
              </a:rPr>
              <a:t> </a:t>
            </a:r>
            <a:r>
              <a:rPr lang="hu-HU" sz="2000" err="1">
                <a:latin typeface="Source Sans Pro Regular"/>
              </a:rPr>
              <a:t>swab</a:t>
            </a:r>
            <a:r>
              <a:rPr lang="hu-HU" sz="2000">
                <a:latin typeface="Source Sans Pro Regular"/>
              </a:rPr>
              <a:t> kit, </a:t>
            </a:r>
            <a:r>
              <a:rPr lang="hu-HU" sz="2000" err="1">
                <a:latin typeface="Source Sans Pro Regular"/>
              </a:rPr>
              <a:t>gloves</a:t>
            </a:r>
            <a:r>
              <a:rPr lang="hu-HU" sz="2000">
                <a:latin typeface="Source Sans Pro Regular"/>
              </a:rPr>
              <a:t>, </a:t>
            </a:r>
            <a:r>
              <a:rPr lang="hu-HU" sz="2000" err="1">
                <a:latin typeface="Source Sans Pro Regular"/>
              </a:rPr>
              <a:t>alcohol</a:t>
            </a:r>
            <a:r>
              <a:rPr lang="hu-HU" sz="2000">
                <a:latin typeface="Source Sans Pro Regular"/>
              </a:rPr>
              <a:t> </a:t>
            </a:r>
            <a:r>
              <a:rPr lang="hu-HU" sz="2000" err="1">
                <a:latin typeface="Source Sans Pro Regular"/>
              </a:rPr>
              <a:t>swabs</a:t>
            </a:r>
            <a:r>
              <a:rPr lang="hu-HU" sz="2000">
                <a:latin typeface="Source Sans Pro Regular"/>
              </a:rPr>
              <a:t>), </a:t>
            </a:r>
            <a:r>
              <a:rPr lang="hu-HU" sz="2000" err="1">
                <a:latin typeface="Source Sans Pro Regular"/>
              </a:rPr>
              <a:t>Triple</a:t>
            </a:r>
            <a:r>
              <a:rPr lang="hu-HU" sz="2000">
                <a:latin typeface="Source Sans Pro Regular"/>
              </a:rPr>
              <a:t> </a:t>
            </a:r>
            <a:r>
              <a:rPr lang="hu-HU" sz="2000" err="1">
                <a:latin typeface="Source Sans Pro Regular"/>
              </a:rPr>
              <a:t>packaging</a:t>
            </a:r>
            <a:r>
              <a:rPr lang="hu-HU" sz="2000">
                <a:latin typeface="Source Sans Pro Regular"/>
              </a:rPr>
              <a:t>  + </a:t>
            </a:r>
            <a:r>
              <a:rPr lang="hu-HU" sz="2000" err="1">
                <a:latin typeface="Source Sans Pro Regular"/>
              </a:rPr>
              <a:t>Safety</a:t>
            </a:r>
            <a:r>
              <a:rPr lang="hu-HU" sz="2000">
                <a:latin typeface="Source Sans Pro Regular"/>
              </a:rPr>
              <a:t> </a:t>
            </a:r>
            <a:r>
              <a:rPr lang="hu-HU" sz="2000" err="1">
                <a:latin typeface="Source Sans Pro Regular"/>
              </a:rPr>
              <a:t>box</a:t>
            </a:r>
            <a:r>
              <a:rPr lang="hu-HU" sz="2000">
                <a:latin typeface="Source Sans Pro Regular"/>
              </a:rPr>
              <a:t>/</a:t>
            </a:r>
            <a:r>
              <a:rPr lang="hu-HU" sz="2000" err="1">
                <a:latin typeface="Source Sans Pro Regular"/>
              </a:rPr>
              <a:t>sharps</a:t>
            </a:r>
            <a:r>
              <a:rPr lang="hu-HU" sz="2000">
                <a:latin typeface="Source Sans Pro Regular"/>
              </a:rPr>
              <a:t> </a:t>
            </a:r>
            <a:r>
              <a:rPr lang="hu-HU" sz="2000" err="1">
                <a:latin typeface="Source Sans Pro Regular"/>
              </a:rPr>
              <a:t>container</a:t>
            </a:r>
            <a:br>
              <a:rPr lang="hu-HU" sz="2000"/>
            </a:br>
            <a:r>
              <a:rPr lang="hu-HU" sz="2000" b="1" err="1">
                <a:solidFill>
                  <a:srgbClr val="65A000"/>
                </a:solidFill>
                <a:latin typeface="Source Sans Pro Bold"/>
              </a:rPr>
              <a:t>Transport</a:t>
            </a:r>
            <a:endParaRPr lang="hu-HU" sz="2000" b="1">
              <a:solidFill>
                <a:srgbClr val="65A000"/>
              </a:solidFill>
              <a:latin typeface="Source Sans Pro Bold"/>
            </a:endParaRPr>
          </a:p>
          <a:p>
            <a:pPr marL="6350" lvl="1" indent="-6350" defTabSz="266174">
              <a:spcBef>
                <a:spcPts val="0"/>
              </a:spcBef>
              <a:buClr>
                <a:schemeClr val="accent6"/>
              </a:buClr>
              <a:buFont typeface="Arial"/>
              <a:defRPr sz="1472"/>
            </a:pPr>
            <a:r>
              <a:rPr lang="hu-HU" sz="2000">
                <a:latin typeface="Source Sans Pro Regular"/>
              </a:rPr>
              <a:t>Access </a:t>
            </a:r>
            <a:r>
              <a:rPr lang="hu-HU" sz="2000" err="1">
                <a:latin typeface="Source Sans Pro Regular"/>
              </a:rPr>
              <a:t>to</a:t>
            </a:r>
            <a:r>
              <a:rPr lang="hu-HU" sz="2000">
                <a:latin typeface="Source Sans Pro Regular"/>
              </a:rPr>
              <a:t> </a:t>
            </a:r>
            <a:r>
              <a:rPr lang="hu-HU" sz="2000" err="1">
                <a:latin typeface="Source Sans Pro Regular"/>
              </a:rPr>
              <a:t>cars</a:t>
            </a:r>
            <a:r>
              <a:rPr lang="hu-HU" sz="2000">
                <a:latin typeface="Source Sans Pro Regular"/>
              </a:rPr>
              <a:t> </a:t>
            </a:r>
            <a:r>
              <a:rPr lang="hu-HU" sz="2000" err="1">
                <a:latin typeface="Source Sans Pro Regular"/>
              </a:rPr>
              <a:t>or</a:t>
            </a:r>
            <a:r>
              <a:rPr lang="hu-HU" sz="2000">
                <a:latin typeface="Source Sans Pro Regular"/>
              </a:rPr>
              <a:t> </a:t>
            </a:r>
            <a:r>
              <a:rPr lang="hu-HU" sz="2000" err="1">
                <a:latin typeface="Source Sans Pro Regular"/>
              </a:rPr>
              <a:t>scooters</a:t>
            </a:r>
            <a:r>
              <a:rPr lang="hu-HU" sz="2000">
                <a:latin typeface="Source Sans Pro Regular"/>
              </a:rPr>
              <a:t> and </a:t>
            </a:r>
            <a:r>
              <a:rPr lang="hu-HU" sz="2000" err="1">
                <a:latin typeface="Source Sans Pro Regular"/>
              </a:rPr>
              <a:t>Fuel</a:t>
            </a:r>
            <a:br>
              <a:rPr lang="hu-HU" sz="2000">
                <a:latin typeface="Source Sans Pro Regular"/>
              </a:rPr>
            </a:br>
            <a:r>
              <a:rPr lang="hu-HU" sz="2000" b="1" err="1">
                <a:solidFill>
                  <a:srgbClr val="65A000"/>
                </a:solidFill>
                <a:latin typeface="Source Sans Pro Regular"/>
              </a:rPr>
              <a:t>Finances</a:t>
            </a:r>
            <a:endParaRPr lang="hu-HU" sz="2000" b="1">
              <a:solidFill>
                <a:srgbClr val="65A000"/>
              </a:solidFill>
              <a:latin typeface="Source Sans Pro Regular"/>
            </a:endParaRPr>
          </a:p>
          <a:p>
            <a:pPr marL="6350" lvl="1" indent="-6350" defTabSz="266174">
              <a:spcBef>
                <a:spcPts val="0"/>
              </a:spcBef>
              <a:buClr>
                <a:schemeClr val="accent6"/>
              </a:buClr>
              <a:buFont typeface="Arial"/>
              <a:defRPr sz="1472"/>
            </a:pPr>
            <a:r>
              <a:rPr lang="hu-HU" sz="2000">
                <a:latin typeface="Source Sans Pro Regular"/>
              </a:rPr>
              <a:t>Per diem, Petit cash, Access and </a:t>
            </a:r>
            <a:r>
              <a:rPr lang="hu-HU" sz="2000" err="1">
                <a:latin typeface="Source Sans Pro Regular"/>
              </a:rPr>
              <a:t>mechanism</a:t>
            </a:r>
            <a:r>
              <a:rPr lang="hu-HU" sz="2000">
                <a:latin typeface="Source Sans Pro Regular"/>
              </a:rPr>
              <a:t> </a:t>
            </a:r>
            <a:r>
              <a:rPr lang="hu-HU" sz="2000" err="1">
                <a:latin typeface="Source Sans Pro Regular"/>
              </a:rPr>
              <a:t>to</a:t>
            </a:r>
            <a:r>
              <a:rPr lang="hu-HU" sz="2000">
                <a:latin typeface="Source Sans Pro Regular"/>
              </a:rPr>
              <a:t> </a:t>
            </a:r>
            <a:r>
              <a:rPr lang="hu-HU" sz="2000" err="1">
                <a:latin typeface="Source Sans Pro Regular"/>
              </a:rPr>
              <a:t>release</a:t>
            </a:r>
            <a:r>
              <a:rPr lang="hu-HU" sz="2000">
                <a:latin typeface="Source Sans Pro Regular"/>
              </a:rPr>
              <a:t> </a:t>
            </a:r>
            <a:r>
              <a:rPr lang="hu-HU" sz="2000" err="1">
                <a:latin typeface="Source Sans Pro Regular"/>
              </a:rPr>
              <a:t>emergency</a:t>
            </a:r>
            <a:r>
              <a:rPr lang="hu-HU" sz="2000">
                <a:latin typeface="Source Sans Pro Regular"/>
              </a:rPr>
              <a:t> </a:t>
            </a:r>
            <a:r>
              <a:rPr lang="hu-HU" sz="2000" err="1">
                <a:latin typeface="Source Sans Pro Regular"/>
              </a:rPr>
              <a:t>funds</a:t>
            </a:r>
            <a:r>
              <a:rPr lang="hu-HU" sz="2000">
                <a:latin typeface="Source Sans Pro Regular"/>
              </a:rPr>
              <a:t> </a:t>
            </a:r>
            <a:r>
              <a:rPr lang="hu-HU" sz="2000" err="1">
                <a:latin typeface="Source Sans Pro Regular"/>
              </a:rPr>
              <a:t>budgets</a:t>
            </a:r>
            <a:endParaRPr lang="hu-HU" sz="2000">
              <a:latin typeface="Source Sans Pro Regular"/>
            </a:endParaRPr>
          </a:p>
          <a:p>
            <a:pPr marL="6350" marR="0" indent="-635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7" name="Table 3"/>
          <p:cNvGraphicFramePr/>
          <p:nvPr>
            <p:extLst>
              <p:ext uri="{D42A27DB-BD31-4B8C-83A1-F6EECF244321}">
                <p14:modId xmlns:p14="http://schemas.microsoft.com/office/powerpoint/2010/main" val="2845388685"/>
              </p:ext>
            </p:extLst>
          </p:nvPr>
        </p:nvGraphicFramePr>
        <p:xfrm>
          <a:off x="937550" y="1226576"/>
          <a:ext cx="10405640" cy="4953000"/>
        </p:xfrm>
        <a:graphic>
          <a:graphicData uri="http://schemas.openxmlformats.org/drawingml/2006/table">
            <a:tbl>
              <a:tblPr firstRow="1" bandRow="1">
                <a:tableStyleId>{4C3C2611-4C71-4FC5-86AE-919BDF0F9419}</a:tableStyleId>
              </a:tblPr>
              <a:tblGrid>
                <a:gridCol w="3183038">
                  <a:extLst>
                    <a:ext uri="{9D8B030D-6E8A-4147-A177-3AD203B41FA5}">
                      <a16:colId xmlns:a16="http://schemas.microsoft.com/office/drawing/2014/main" val="20000"/>
                    </a:ext>
                  </a:extLst>
                </a:gridCol>
                <a:gridCol w="7222602">
                  <a:extLst>
                    <a:ext uri="{9D8B030D-6E8A-4147-A177-3AD203B41FA5}">
                      <a16:colId xmlns:a16="http://schemas.microsoft.com/office/drawing/2014/main" val="20001"/>
                    </a:ext>
                  </a:extLst>
                </a:gridCol>
              </a:tblGrid>
              <a:tr h="312156">
                <a:tc>
                  <a:txBody>
                    <a:bodyPr/>
                    <a:lstStyle/>
                    <a:p>
                      <a:pPr marL="88900" indent="0"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Date/time</a:t>
                      </a:r>
                    </a:p>
                  </a:txBody>
                  <a:tcPr marL="45720" marR="45720" horzOverflow="overflow"/>
                </a:tc>
                <a:tc>
                  <a:txBody>
                    <a:bodyPr/>
                    <a:lstStyle/>
                    <a:p>
                      <a:pPr marL="88900" indent="0" defTabSz="289320">
                        <a:defRPr sz="1800" b="0">
                          <a:solidFill>
                            <a:srgbClr val="000000"/>
                          </a:solidFill>
                        </a:defRPr>
                      </a:pPr>
                      <a:r>
                        <a:rPr sz="1600" b="1">
                          <a:solidFill>
                            <a:srgbClr val="FFFFFF"/>
                          </a:solidFill>
                          <a:latin typeface="Source Sans Pro Bold"/>
                          <a:ea typeface="Source Sans Pro Bold"/>
                          <a:cs typeface="Source Sans Pro Bold"/>
                          <a:sym typeface="Source Sans Pro Bold"/>
                        </a:rPr>
                        <a:t>23 July 2021</a:t>
                      </a:r>
                    </a:p>
                  </a:txBody>
                  <a:tcPr marL="45720" marR="45720" horzOverflow="overflow"/>
                </a:tc>
                <a:extLst>
                  <a:ext uri="{0D108BD9-81ED-4DB2-BD59-A6C34878D82A}">
                    <a16:rowId xmlns:a16="http://schemas.microsoft.com/office/drawing/2014/main" val="10000"/>
                  </a:ext>
                </a:extLst>
              </a:tr>
              <a:tr h="290873">
                <a:tc>
                  <a:txBody>
                    <a:bodyPr/>
                    <a:lstStyle/>
                    <a:p>
                      <a:pPr marL="88900" indent="0" defTabSz="289320">
                        <a:defRPr sz="1800"/>
                      </a:pPr>
                      <a:r>
                        <a:rPr sz="1450">
                          <a:latin typeface="Source Sans Pro Bold"/>
                          <a:ea typeface="Source Sans Pro Bold"/>
                          <a:cs typeface="Source Sans Pro Bold"/>
                          <a:sym typeface="Source Sans Pro Bold"/>
                        </a:rPr>
                        <a:t>Location/areas affected</a:t>
                      </a:r>
                    </a:p>
                  </a:txBody>
                  <a:tcPr marL="45720" marR="45720" horzOverflow="overflow"/>
                </a:tc>
                <a:tc>
                  <a:txBody>
                    <a:bodyPr/>
                    <a:lstStyle/>
                    <a:p>
                      <a:pPr marL="88900" indent="0" defTabSz="289320">
                        <a:defRPr sz="1800"/>
                      </a:pPr>
                      <a:r>
                        <a:rPr sz="1450">
                          <a:latin typeface="Source Sans Pro Regular"/>
                          <a:ea typeface="Source Sans Pro Regular"/>
                          <a:cs typeface="Source Sans Pro Regular"/>
                        </a:rPr>
                        <a:t>Syan village at Karan province, in Northern Salam.</a:t>
                      </a:r>
                    </a:p>
                  </a:txBody>
                  <a:tcPr marL="45720" marR="45720" horzOverflow="overflow"/>
                </a:tc>
                <a:extLst>
                  <a:ext uri="{0D108BD9-81ED-4DB2-BD59-A6C34878D82A}">
                    <a16:rowId xmlns:a16="http://schemas.microsoft.com/office/drawing/2014/main" val="10001"/>
                  </a:ext>
                </a:extLst>
              </a:tr>
              <a:tr h="1113831">
                <a:tc>
                  <a:txBody>
                    <a:bodyPr/>
                    <a:lstStyle/>
                    <a:p>
                      <a:pPr marL="88900" indent="0" defTabSz="289320">
                        <a:defRPr sz="1800"/>
                      </a:pPr>
                      <a:r>
                        <a:rPr sz="1450">
                          <a:latin typeface="Source Sans Pro Bold"/>
                          <a:ea typeface="Source Sans Pro Bold"/>
                          <a:cs typeface="Source Sans Pro Bold"/>
                          <a:sym typeface="Source Sans Pro Bold"/>
                        </a:rPr>
                        <a:t>Summary</a:t>
                      </a:r>
                    </a:p>
                  </a:txBody>
                  <a:tcPr marL="45720" marR="45720" horzOverflow="overflow"/>
                </a:tc>
                <a:tc>
                  <a:txBody>
                    <a:bodyPr/>
                    <a:lstStyle/>
                    <a:p>
                      <a:pPr marL="88900" indent="0" defTabSz="289320">
                        <a:defRPr sz="1400">
                          <a:latin typeface="Source Sans Pro Regular"/>
                          <a:ea typeface="Source Sans Pro Regular"/>
                          <a:cs typeface="Source Sans Pro Regular"/>
                        </a:defRPr>
                      </a:pPr>
                      <a:r>
                        <a:rPr sz="1450"/>
                        <a:t>Contradictory Information:</a:t>
                      </a:r>
                    </a:p>
                    <a:p>
                      <a:pPr marL="88900" indent="0" defTabSz="289320">
                        <a:defRPr sz="1400">
                          <a:latin typeface="Source Sans Pro Regular"/>
                          <a:ea typeface="Source Sans Pro Regular"/>
                          <a:cs typeface="Source Sans Pro Regular"/>
                        </a:defRPr>
                      </a:pPr>
                      <a:r>
                        <a:rPr sz="1450"/>
                        <a:t>-</a:t>
                      </a:r>
                      <a:r>
                        <a:rPr lang="hu-HU" sz="1450"/>
                        <a:t> </a:t>
                      </a:r>
                      <a:r>
                        <a:rPr sz="1450"/>
                        <a:t>Newspaper: Deaths of more than 100 people, mostly children and women, in Karan province in Northern Salam. Severe acute </a:t>
                      </a:r>
                      <a:r>
                        <a:rPr sz="1450" err="1"/>
                        <a:t>diarrhoea</a:t>
                      </a:r>
                      <a:r>
                        <a:rPr sz="1450"/>
                        <a:t> and vomiting are the main symptoms. </a:t>
                      </a:r>
                    </a:p>
                    <a:p>
                      <a:pPr marL="88900" indent="0" defTabSz="289320">
                        <a:defRPr sz="1400">
                          <a:latin typeface="Source Sans Pro Regular"/>
                          <a:ea typeface="Source Sans Pro Regular"/>
                          <a:cs typeface="Source Sans Pro Regular"/>
                        </a:defRPr>
                      </a:pPr>
                      <a:r>
                        <a:rPr sz="1450"/>
                        <a:t>- HM: Admission of a family of four, referred by Syan Primary Health Unit, suffering from food poisoning earlier this week, complaining of acute </a:t>
                      </a:r>
                      <a:r>
                        <a:rPr sz="1450" err="1"/>
                        <a:t>diarrhoea</a:t>
                      </a:r>
                      <a:r>
                        <a:rPr sz="1450"/>
                        <a:t> and vomiting.</a:t>
                      </a:r>
                    </a:p>
                  </a:txBody>
                  <a:tcPr marL="45720" marR="45720" horzOverflow="overflow"/>
                </a:tc>
                <a:extLst>
                  <a:ext uri="{0D108BD9-81ED-4DB2-BD59-A6C34878D82A}">
                    <a16:rowId xmlns:a16="http://schemas.microsoft.com/office/drawing/2014/main" val="10002"/>
                  </a:ext>
                </a:extLst>
              </a:tr>
              <a:tr h="908091">
                <a:tc>
                  <a:txBody>
                    <a:bodyPr/>
                    <a:lstStyle/>
                    <a:p>
                      <a:pPr marL="88900" indent="0" defTabSz="289320">
                        <a:defRPr sz="1800"/>
                      </a:pPr>
                      <a:r>
                        <a:rPr sz="1450">
                          <a:latin typeface="Source Sans Pro Bold"/>
                          <a:ea typeface="Source Sans Pro Bold"/>
                          <a:cs typeface="Source Sans Pro Bold"/>
                          <a:sym typeface="Source Sans Pro Bold"/>
                        </a:rPr>
                        <a:t>Epidemiological situation</a:t>
                      </a:r>
                    </a:p>
                  </a:txBody>
                  <a:tcPr marL="45720" marR="45720" horzOverflow="overflow"/>
                </a:tc>
                <a:tc>
                  <a:txBody>
                    <a:bodyPr/>
                    <a:lstStyle/>
                    <a:p>
                      <a:pPr marL="88900" indent="0" defTabSz="289320">
                        <a:defRPr sz="1400">
                          <a:latin typeface="Source Sans Pro Regular"/>
                          <a:ea typeface="Source Sans Pro Regular"/>
                          <a:cs typeface="Source Sans Pro Regular"/>
                        </a:defRPr>
                      </a:pPr>
                      <a:r>
                        <a:rPr sz="1450"/>
                        <a:t>-</a:t>
                      </a:r>
                      <a:r>
                        <a:rPr lang="hu-HU" sz="1450"/>
                        <a:t> </a:t>
                      </a:r>
                      <a:r>
                        <a:rPr sz="1450"/>
                        <a:t>Several cases of acute watery </a:t>
                      </a:r>
                      <a:r>
                        <a:rPr sz="1450" err="1"/>
                        <a:t>diarrhoea</a:t>
                      </a:r>
                      <a:r>
                        <a:rPr sz="1450"/>
                        <a:t> were seen at the Primary Health Unit (PHU), mostly of moderate intensity. </a:t>
                      </a:r>
                    </a:p>
                    <a:p>
                      <a:pPr marL="88900" indent="0" defTabSz="289320">
                        <a:defRPr sz="1400">
                          <a:latin typeface="Source Sans Pro Regular"/>
                          <a:ea typeface="Source Sans Pro Regular"/>
                          <a:cs typeface="Source Sans Pro Regular"/>
                        </a:defRPr>
                      </a:pPr>
                      <a:r>
                        <a:rPr sz="1450"/>
                        <a:t>- Only two cases were referred to Karan General Hospital early this week</a:t>
                      </a:r>
                    </a:p>
                    <a:p>
                      <a:pPr marL="88900" indent="0" defTabSz="289320">
                        <a:defRPr sz="1400">
                          <a:latin typeface="Source Sans Pro Regular"/>
                          <a:ea typeface="Source Sans Pro Regular"/>
                          <a:cs typeface="Source Sans Pro Regular"/>
                        </a:defRPr>
                      </a:pPr>
                      <a:r>
                        <a:rPr sz="1450"/>
                        <a:t>- Number of diarrheal cases is within the normal expected range at this time of the year. </a:t>
                      </a:r>
                    </a:p>
                  </a:txBody>
                  <a:tcPr marL="45720" marR="45720" horzOverflow="overflow"/>
                </a:tc>
                <a:extLst>
                  <a:ext uri="{0D108BD9-81ED-4DB2-BD59-A6C34878D82A}">
                    <a16:rowId xmlns:a16="http://schemas.microsoft.com/office/drawing/2014/main" val="10003"/>
                  </a:ext>
                </a:extLst>
              </a:tr>
              <a:tr h="496612">
                <a:tc>
                  <a:txBody>
                    <a:bodyPr/>
                    <a:lstStyle/>
                    <a:p>
                      <a:pPr marL="88900" indent="0" defTabSz="289320">
                        <a:defRPr sz="1800"/>
                      </a:pPr>
                      <a:r>
                        <a:rPr sz="1450">
                          <a:latin typeface="Source Sans Pro Bold"/>
                          <a:ea typeface="Source Sans Pro Bold"/>
                          <a:cs typeface="Source Sans Pro Bold"/>
                          <a:sym typeface="Source Sans Pro Bold"/>
                        </a:rPr>
                        <a:t>Actions initiated</a:t>
                      </a:r>
                    </a:p>
                  </a:txBody>
                  <a:tcPr marL="45720" marR="45720" horzOverflow="overflow"/>
                </a:tc>
                <a:tc>
                  <a:txBody>
                    <a:bodyPr/>
                    <a:lstStyle/>
                    <a:p>
                      <a:pPr marL="88900" indent="0" defTabSz="289320">
                        <a:defRPr sz="1400">
                          <a:latin typeface="Source Sans Pro Regular"/>
                          <a:ea typeface="Source Sans Pro Regular"/>
                          <a:cs typeface="Source Sans Pro Regular"/>
                        </a:defRPr>
                      </a:pPr>
                      <a:r>
                        <a:rPr sz="1450"/>
                        <a:t>- Case management</a:t>
                      </a:r>
                    </a:p>
                    <a:p>
                      <a:pPr marL="88900" indent="0" defTabSz="289320">
                        <a:defRPr sz="1400">
                          <a:latin typeface="Source Sans Pro Regular"/>
                          <a:ea typeface="Source Sans Pro Regular"/>
                          <a:cs typeface="Source Sans Pro Regular"/>
                        </a:defRPr>
                      </a:pPr>
                      <a:r>
                        <a:rPr sz="1450"/>
                        <a:t>- Investigation initiated, liaising with stakeholders</a:t>
                      </a:r>
                    </a:p>
                  </a:txBody>
                  <a:tcPr marL="45720" marR="45720" horzOverflow="overflow"/>
                </a:tc>
                <a:extLst>
                  <a:ext uri="{0D108BD9-81ED-4DB2-BD59-A6C34878D82A}">
                    <a16:rowId xmlns:a16="http://schemas.microsoft.com/office/drawing/2014/main" val="10004"/>
                  </a:ext>
                </a:extLst>
              </a:tr>
              <a:tr h="496612">
                <a:tc>
                  <a:txBody>
                    <a:bodyPr/>
                    <a:lstStyle/>
                    <a:p>
                      <a:pPr marL="88900" indent="0" defTabSz="822960">
                        <a:defRPr sz="1800"/>
                      </a:pPr>
                      <a:r>
                        <a:rPr sz="1450">
                          <a:latin typeface="Source Sans Pro Bold"/>
                          <a:ea typeface="Source Sans Pro Bold"/>
                          <a:cs typeface="Source Sans Pro Bold"/>
                          <a:sym typeface="Source Sans Pro Bold"/>
                        </a:rPr>
                        <a:t>Stakeholders and coordination</a:t>
                      </a:r>
                    </a:p>
                  </a:txBody>
                  <a:tcPr marL="45720" marR="45720" horzOverflow="overflow"/>
                </a:tc>
                <a:tc>
                  <a:txBody>
                    <a:bodyPr/>
                    <a:lstStyle/>
                    <a:p>
                      <a:pPr marL="88900" indent="0" defTabSz="289320">
                        <a:defRPr sz="1800"/>
                      </a:pPr>
                      <a:r>
                        <a:rPr sz="1450">
                          <a:latin typeface="Source Sans Pro Regular"/>
                          <a:ea typeface="Source Sans Pro Regular"/>
                          <a:cs typeface="Source Sans Pro Regular"/>
                        </a:rPr>
                        <a:t>- The hospital manager
- The health officer at the Syan primary health unit</a:t>
                      </a:r>
                    </a:p>
                  </a:txBody>
                  <a:tcPr marL="45720" marR="45720" horzOverflow="overflow"/>
                </a:tc>
                <a:extLst>
                  <a:ext uri="{0D108BD9-81ED-4DB2-BD59-A6C34878D82A}">
                    <a16:rowId xmlns:a16="http://schemas.microsoft.com/office/drawing/2014/main" val="10005"/>
                  </a:ext>
                </a:extLst>
              </a:tr>
              <a:tr h="496612">
                <a:tc>
                  <a:txBody>
                    <a:bodyPr/>
                    <a:lstStyle/>
                    <a:p>
                      <a:pPr marL="88900" indent="0" defTabSz="289320">
                        <a:defRPr sz="1800"/>
                      </a:pPr>
                      <a:r>
                        <a:rPr sz="1450">
                          <a:latin typeface="Source Sans Pro Bold"/>
                          <a:ea typeface="Source Sans Pro Bold"/>
                          <a:cs typeface="Source Sans Pro Bold"/>
                          <a:sym typeface="Source Sans Pro Bold"/>
                        </a:rPr>
                        <a:t>Challenges</a:t>
                      </a:r>
                    </a:p>
                  </a:txBody>
                  <a:tcPr marL="45720" marR="45720" horzOverflow="overflow"/>
                </a:tc>
                <a:tc>
                  <a:txBody>
                    <a:bodyPr/>
                    <a:lstStyle/>
                    <a:p>
                      <a:pPr marL="88900" indent="0" defTabSz="289320">
                        <a:defRPr sz="1400">
                          <a:latin typeface="Source Sans Pro Regular"/>
                          <a:ea typeface="Source Sans Pro Regular"/>
                          <a:cs typeface="Source Sans Pro Regular"/>
                        </a:defRPr>
                      </a:pPr>
                      <a:r>
                        <a:rPr sz="1450"/>
                        <a:t>- Some parts of Karan province lie under the control of </a:t>
                      </a:r>
                      <a:r>
                        <a:rPr sz="1450" err="1"/>
                        <a:t>Thulib</a:t>
                      </a:r>
                      <a:r>
                        <a:rPr sz="1450"/>
                        <a:t> rebels</a:t>
                      </a:r>
                    </a:p>
                    <a:p>
                      <a:pPr marL="88900" indent="0" defTabSz="289320">
                        <a:defRPr sz="1400">
                          <a:latin typeface="Source Sans Pro Regular"/>
                          <a:ea typeface="Source Sans Pro Regular"/>
                          <a:cs typeface="Source Sans Pro Regular"/>
                        </a:defRPr>
                      </a:pPr>
                      <a:r>
                        <a:rPr sz="1450"/>
                        <a:t>- Shortage of resources, including human resources</a:t>
                      </a:r>
                    </a:p>
                  </a:txBody>
                  <a:tcPr marL="45720" marR="45720" horzOverflow="overflow"/>
                </a:tc>
                <a:extLst>
                  <a:ext uri="{0D108BD9-81ED-4DB2-BD59-A6C34878D82A}">
                    <a16:rowId xmlns:a16="http://schemas.microsoft.com/office/drawing/2014/main" val="10006"/>
                  </a:ext>
                </a:extLst>
              </a:tr>
              <a:tr h="419991">
                <a:tc>
                  <a:txBody>
                    <a:bodyPr/>
                    <a:lstStyle/>
                    <a:p>
                      <a:pPr marL="88900" indent="0" defTabSz="822960">
                        <a:defRPr sz="1800"/>
                      </a:pPr>
                      <a:r>
                        <a:rPr sz="1450">
                          <a:latin typeface="Source Sans Pro Bold"/>
                          <a:ea typeface="Source Sans Pro Bold"/>
                          <a:cs typeface="Source Sans Pro Bold"/>
                          <a:sym typeface="Source Sans Pro Bold"/>
                        </a:rPr>
                        <a:t>Resources needed (including staffing)</a:t>
                      </a:r>
                    </a:p>
                  </a:txBody>
                  <a:tcPr marL="45720" marR="45720" horzOverflow="overflow"/>
                </a:tc>
                <a:tc>
                  <a:txBody>
                    <a:bodyPr/>
                    <a:lstStyle/>
                    <a:p>
                      <a:pPr marL="88900" indent="0" defTabSz="822960">
                        <a:defRPr sz="1400">
                          <a:latin typeface="Source Sans Pro Regular"/>
                          <a:ea typeface="Source Sans Pro Regular"/>
                          <a:cs typeface="Source Sans Pro Regular"/>
                        </a:defRPr>
                      </a:pPr>
                      <a:r>
                        <a:rPr sz="1450"/>
                        <a:t>Staff at Syan health facility, medical supplies, and diagnostic tools in PHU</a:t>
                      </a:r>
                    </a:p>
                  </a:txBody>
                  <a:tcPr marL="45720" marR="45720" horzOverflow="overflow"/>
                </a:tc>
                <a:extLst>
                  <a:ext uri="{0D108BD9-81ED-4DB2-BD59-A6C34878D82A}">
                    <a16:rowId xmlns:a16="http://schemas.microsoft.com/office/drawing/2014/main" val="10007"/>
                  </a:ext>
                </a:extLst>
              </a:tr>
            </a:tbl>
          </a:graphicData>
        </a:graphic>
      </p:graphicFrame>
      <p:sp>
        <p:nvSpPr>
          <p:cNvPr id="1089" name="TextBox 4"/>
          <p:cNvSpPr txBox="1"/>
          <p:nvPr/>
        </p:nvSpPr>
        <p:spPr>
          <a:xfrm>
            <a:off x="189677" y="740226"/>
            <a:ext cx="697687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5. Daily Sitrep</a:t>
            </a:r>
            <a:endParaRPr lang="en-US" b="1"/>
          </a:p>
        </p:txBody>
      </p:sp>
      <p:sp>
        <p:nvSpPr>
          <p:cNvPr id="2" name="TextBox 6">
            <a:extLst>
              <a:ext uri="{FF2B5EF4-FFF2-40B4-BE49-F238E27FC236}">
                <a16:creationId xmlns:a16="http://schemas.microsoft.com/office/drawing/2014/main" id="{B4E7835A-7A98-E179-483A-3F78B2FB13A1}"/>
              </a:ext>
            </a:extLst>
          </p:cNvPr>
          <p:cNvSpPr txBox="1"/>
          <p:nvPr/>
        </p:nvSpPr>
        <p:spPr>
          <a:xfrm>
            <a:off x="144000" y="24849"/>
            <a:ext cx="614934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Debriefing (</a:t>
            </a:r>
            <a:r>
              <a:rPr lang="hu-HU" b="1"/>
              <a:t>7</a:t>
            </a:r>
            <a:r>
              <a:rPr b="1"/>
              <a:t>)</a:t>
            </a:r>
          </a:p>
        </p:txBody>
      </p:sp>
      <p:sp>
        <p:nvSpPr>
          <p:cNvPr id="3" name="ZoneTexte 2">
            <a:extLst>
              <a:ext uri="{FF2B5EF4-FFF2-40B4-BE49-F238E27FC236}">
                <a16:creationId xmlns:a16="http://schemas.microsoft.com/office/drawing/2014/main" id="{BC4F01AE-B843-7DB7-53C6-89C88197F235}"/>
              </a:ext>
            </a:extLst>
          </p:cNvPr>
          <p:cNvSpPr txBox="1"/>
          <p:nvPr/>
        </p:nvSpPr>
        <p:spPr>
          <a:xfrm>
            <a:off x="1762432" y="6236110"/>
            <a:ext cx="8544232"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dirty="0">
                <a:solidFill>
                  <a:schemeClr val="accent2"/>
                </a:solidFill>
                <a:latin typeface="Source Sans Pro Bold"/>
                <a:ea typeface="Source Sans Pro Bold"/>
                <a:sym typeface="Source Sans Pro Regular"/>
              </a:rPr>
              <a:t>Note: participants should be developing / updating their outputs based on the most recent information after receiving each inject </a:t>
            </a:r>
            <a:endParaRPr lang="fr-FR" dirty="0">
              <a:solidFill>
                <a:schemeClr val="accent2"/>
              </a:solidFill>
              <a:latin typeface="Source Sans Pro Bold"/>
              <a:ea typeface="Source Sans Pro Bold"/>
            </a:endParaRP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3" name="TextBox 8"/>
          <p:cNvSpPr txBox="1"/>
          <p:nvPr/>
        </p:nvSpPr>
        <p:spPr>
          <a:xfrm>
            <a:off x="1404000" y="2435408"/>
            <a:ext cx="9522500" cy="26776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sz="2400">
                <a:latin typeface="Source Sans Pro Regular"/>
                <a:ea typeface="Source Sans Pro Regular"/>
                <a:cs typeface="Source Sans Pro Regular"/>
                <a:sym typeface="Source Sans Pro Regular"/>
              </a:defRPr>
            </a:lvl1pPr>
          </a:lstStyle>
          <a:p>
            <a:r>
              <a:t>“There is a </a:t>
            </a:r>
            <a:r>
              <a:rPr err="1"/>
              <a:t>rumour</a:t>
            </a:r>
            <a:r>
              <a:t> spreading in the community that </a:t>
            </a:r>
            <a:r>
              <a:rPr err="1"/>
              <a:t>Thulibs</a:t>
            </a:r>
            <a:r>
              <a:t> are poisoning the water to recapture the village and occupy Karan province. This </a:t>
            </a:r>
            <a:r>
              <a:rPr err="1"/>
              <a:t>rumour</a:t>
            </a:r>
            <a:r>
              <a:t> started to circulate 2 months ago when </a:t>
            </a:r>
            <a:r>
              <a:rPr err="1"/>
              <a:t>Thulibs</a:t>
            </a:r>
            <a:r>
              <a:t> threatened to poison the water, which I doubt as they do not have the technical capability to do so.  Unfortunately, this </a:t>
            </a:r>
            <a:r>
              <a:rPr err="1"/>
              <a:t>rumour</a:t>
            </a:r>
            <a:r>
              <a:t> has persisted, with many people believing in it, especially after seeing many cases in the community.“</a:t>
            </a:r>
          </a:p>
        </p:txBody>
      </p:sp>
      <p:sp>
        <p:nvSpPr>
          <p:cNvPr id="1094" name="TextBox 4"/>
          <p:cNvSpPr txBox="1"/>
          <p:nvPr/>
        </p:nvSpPr>
        <p:spPr>
          <a:xfrm>
            <a:off x="1440000" y="1440000"/>
            <a:ext cx="9522501" cy="9158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nSpc>
                <a:spcPct val="115000"/>
              </a:lnSpc>
              <a:spcBef>
                <a:spcPts val="1000"/>
              </a:spcBef>
              <a:defRPr>
                <a:solidFill>
                  <a:srgbClr val="548235"/>
                </a:solidFill>
                <a:latin typeface="Source Sans Pro Bold"/>
                <a:ea typeface="Source Sans Pro Bold"/>
                <a:cs typeface="Source Sans Pro Bold"/>
                <a:sym typeface="Source Sans Pro Bold"/>
              </a:defRPr>
            </a:lvl1pPr>
          </a:lstStyle>
          <a:p>
            <a:r>
              <a:rPr sz="2400" b="1">
                <a:solidFill>
                  <a:srgbClr val="65A000"/>
                </a:solidFill>
              </a:rPr>
              <a:t>The RRT receives an email from the Head of Communicable Disease Department (HCDD) at Karan province:</a:t>
            </a:r>
          </a:p>
        </p:txBody>
      </p:sp>
      <p:pic>
        <p:nvPicPr>
          <p:cNvPr id="1095" name="Picture 2" descr="Picture 2"/>
          <p:cNvPicPr>
            <a:picLocks noChangeAspect="1"/>
          </p:cNvPicPr>
          <p:nvPr/>
        </p:nvPicPr>
        <p:blipFill>
          <a:blip r:embed="rId2"/>
          <a:stretch>
            <a:fillRect/>
          </a:stretch>
        </p:blipFill>
        <p:spPr>
          <a:xfrm>
            <a:off x="0" y="0"/>
            <a:ext cx="4672585" cy="653143"/>
          </a:xfrm>
          <a:prstGeom prst="rect">
            <a:avLst/>
          </a:prstGeom>
          <a:ln w="12700">
            <a:miter lim="400000"/>
          </a:ln>
        </p:spPr>
      </p:pic>
      <p:sp>
        <p:nvSpPr>
          <p:cNvPr id="1096" name="TextBox 3"/>
          <p:cNvSpPr txBox="1"/>
          <p:nvPr/>
        </p:nvSpPr>
        <p:spPr>
          <a:xfrm>
            <a:off x="288000" y="900000"/>
            <a:ext cx="1088647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Deliberate use of biological agent in poisoning drinking water </a:t>
            </a:r>
            <a:endParaRPr lang="en-US" b="1"/>
          </a:p>
        </p:txBody>
      </p:sp>
      <p:sp>
        <p:nvSpPr>
          <p:cNvPr id="1097" name="TextBox 5"/>
          <p:cNvSpPr txBox="1"/>
          <p:nvPr/>
        </p:nvSpPr>
        <p:spPr>
          <a:xfrm>
            <a:off x="144000" y="36000"/>
            <a:ext cx="5285232"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err="1"/>
              <a:t>Rumour</a:t>
            </a:r>
            <a:r>
              <a:rPr b="1"/>
              <a:t>:</a:t>
            </a:r>
            <a:endParaRPr lang="en-US" b="1"/>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4109451365"/>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 name="Google Shape;308;p8"/>
          <p:cNvSpPr txBox="1">
            <a:spLocks noGrp="1"/>
          </p:cNvSpPr>
          <p:nvPr>
            <p:ph type="title"/>
          </p:nvPr>
        </p:nvSpPr>
        <p:spPr>
          <a:xfrm>
            <a:off x="282043" y="-127000"/>
            <a:ext cx="2728819" cy="1932377"/>
          </a:xfrm>
          <a:prstGeom prst="rect">
            <a:avLst/>
          </a:prstGeom>
        </p:spPr>
        <p:txBody>
          <a:bodyPr lIns="0" tIns="0" rIns="0" bIns="0"/>
          <a:lstStyle/>
          <a:p>
            <a:endParaRPr lang="en-US" dirty="0"/>
          </a:p>
          <a:p>
            <a:r>
              <a:rPr lang="en-US" b="1" dirty="0"/>
              <a:t>Session C1: </a:t>
            </a:r>
            <a:br>
              <a:rPr lang="en-US" b="1" dirty="0"/>
            </a:br>
            <a:r>
              <a:rPr lang="en-US" b="1" dirty="0"/>
              <a:t>RRT activated</a:t>
            </a:r>
            <a:br>
              <a:rPr lang="en-US" b="1" dirty="0"/>
            </a:br>
            <a:r>
              <a:rPr lang="en-US" b="1" dirty="0"/>
              <a:t>Facilitator hat</a:t>
            </a:r>
          </a:p>
        </p:txBody>
      </p:sp>
      <p:sp>
        <p:nvSpPr>
          <p:cNvPr id="1101" name="Google Shape;308;p8"/>
          <p:cNvSpPr txBox="1">
            <a:spLocks noGrp="1"/>
          </p:cNvSpPr>
          <p:nvPr>
            <p:ph type="body" idx="1"/>
          </p:nvPr>
        </p:nvSpPr>
        <p:spPr>
          <a:prstGeom prst="rect">
            <a:avLst/>
          </a:prstGeom>
        </p:spPr>
        <p:txBody>
          <a:bodyPr lIns="0" tIns="0" rIns="0" bIns="0"/>
          <a:lstStyle/>
          <a:p>
            <a:pPr>
              <a:spcBef>
                <a:spcPts val="0"/>
              </a:spcBef>
              <a:defRPr sz="3200">
                <a:solidFill>
                  <a:srgbClr val="FFFFFF"/>
                </a:solidFill>
                <a:latin typeface="Source Sans Pro Bold"/>
                <a:ea typeface="Source Sans Pro Bold"/>
                <a:cs typeface="Source Sans Pro Bold"/>
                <a:sym typeface="Source Sans Pro Bold"/>
              </a:defRPr>
            </a:pPr>
            <a:endParaRPr/>
          </a:p>
          <a:p>
            <a:pPr>
              <a:spcBef>
                <a:spcPts val="0"/>
              </a:spcBef>
              <a:defRPr sz="3200">
                <a:solidFill>
                  <a:srgbClr val="FFFFFF"/>
                </a:solidFill>
                <a:latin typeface="Source Sans Pro Bold"/>
                <a:ea typeface="Source Sans Pro Bold"/>
                <a:cs typeface="Source Sans Pro Bold"/>
                <a:sym typeface="Source Sans Pro Bold"/>
              </a:defRPr>
            </a:pPr>
            <a:r>
              <a:t>Session C1: RRT activated</a:t>
            </a:r>
          </a:p>
        </p:txBody>
      </p:sp>
      <p:grpSp>
        <p:nvGrpSpPr>
          <p:cNvPr id="1105" name="Picture 3"/>
          <p:cNvGrpSpPr/>
          <p:nvPr/>
        </p:nvGrpSpPr>
        <p:grpSpPr>
          <a:xfrm>
            <a:off x="5782645" y="2039111"/>
            <a:ext cx="2843304" cy="2843304"/>
            <a:chOff x="0" y="0"/>
            <a:chExt cx="2843302" cy="2843302"/>
          </a:xfrm>
        </p:grpSpPr>
        <p:sp>
          <p:nvSpPr>
            <p:cNvPr id="1103" name="Square"/>
            <p:cNvSpPr/>
            <p:nvPr/>
          </p:nvSpPr>
          <p:spPr>
            <a:xfrm>
              <a:off x="0" y="0"/>
              <a:ext cx="2843303" cy="2843303"/>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1104" name="image16.jpeg" descr="image16.jpeg"/>
            <p:cNvPicPr>
              <a:picLocks noChangeAspect="1"/>
            </p:cNvPicPr>
            <p:nvPr/>
          </p:nvPicPr>
          <p:blipFill>
            <a:blip r:embed="rId3"/>
            <a:stretch>
              <a:fillRect/>
            </a:stretch>
          </p:blipFill>
          <p:spPr>
            <a:xfrm>
              <a:off x="0" y="0"/>
              <a:ext cx="2843303" cy="2843303"/>
            </a:xfrm>
            <a:prstGeom prst="rect">
              <a:avLst/>
            </a:prstGeom>
            <a:ln w="12700" cap="flat">
              <a:noFill/>
              <a:miter lim="400000"/>
            </a:ln>
            <a:effectLst/>
          </p:spPr>
        </p:pic>
      </p:grpSp>
      <p:sp>
        <p:nvSpPr>
          <p:cNvPr id="1106" name="Rounded Rectangle 8"/>
          <p:cNvSpPr/>
          <p:nvPr/>
        </p:nvSpPr>
        <p:spPr>
          <a:xfrm rot="10800000" flipH="1">
            <a:off x="318933" y="1745040"/>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Content Placeholder 1"/>
          <p:cNvSpPr txBox="1">
            <a:spLocks noGrp="1"/>
          </p:cNvSpPr>
          <p:nvPr>
            <p:ph type="body" idx="1"/>
          </p:nvPr>
        </p:nvSpPr>
        <p:spPr>
          <a:xfrm>
            <a:off x="4586068" y="842965"/>
            <a:ext cx="7529515" cy="5546726"/>
          </a:xfrm>
          <a:prstGeom prst="rect">
            <a:avLst/>
          </a:prstGeom>
        </p:spPr>
        <p:txBody>
          <a:bodyPr/>
          <a:lstStyle/>
          <a:p>
            <a:pPr marL="360000" lvl="1" indent="-360000">
              <a:spcBef>
                <a:spcPts val="1200"/>
              </a:spcBef>
              <a:buClr>
                <a:srgbClr val="64A000"/>
              </a:buClr>
              <a:buAutoNum type="arabicPeriod"/>
              <a:defRPr>
                <a:latin typeface="Arial"/>
                <a:ea typeface="Arial"/>
                <a:cs typeface="Arial"/>
                <a:sym typeface="Arial"/>
              </a:defRPr>
            </a:pPr>
            <a:r>
              <a:t>Purpose and features of the RRT drill</a:t>
            </a:r>
          </a:p>
          <a:p>
            <a:pPr marL="360000" lvl="1" indent="-360000">
              <a:spcBef>
                <a:spcPts val="1200"/>
              </a:spcBef>
              <a:buClr>
                <a:srgbClr val="64A000"/>
              </a:buClr>
              <a:buAutoNum type="arabicPeriod"/>
              <a:defRPr>
                <a:latin typeface="Arial"/>
                <a:ea typeface="Arial"/>
                <a:cs typeface="Arial"/>
                <a:sym typeface="Arial"/>
              </a:defRPr>
            </a:pPr>
            <a:r>
              <a:t>Country context</a:t>
            </a:r>
          </a:p>
          <a:p>
            <a:pPr marL="360000" lvl="1" indent="-360000">
              <a:spcBef>
                <a:spcPts val="1200"/>
              </a:spcBef>
              <a:buClr>
                <a:srgbClr val="64A000"/>
              </a:buClr>
              <a:buAutoNum type="arabicPeriod"/>
              <a:defRPr>
                <a:latin typeface="Arial"/>
                <a:ea typeface="Arial"/>
                <a:cs typeface="Arial"/>
                <a:sym typeface="Arial"/>
              </a:defRPr>
            </a:pPr>
            <a:r>
              <a:t>Key events in the story</a:t>
            </a:r>
          </a:p>
          <a:p>
            <a:pPr marL="360000" lvl="1" indent="-360000">
              <a:spcBef>
                <a:spcPts val="1200"/>
              </a:spcBef>
              <a:buClr>
                <a:srgbClr val="64A000"/>
              </a:buClr>
              <a:buAutoNum type="arabicPeriod"/>
            </a:pPr>
            <a:r>
              <a:t>Roles of the facilitation team in RRT drill</a:t>
            </a:r>
          </a:p>
          <a:p>
            <a:pPr marL="360000" lvl="1" indent="-360000">
              <a:spcBef>
                <a:spcPts val="1200"/>
              </a:spcBef>
              <a:buClr>
                <a:srgbClr val="64A000"/>
              </a:buClr>
              <a:buAutoNum type="arabicPeriod"/>
            </a:pPr>
            <a:r>
              <a:t>RRT drill agenda and RRT training agenda</a:t>
            </a:r>
          </a:p>
          <a:p>
            <a:pPr marL="360000" lvl="1" indent="-360000">
              <a:spcBef>
                <a:spcPts val="1200"/>
              </a:spcBef>
              <a:buClr>
                <a:srgbClr val="64A000"/>
              </a:buClr>
              <a:buAutoNum type="arabicPeriod"/>
            </a:pPr>
            <a:r>
              <a:t>Material and equipment needed for RRT drill</a:t>
            </a:r>
          </a:p>
          <a:p>
            <a:pPr marL="360000" lvl="1" indent="-360000">
              <a:spcBef>
                <a:spcPts val="1200"/>
              </a:spcBef>
              <a:buClr>
                <a:srgbClr val="64A000"/>
              </a:buClr>
              <a:buAutoNum type="arabicPeriod"/>
            </a:pPr>
            <a:r>
              <a:t>Milestones for facilitating the RRT drill</a:t>
            </a:r>
          </a:p>
        </p:txBody>
      </p:sp>
      <p:sp>
        <p:nvSpPr>
          <p:cNvPr id="537" name="Rectangle 2"/>
          <p:cNvSpPr txBox="1"/>
          <p:nvPr/>
        </p:nvSpPr>
        <p:spPr>
          <a:xfrm>
            <a:off x="393162" y="1575960"/>
            <a:ext cx="6985339"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a:t>Outline</a:t>
            </a:r>
          </a:p>
        </p:txBody>
      </p:sp>
      <p:sp>
        <p:nvSpPr>
          <p:cNvPr id="2" name="Rounded Rectangle 8">
            <a:extLst>
              <a:ext uri="{FF2B5EF4-FFF2-40B4-BE49-F238E27FC236}">
                <a16:creationId xmlns:a16="http://schemas.microsoft.com/office/drawing/2014/main" id="{E9EC6071-3D63-863C-7FDA-DEF3E4E61179}"/>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1" name="Title 1"/>
          <p:cNvSpPr txBox="1">
            <a:spLocks noGrp="1"/>
          </p:cNvSpPr>
          <p:nvPr>
            <p:ph type="title"/>
          </p:nvPr>
        </p:nvSpPr>
        <p:spPr>
          <a:xfrm>
            <a:off x="155151" y="80605"/>
            <a:ext cx="6296903" cy="646113"/>
          </a:xfrm>
          <a:prstGeom prst="rect">
            <a:avLst/>
          </a:prstGeom>
        </p:spPr>
        <p:txBody>
          <a:bodyPr lIns="45719" tIns="45720" rIns="45719" bIns="45720" anchor="ctr">
            <a:normAutofit/>
          </a:bodyPr>
          <a:lstStyle/>
          <a:p>
            <a:r>
              <a:rPr b="1"/>
              <a:t>Prepare for session C1</a:t>
            </a:r>
            <a:endParaRPr lang="en-US" b="1"/>
          </a:p>
        </p:txBody>
      </p:sp>
      <p:sp>
        <p:nvSpPr>
          <p:cNvPr id="2" name="Szövegdoboz 1">
            <a:extLst>
              <a:ext uri="{FF2B5EF4-FFF2-40B4-BE49-F238E27FC236}">
                <a16:creationId xmlns:a16="http://schemas.microsoft.com/office/drawing/2014/main" id="{2D9F7CD1-251A-75B1-EDA5-39F81EF48409}"/>
              </a:ext>
            </a:extLst>
          </p:cNvPr>
          <p:cNvSpPr txBox="1"/>
          <p:nvPr/>
        </p:nvSpPr>
        <p:spPr>
          <a:xfrm>
            <a:off x="1440000" y="1080000"/>
            <a:ext cx="9317620" cy="54784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37242">
              <a:spcBef>
                <a:spcPts val="200"/>
              </a:spcBef>
              <a:defRPr sz="1968">
                <a:solidFill>
                  <a:schemeClr val="accent6"/>
                </a:solidFill>
                <a:latin typeface="Source Sans Pro Bold"/>
                <a:ea typeface="Source Sans Pro Bold"/>
                <a:cs typeface="Source Sans Pro Bold"/>
                <a:sym typeface="Source Sans Pro Bold"/>
              </a:defRPr>
            </a:pPr>
            <a:r>
              <a:rPr lang="en-US" sz="2200" b="1">
                <a:solidFill>
                  <a:srgbClr val="65A000"/>
                </a:solidFill>
              </a:rPr>
              <a:t>Room setting:</a:t>
            </a:r>
          </a:p>
          <a:p>
            <a:pPr marL="197317" indent="-197317" defTabSz="237242">
              <a:spcBef>
                <a:spcPts val="200"/>
              </a:spcBef>
              <a:buClr>
                <a:srgbClr val="65A000"/>
              </a:buClr>
              <a:buSzPct val="100000"/>
              <a:buChar char="•"/>
              <a:defRPr sz="1968"/>
            </a:pPr>
            <a:r>
              <a:rPr lang="en-US" sz="2200">
                <a:latin typeface="Source Sans Pro Regular"/>
              </a:rPr>
              <a:t>Plenary room</a:t>
            </a:r>
            <a:endParaRPr lang="hu-HU" sz="2200">
              <a:latin typeface="Source Sans Pro Regular"/>
            </a:endParaRPr>
          </a:p>
          <a:p>
            <a:pPr defTabSz="237242">
              <a:spcBef>
                <a:spcPts val="200"/>
              </a:spcBef>
              <a:buClr>
                <a:srgbClr val="65A000"/>
              </a:buClr>
              <a:buSzPct val="100000"/>
              <a:defRPr sz="1968"/>
            </a:pPr>
            <a:r>
              <a:rPr lang="en-US" sz="2200" b="1">
                <a:solidFill>
                  <a:srgbClr val="65A000"/>
                </a:solidFill>
                <a:latin typeface="Source Sans Pro Bold"/>
              </a:rPr>
              <a:t>Logistics:</a:t>
            </a:r>
          </a:p>
          <a:p>
            <a:pPr marL="197317" indent="-197317" defTabSz="237242">
              <a:spcBef>
                <a:spcPts val="200"/>
              </a:spcBef>
              <a:buClr>
                <a:srgbClr val="65A000"/>
              </a:buClr>
              <a:buSzPct val="100000"/>
              <a:buChar char="•"/>
              <a:defRPr sz="1968"/>
            </a:pPr>
            <a:r>
              <a:rPr lang="en-US" sz="2200">
                <a:latin typeface="Source Sans Pro Regular"/>
              </a:rPr>
              <a:t>Instructions and annexes session C1 printed out for all participants</a:t>
            </a:r>
          </a:p>
          <a:p>
            <a:pPr marL="197317" indent="-197317" defTabSz="237242">
              <a:spcBef>
                <a:spcPts val="200"/>
              </a:spcBef>
              <a:buClr>
                <a:srgbClr val="65A000"/>
              </a:buClr>
              <a:buSzPct val="100000"/>
              <a:buChar char="•"/>
              <a:defRPr sz="1968"/>
            </a:pPr>
            <a:r>
              <a:rPr lang="en-US" sz="2200">
                <a:latin typeface="Source Sans Pro Regular"/>
              </a:rPr>
              <a:t>Skills drill detailed schedule printed out for team coaches</a:t>
            </a:r>
          </a:p>
          <a:p>
            <a:pPr marL="197317" indent="-197317" defTabSz="237242">
              <a:spcBef>
                <a:spcPts val="200"/>
              </a:spcBef>
              <a:buClr>
                <a:srgbClr val="65A000"/>
              </a:buClr>
              <a:buSzPct val="100000"/>
              <a:buChar char="•"/>
              <a:defRPr sz="1968"/>
            </a:pPr>
            <a:r>
              <a:rPr lang="en-US" sz="2200">
                <a:latin typeface="Source Sans Pro Regular"/>
              </a:rPr>
              <a:t>Role play script printed out for role players (in facilitator guide)</a:t>
            </a:r>
          </a:p>
          <a:p>
            <a:pPr marL="197317" indent="-197317" defTabSz="237242">
              <a:spcBef>
                <a:spcPts val="200"/>
              </a:spcBef>
              <a:buClr>
                <a:srgbClr val="65A000"/>
              </a:buClr>
              <a:buSzPct val="100000"/>
              <a:buChar char="•"/>
              <a:defRPr sz="1968"/>
            </a:pPr>
            <a:r>
              <a:rPr lang="en-US" sz="2200">
                <a:latin typeface="Source Sans Pro Regular"/>
              </a:rPr>
              <a:t>1</a:t>
            </a:r>
            <a:r>
              <a:rPr lang="en-US" sz="2200" baseline="29560">
                <a:latin typeface="Source Sans Pro Regular"/>
              </a:rPr>
              <a:t>st</a:t>
            </a:r>
            <a:r>
              <a:rPr lang="en-US" sz="2200">
                <a:latin typeface="Source Sans Pro Regular"/>
              </a:rPr>
              <a:t> email from Head of Communicable Disease Department (HCDD) at Karan province printed out </a:t>
            </a:r>
          </a:p>
          <a:p>
            <a:pPr marL="197317" indent="-197317" defTabSz="237242">
              <a:spcBef>
                <a:spcPts val="200"/>
              </a:spcBef>
              <a:buClr>
                <a:srgbClr val="65A000"/>
              </a:buClr>
              <a:buSzPct val="100000"/>
              <a:buChar char="•"/>
              <a:defRPr sz="1968"/>
            </a:pPr>
            <a:r>
              <a:rPr lang="en-US" sz="2200">
                <a:latin typeface="Source Sans Pro Regular"/>
              </a:rPr>
              <a:t>2 phones with credit</a:t>
            </a:r>
          </a:p>
          <a:p>
            <a:pPr marL="197317" indent="-197317" defTabSz="237242">
              <a:spcBef>
                <a:spcPts val="200"/>
              </a:spcBef>
              <a:buClr>
                <a:srgbClr val="65A000"/>
              </a:buClr>
              <a:buSzPct val="100000"/>
              <a:buChar char="•"/>
              <a:defRPr sz="1968"/>
            </a:pPr>
            <a:r>
              <a:rPr lang="en-US" sz="2200">
                <a:latin typeface="Source Sans Pro Regular"/>
              </a:rPr>
              <a:t>2</a:t>
            </a:r>
            <a:r>
              <a:rPr lang="en-US" sz="2200" baseline="29560">
                <a:latin typeface="Source Sans Pro Regular"/>
              </a:rPr>
              <a:t>nd</a:t>
            </a:r>
            <a:r>
              <a:rPr lang="en-US" sz="2200">
                <a:latin typeface="Source Sans Pro Regular"/>
              </a:rPr>
              <a:t> email from the HCDD at Karan province printed out (to be distributed after debriefing of session C1)</a:t>
            </a:r>
            <a:endParaRPr lang="hu-HU" sz="2200">
              <a:latin typeface="Source Sans Pro Regular"/>
            </a:endParaRPr>
          </a:p>
          <a:p>
            <a:pPr defTabSz="237242">
              <a:spcBef>
                <a:spcPts val="200"/>
              </a:spcBef>
              <a:buClr>
                <a:srgbClr val="65A000"/>
              </a:buClr>
              <a:buSzPct val="100000"/>
              <a:defRPr sz="1968"/>
            </a:pPr>
            <a:r>
              <a:rPr lang="en-US" sz="2200" b="1">
                <a:solidFill>
                  <a:srgbClr val="65A000"/>
                </a:solidFill>
                <a:latin typeface="Source Sans Pro Bold"/>
              </a:rPr>
              <a:t>Roles/role plays:</a:t>
            </a:r>
          </a:p>
          <a:p>
            <a:pPr marL="197317" indent="-197317" defTabSz="237242">
              <a:spcBef>
                <a:spcPts val="200"/>
              </a:spcBef>
              <a:buClr>
                <a:srgbClr val="65A000"/>
              </a:buClr>
              <a:buSzPct val="100000"/>
              <a:buChar char="•"/>
              <a:defRPr sz="1968"/>
            </a:pPr>
            <a:r>
              <a:rPr lang="en-US" sz="2200">
                <a:latin typeface="Source Sans Pro Regular"/>
              </a:rPr>
              <a:t>Hospital Manager (phone call)</a:t>
            </a:r>
          </a:p>
          <a:p>
            <a:pPr marL="197317" indent="-197317" defTabSz="237242">
              <a:spcBef>
                <a:spcPts val="200"/>
              </a:spcBef>
              <a:buClr>
                <a:srgbClr val="65A000"/>
              </a:buClr>
              <a:buSzPct val="100000"/>
              <a:buChar char="•"/>
              <a:defRPr sz="1968"/>
            </a:pPr>
            <a:r>
              <a:rPr lang="en-US" sz="2200">
                <a:latin typeface="Source Sans Pro Regular"/>
              </a:rPr>
              <a:t>Head of Communicable Disease Department at Karan Province (phone call)</a:t>
            </a:r>
          </a:p>
          <a:p>
            <a:pPr marL="0" marR="0" indent="0" algn="l" defTabSz="914400" rtl="0" fontAlgn="auto" latinLnBrk="0" hangingPunct="0">
              <a:lnSpc>
                <a:spcPct val="100000"/>
              </a:lnSpc>
              <a:spcBef>
                <a:spcPts val="0"/>
              </a:spcBef>
              <a:spcAft>
                <a:spcPts val="0"/>
              </a:spcAft>
              <a:buClrTx/>
              <a:buSzTx/>
              <a:buFontTx/>
              <a:buNone/>
              <a:tabLst/>
            </a:pPr>
            <a:endParaRPr kumimoji="0" lang="hu-HU" sz="22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83B9A-9A57-BB51-E343-BA2CF8A3E90C}"/>
              </a:ext>
            </a:extLst>
          </p:cNvPr>
          <p:cNvSpPr txBox="1">
            <a:spLocks noGrp="1"/>
          </p:cNvSpPr>
          <p:nvPr>
            <p:ph type="title"/>
          </p:nvPr>
        </p:nvSpPr>
        <p:spPr>
          <a:xfrm>
            <a:off x="144000" y="36000"/>
            <a:ext cx="6296903" cy="646113"/>
          </a:xfrm>
          <a:prstGeom prst="rect">
            <a:avLst/>
          </a:prstGeom>
        </p:spPr>
        <p:txBody>
          <a:bodyPr lIns="45719" tIns="45720" rIns="45719" bIns="45720" anchor="ctr">
            <a:normAutofit/>
          </a:bodyPr>
          <a:lstStyle/>
          <a:p>
            <a:r>
              <a:rPr lang="en-US" b="1"/>
              <a:t>Facilitate and debrief session C1</a:t>
            </a:r>
          </a:p>
        </p:txBody>
      </p:sp>
      <p:sp>
        <p:nvSpPr>
          <p:cNvPr id="3" name="Szövegdoboz 2">
            <a:extLst>
              <a:ext uri="{FF2B5EF4-FFF2-40B4-BE49-F238E27FC236}">
                <a16:creationId xmlns:a16="http://schemas.microsoft.com/office/drawing/2014/main" id="{E0E7EF00-A134-81AF-9C4D-01A10B689139}"/>
              </a:ext>
            </a:extLst>
          </p:cNvPr>
          <p:cNvSpPr txBox="1"/>
          <p:nvPr/>
        </p:nvSpPr>
        <p:spPr>
          <a:xfrm>
            <a:off x="1440000" y="1080000"/>
            <a:ext cx="9352344" cy="5078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48815">
              <a:spcBef>
                <a:spcPts val="200"/>
              </a:spcBef>
              <a:defRPr sz="2064">
                <a:solidFill>
                  <a:schemeClr val="accent6"/>
                </a:solidFill>
                <a:latin typeface="Source Sans Pro Bold"/>
                <a:ea typeface="Source Sans Pro Bold"/>
                <a:cs typeface="Source Sans Pro Bold"/>
                <a:sym typeface="Source Sans Pro Bold"/>
              </a:defRPr>
            </a:pPr>
            <a:r>
              <a:rPr lang="en-US" sz="2200" b="1">
                <a:solidFill>
                  <a:srgbClr val="65A000"/>
                </a:solidFill>
              </a:rPr>
              <a:t>Facilitation:</a:t>
            </a:r>
          </a:p>
          <a:p>
            <a:pPr marL="288000" indent="-288000" defTabSz="248815">
              <a:spcBef>
                <a:spcPts val="200"/>
              </a:spcBef>
              <a:buClr>
                <a:srgbClr val="65A000"/>
              </a:buClr>
              <a:buSzPct val="100000"/>
              <a:buAutoNum type="arabicPeriod"/>
              <a:defRPr sz="2064"/>
            </a:pPr>
            <a:r>
              <a:rPr lang="en-US" sz="2200">
                <a:latin typeface="Source Sans Pro Regular"/>
              </a:rPr>
              <a:t>Distribute session instructions and annexes</a:t>
            </a:r>
          </a:p>
          <a:p>
            <a:pPr marL="288000" indent="-288000" defTabSz="248815">
              <a:spcBef>
                <a:spcPts val="200"/>
              </a:spcBef>
              <a:buClr>
                <a:srgbClr val="65A000"/>
              </a:buClr>
              <a:buSzPct val="100000"/>
              <a:buAutoNum type="arabicPeriod"/>
              <a:defRPr sz="2064"/>
            </a:pPr>
            <a:r>
              <a:rPr lang="en-US" sz="2200">
                <a:latin typeface="Source Sans Pro Regular"/>
              </a:rPr>
              <a:t>Read aloud with participants the key information about this session</a:t>
            </a:r>
          </a:p>
          <a:p>
            <a:pPr marL="288000" indent="-288000" defTabSz="248815">
              <a:spcBef>
                <a:spcPts val="200"/>
              </a:spcBef>
              <a:buClr>
                <a:srgbClr val="65A000"/>
              </a:buClr>
              <a:buSzPct val="100000"/>
              <a:buAutoNum type="arabicPeriod"/>
              <a:defRPr sz="2064"/>
            </a:pPr>
            <a:r>
              <a:rPr lang="en-US" sz="2200">
                <a:latin typeface="Source Sans Pro Regular"/>
              </a:rPr>
              <a:t>Highlight what are the expected outputs for this session</a:t>
            </a:r>
          </a:p>
          <a:p>
            <a:pPr marL="288000" indent="-288000" defTabSz="248815">
              <a:spcBef>
                <a:spcPts val="200"/>
              </a:spcBef>
              <a:buClr>
                <a:srgbClr val="65A000"/>
              </a:buClr>
              <a:buSzPct val="100000"/>
              <a:buAutoNum type="arabicPeriod"/>
              <a:defRPr sz="2064"/>
            </a:pPr>
            <a:r>
              <a:rPr lang="en-US" sz="2200">
                <a:latin typeface="Source Sans Pro Regular"/>
              </a:rPr>
              <a:t>Indicate which output is assigned to each team, and how they are expected to present them</a:t>
            </a:r>
          </a:p>
          <a:p>
            <a:pPr marL="288000" indent="-288000" defTabSz="248815">
              <a:spcBef>
                <a:spcPts val="200"/>
              </a:spcBef>
              <a:buClr>
                <a:srgbClr val="65A000"/>
              </a:buClr>
              <a:buSzPct val="100000"/>
              <a:buAutoNum type="arabicPeriod"/>
              <a:defRPr sz="2064"/>
            </a:pPr>
            <a:r>
              <a:rPr lang="en-US" sz="2200">
                <a:latin typeface="Source Sans Pro Regular"/>
              </a:rPr>
              <a:t>Ensure that everyone has understood the tasks</a:t>
            </a:r>
          </a:p>
          <a:p>
            <a:pPr marL="288000" indent="-288000" defTabSz="248815">
              <a:spcBef>
                <a:spcPts val="200"/>
              </a:spcBef>
              <a:buClr>
                <a:srgbClr val="65A000"/>
              </a:buClr>
              <a:buSzPct val="100000"/>
              <a:buAutoNum type="arabicPeriod"/>
              <a:defRPr sz="2064"/>
            </a:pPr>
            <a:r>
              <a:rPr lang="en-US" sz="2200">
                <a:latin typeface="Source Sans Pro Regular"/>
              </a:rPr>
              <a:t>Indicate how much time is given to complete the outputs</a:t>
            </a:r>
          </a:p>
          <a:p>
            <a:pPr marL="288000" indent="-288000" defTabSz="248815">
              <a:spcBef>
                <a:spcPts val="200"/>
              </a:spcBef>
              <a:buClr>
                <a:srgbClr val="65A000"/>
              </a:buClr>
              <a:buSzPct val="100000"/>
              <a:buAutoNum type="arabicPeriod"/>
              <a:defRPr sz="2064"/>
            </a:pPr>
            <a:r>
              <a:rPr lang="en-US" sz="2200">
                <a:latin typeface="Source Sans Pro Regular"/>
              </a:rPr>
              <a:t>Team coaches remind time remaining to complete the outputs</a:t>
            </a:r>
            <a:endParaRPr lang="en-US" sz="2200"/>
          </a:p>
          <a:p>
            <a:pPr defTabSz="248815">
              <a:spcBef>
                <a:spcPts val="200"/>
              </a:spcBef>
              <a:defRPr sz="2064">
                <a:solidFill>
                  <a:schemeClr val="accent6"/>
                </a:solidFill>
                <a:latin typeface="Source Sans Pro Bold"/>
                <a:ea typeface="Source Sans Pro Bold"/>
                <a:cs typeface="Source Sans Pro Bold"/>
                <a:sym typeface="Source Sans Pro Bold"/>
              </a:defRPr>
            </a:pPr>
            <a:r>
              <a:rPr lang="en-US" sz="2200" b="1">
                <a:solidFill>
                  <a:srgbClr val="65A000"/>
                </a:solidFill>
              </a:rPr>
              <a:t>Debriefing:</a:t>
            </a:r>
          </a:p>
          <a:p>
            <a:pPr defTabSz="248815">
              <a:spcBef>
                <a:spcPts val="200"/>
              </a:spcBef>
              <a:buClr>
                <a:srgbClr val="65A000"/>
              </a:buClr>
              <a:defRPr sz="2064"/>
            </a:pPr>
            <a:r>
              <a:rPr lang="en-US" sz="2200">
                <a:latin typeface="Source Sans Pro Regular"/>
              </a:rPr>
              <a:t>Ask one team to present an output, the others to complement and/or comment</a:t>
            </a:r>
          </a:p>
          <a:p>
            <a:pPr defTabSz="248815">
              <a:spcBef>
                <a:spcPts val="200"/>
              </a:spcBef>
              <a:buClr>
                <a:srgbClr val="65A000"/>
              </a:buClr>
              <a:defRPr sz="2064"/>
            </a:pPr>
            <a:r>
              <a:rPr lang="en-US" sz="2200">
                <a:latin typeface="Source Sans Pro Regular"/>
              </a:rPr>
              <a:t>Present the debriefing slides</a:t>
            </a:r>
          </a:p>
          <a:p>
            <a:pPr defTabSz="248815">
              <a:spcBef>
                <a:spcPts val="200"/>
              </a:spcBef>
              <a:buClr>
                <a:srgbClr val="65A000"/>
              </a:buClr>
              <a:defRPr sz="2064"/>
            </a:pPr>
            <a:r>
              <a:rPr lang="en-US" sz="2200">
                <a:latin typeface="Source Sans Pro Regular"/>
              </a:rPr>
              <a:t>Respond to questions if any</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0" name="Picture 4" descr="Picture 4"/>
          <p:cNvPicPr>
            <a:picLocks noChangeAspect="1"/>
          </p:cNvPicPr>
          <p:nvPr/>
        </p:nvPicPr>
        <p:blipFill>
          <a:blip r:embed="rId2"/>
          <a:srcRect l="5208" t="42813" r="25625" b="33905"/>
          <a:stretch>
            <a:fillRect/>
          </a:stretch>
        </p:blipFill>
        <p:spPr>
          <a:xfrm>
            <a:off x="740262" y="1773045"/>
            <a:ext cx="10931646" cy="2453036"/>
          </a:xfrm>
          <a:prstGeom prst="rect">
            <a:avLst/>
          </a:prstGeom>
          <a:ln w="12700">
            <a:miter lim="400000"/>
          </a:ln>
        </p:spPr>
      </p:pic>
      <p:sp>
        <p:nvSpPr>
          <p:cNvPr id="3" name="Title 1">
            <a:extLst>
              <a:ext uri="{FF2B5EF4-FFF2-40B4-BE49-F238E27FC236}">
                <a16:creationId xmlns:a16="http://schemas.microsoft.com/office/drawing/2014/main" id="{7DC10676-A69D-E73D-A1F1-97D93B71C8B5}"/>
              </a:ext>
            </a:extLst>
          </p:cNvPr>
          <p:cNvSpPr txBox="1">
            <a:spLocks/>
          </p:cNvSpPr>
          <p:nvPr/>
        </p:nvSpPr>
        <p:spPr>
          <a:xfrm>
            <a:off x="144000" y="36000"/>
            <a:ext cx="8185961"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err="1"/>
              <a:t>Skills</a:t>
            </a:r>
            <a:r>
              <a:rPr lang="hu-HU" b="1"/>
              <a:t> drill </a:t>
            </a:r>
            <a:r>
              <a:rPr lang="hu-HU" b="1" err="1"/>
              <a:t>detailed</a:t>
            </a:r>
            <a:r>
              <a:rPr lang="hu-HU" b="1"/>
              <a:t> </a:t>
            </a:r>
            <a:r>
              <a:rPr lang="hu-HU" b="1" err="1"/>
              <a:t>timeline</a:t>
            </a:r>
            <a:r>
              <a:rPr lang="hu-HU" b="1"/>
              <a:t> </a:t>
            </a:r>
            <a:r>
              <a:rPr lang="hu-HU" b="1" err="1"/>
              <a:t>for</a:t>
            </a:r>
            <a:r>
              <a:rPr lang="hu-HU" b="1"/>
              <a:t> session C1</a:t>
            </a:r>
            <a:endParaRPr lang="en-US" b="1"/>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2" name="Picture 6" descr="Picture 6"/>
          <p:cNvPicPr>
            <a:picLocks noChangeAspect="1"/>
          </p:cNvPicPr>
          <p:nvPr/>
        </p:nvPicPr>
        <p:blipFill>
          <a:blip r:embed="rId3"/>
          <a:stretch>
            <a:fillRect/>
          </a:stretch>
        </p:blipFill>
        <p:spPr>
          <a:xfrm>
            <a:off x="5947238" y="2084833"/>
            <a:ext cx="2803571" cy="2803570"/>
          </a:xfrm>
          <a:prstGeom prst="rect">
            <a:avLst/>
          </a:prstGeom>
          <a:ln w="12700">
            <a:miter lim="400000"/>
          </a:ln>
        </p:spPr>
      </p:pic>
      <p:sp>
        <p:nvSpPr>
          <p:cNvPr id="1123" name="Google Shape;308;p8"/>
          <p:cNvSpPr txBox="1">
            <a:spLocks noGrp="1"/>
          </p:cNvSpPr>
          <p:nvPr>
            <p:ph type="title"/>
          </p:nvPr>
        </p:nvSpPr>
        <p:spPr>
          <a:xfrm>
            <a:off x="282043" y="-101919"/>
            <a:ext cx="3270705" cy="2179259"/>
          </a:xfrm>
          <a:prstGeom prst="rect">
            <a:avLst/>
          </a:prstGeom>
        </p:spPr>
        <p:txBody>
          <a:bodyPr lIns="0" tIns="0" rIns="0" bIns="0">
            <a:normAutofit fontScale="90000"/>
          </a:bodyPr>
          <a:lstStyle/>
          <a:p>
            <a:pPr defTabSz="269067">
              <a:defRPr sz="2976"/>
            </a:pPr>
            <a:endParaRPr dirty="0"/>
          </a:p>
          <a:p>
            <a:pPr defTabSz="269067">
              <a:defRPr sz="2976"/>
            </a:pPr>
            <a:r>
              <a:rPr lang="fr-FR" sz="2950" b="1" dirty="0"/>
              <a:t>Session C2</a:t>
            </a:r>
            <a:r>
              <a:rPr sz="2950" b="1" dirty="0"/>
              <a:t>:</a:t>
            </a:r>
            <a:r>
              <a:rPr lang="en-US" sz="2950" b="1" dirty="0"/>
              <a:t> </a:t>
            </a:r>
            <a:endParaRPr sz="2950" b="1" dirty="0"/>
          </a:p>
          <a:p>
            <a:pPr defTabSz="269067">
              <a:defRPr sz="2976"/>
            </a:pPr>
            <a:r>
              <a:rPr sz="2950" b="1" dirty="0"/>
              <a:t>At Karan hospital, interview with medical staff</a:t>
            </a:r>
            <a:br>
              <a:rPr lang="fr-FR" sz="2950" b="1" dirty="0"/>
            </a:br>
            <a:r>
              <a:rPr lang="fr-FR" sz="2950" b="1" dirty="0"/>
              <a:t>Participant </a:t>
            </a:r>
            <a:r>
              <a:rPr lang="fr-FR" sz="2950" b="1" dirty="0" err="1"/>
              <a:t>hat</a:t>
            </a:r>
            <a:endParaRPr sz="2950" b="1" dirty="0" err="1"/>
          </a:p>
        </p:txBody>
      </p:sp>
      <p:sp>
        <p:nvSpPr>
          <p:cNvPr id="1125" name="Rounded Rectangle 8"/>
          <p:cNvSpPr/>
          <p:nvPr/>
        </p:nvSpPr>
        <p:spPr>
          <a:xfrm rot="10800000" flipH="1">
            <a:off x="240002" y="2045335"/>
            <a:ext cx="2485830" cy="81747"/>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 name="Content Placeholder 2"/>
          <p:cNvSpPr txBox="1">
            <a:spLocks noGrp="1"/>
          </p:cNvSpPr>
          <p:nvPr>
            <p:ph type="body" idx="1"/>
          </p:nvPr>
        </p:nvSpPr>
        <p:spPr>
          <a:xfrm>
            <a:off x="2340000" y="1384245"/>
            <a:ext cx="8222168" cy="3440082"/>
          </a:xfrm>
          <a:prstGeom prst="rect">
            <a:avLst/>
          </a:prstGeom>
        </p:spPr>
        <p:txBody>
          <a:bodyPr lIns="45719" tIns="0" rIns="45719" bIns="45720" anchor="ctr">
            <a:normAutofit/>
          </a:bodyPr>
          <a:lstStyle/>
          <a:p>
            <a:pPr algn="just" defTabSz="457200">
              <a:lnSpc>
                <a:spcPct val="100000"/>
              </a:lnSpc>
              <a:spcBef>
                <a:spcPts val="0"/>
              </a:spcBef>
            </a:pPr>
            <a:r>
              <a:t>The RRT goes to the field to investigate the event. The team decides to start by visiting Karan General Hospital. At Karan General Hospital, the team should meet with the Hospital Manager to introduce themselves and explain the objectives of their mission, to ensure his cooperation. They will also meet with the Medical Doctor who was present at the Emergency Room when the cases were admitted.</a:t>
            </a:r>
            <a:endParaRPr sz="1200">
              <a:latin typeface="Times Roman"/>
              <a:ea typeface="Times Roman"/>
              <a:cs typeface="Times Roman"/>
              <a:sym typeface="Times Roman"/>
            </a:endParaRPr>
          </a:p>
        </p:txBody>
      </p:sp>
      <p:sp>
        <p:nvSpPr>
          <p:cNvPr id="1130" name="Title 1"/>
          <p:cNvSpPr txBox="1">
            <a:spLocks noGrp="1"/>
          </p:cNvSpPr>
          <p:nvPr>
            <p:ph type="title"/>
          </p:nvPr>
        </p:nvSpPr>
        <p:spPr>
          <a:xfrm>
            <a:off x="144000" y="36000"/>
            <a:ext cx="9127940" cy="646113"/>
          </a:xfrm>
          <a:prstGeom prst="rect">
            <a:avLst/>
          </a:prstGeom>
        </p:spPr>
        <p:txBody>
          <a:bodyPr lIns="45719" tIns="45720" rIns="45719" bIns="45720" anchor="ctr">
            <a:normAutofit/>
          </a:bodyPr>
          <a:lstStyle>
            <a:lvl1pPr defTabSz="245922">
              <a:defRPr sz="2720"/>
            </a:lvl1pPr>
          </a:lstStyle>
          <a:p>
            <a:r>
              <a:rPr sz="2800" b="1"/>
              <a:t>C2 At Karan hospital: interview with the medical staff</a:t>
            </a:r>
            <a:endParaRPr lang="en-US" sz="2800" b="1"/>
          </a:p>
        </p:txBody>
      </p:sp>
      <p:sp>
        <p:nvSpPr>
          <p:cNvPr id="2" name="TextBox 1">
            <a:extLst>
              <a:ext uri="{FF2B5EF4-FFF2-40B4-BE49-F238E27FC236}">
                <a16:creationId xmlns:a16="http://schemas.microsoft.com/office/drawing/2014/main" id="{4EE930DF-B437-4CB1-C23C-BEB936404171}"/>
              </a:ext>
            </a:extLst>
          </p:cNvPr>
          <p:cNvSpPr txBox="1"/>
          <p:nvPr/>
        </p:nvSpPr>
        <p:spPr>
          <a:xfrm>
            <a:off x="180000" y="900000"/>
            <a:ext cx="300199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800" b="1">
                <a:solidFill>
                  <a:srgbClr val="C00000"/>
                </a:solidFill>
                <a:latin typeface="Source Sans Pro Bold"/>
              </a:rPr>
              <a:t>Key information</a:t>
            </a:r>
            <a:endParaRPr lang="en-US" sz="2800"/>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 name="Content Placeholder 2"/>
          <p:cNvSpPr txBox="1">
            <a:spLocks noGrp="1"/>
          </p:cNvSpPr>
          <p:nvPr>
            <p:ph type="body" idx="1"/>
          </p:nvPr>
        </p:nvSpPr>
        <p:spPr>
          <a:xfrm>
            <a:off x="2340000" y="1440000"/>
            <a:ext cx="8222168" cy="2819766"/>
          </a:xfrm>
          <a:prstGeom prst="rect">
            <a:avLst/>
          </a:prstGeom>
        </p:spPr>
        <p:txBody>
          <a:bodyPr/>
          <a:lstStyle/>
          <a:p>
            <a:pPr>
              <a:lnSpc>
                <a:spcPct val="115000"/>
              </a:lnSpc>
              <a:spcBef>
                <a:spcPts val="1000"/>
              </a:spcBef>
            </a:pPr>
            <a:r>
              <a:rPr b="1">
                <a:solidFill>
                  <a:srgbClr val="65A000"/>
                </a:solidFill>
              </a:rPr>
              <a:t>At Karan General Hospital, teams will interview:</a:t>
            </a:r>
          </a:p>
          <a:p>
            <a:pPr marL="342900" indent="-342900">
              <a:lnSpc>
                <a:spcPct val="115000"/>
              </a:lnSpc>
              <a:spcBef>
                <a:spcPts val="1000"/>
              </a:spcBef>
              <a:buClr>
                <a:schemeClr val="accent6"/>
              </a:buClr>
              <a:buSzPct val="100000"/>
              <a:buFont typeface="Symbol"/>
              <a:buChar char="·"/>
            </a:pPr>
            <a:r>
              <a:t>The </a:t>
            </a:r>
            <a:r>
              <a:rPr>
                <a:ea typeface="Source Sans Pro Bold"/>
                <a:cs typeface="Source Sans Pro Bold"/>
                <a:sym typeface="Source Sans Pro Bold"/>
              </a:rPr>
              <a:t>Hospital Manager,</a:t>
            </a:r>
            <a:r>
              <a:t> to introduce the team and explain the objectives of the mission, to ensure his cooperation.</a:t>
            </a:r>
          </a:p>
          <a:p>
            <a:pPr marL="342900" indent="-342900">
              <a:lnSpc>
                <a:spcPct val="115000"/>
              </a:lnSpc>
              <a:spcBef>
                <a:spcPts val="1000"/>
              </a:spcBef>
              <a:buClr>
                <a:schemeClr val="accent6"/>
              </a:buClr>
              <a:buSzPct val="100000"/>
              <a:buFont typeface="Symbol"/>
              <a:buChar char="·"/>
              <a:tabLst>
                <a:tab pos="584200" algn="l"/>
              </a:tabLst>
            </a:pPr>
            <a:r>
              <a:t>The </a:t>
            </a:r>
            <a:r>
              <a:rPr>
                <a:ea typeface="Source Sans Pro Bold"/>
                <a:cs typeface="Source Sans Pro Bold"/>
                <a:sym typeface="Source Sans Pro Bold"/>
              </a:rPr>
              <a:t>Medical Doctor, </a:t>
            </a:r>
            <a:r>
              <a:t>to obtain data about the admitted cases.</a:t>
            </a:r>
          </a:p>
        </p:txBody>
      </p:sp>
      <p:sp>
        <p:nvSpPr>
          <p:cNvPr id="1135" name="Content Placeholder 2"/>
          <p:cNvSpPr txBox="1"/>
          <p:nvPr/>
        </p:nvSpPr>
        <p:spPr>
          <a:xfrm>
            <a:off x="180000" y="900000"/>
            <a:ext cx="8138160"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Instructions</a:t>
            </a:r>
            <a:endParaRPr lang="en-US" sz="1500" b="1"/>
          </a:p>
        </p:txBody>
      </p:sp>
      <p:sp>
        <p:nvSpPr>
          <p:cNvPr id="4" name="Title 1">
            <a:extLst>
              <a:ext uri="{FF2B5EF4-FFF2-40B4-BE49-F238E27FC236}">
                <a16:creationId xmlns:a16="http://schemas.microsoft.com/office/drawing/2014/main" id="{7A697A15-6ADF-8B36-939E-99022BC4FED0}"/>
              </a:ext>
            </a:extLst>
          </p:cNvPr>
          <p:cNvSpPr txBox="1">
            <a:spLocks noGrp="1"/>
          </p:cNvSpPr>
          <p:nvPr>
            <p:ph type="title"/>
          </p:nvPr>
        </p:nvSpPr>
        <p:spPr>
          <a:xfrm>
            <a:off x="144000" y="36000"/>
            <a:ext cx="9127940" cy="646113"/>
          </a:xfrm>
          <a:prstGeom prst="rect">
            <a:avLst/>
          </a:prstGeom>
        </p:spPr>
        <p:txBody>
          <a:bodyPr lIns="45719" tIns="45720" rIns="45719" bIns="45720" anchor="ctr">
            <a:normAutofit/>
          </a:bodyPr>
          <a:lstStyle>
            <a:lvl1pPr defTabSz="245922">
              <a:defRPr sz="2720"/>
            </a:lvl1pPr>
          </a:lstStyle>
          <a:p>
            <a:r>
              <a:rPr sz="2800" b="1"/>
              <a:t>C2 At Karan hospital: interview with the medical staff</a:t>
            </a:r>
            <a:endParaRPr lang="en-US" sz="2800" b="1"/>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8" name="Picture 3" descr="Picture 3"/>
          <p:cNvPicPr>
            <a:picLocks noChangeAspect="1"/>
          </p:cNvPicPr>
          <p:nvPr/>
        </p:nvPicPr>
        <p:blipFill>
          <a:blip r:embed="rId2"/>
          <a:srcRect l="5326" t="41033" r="10326" b="14618"/>
          <a:stretch>
            <a:fillRect/>
          </a:stretch>
        </p:blipFill>
        <p:spPr>
          <a:xfrm>
            <a:off x="711436" y="1683833"/>
            <a:ext cx="10657617" cy="3735659"/>
          </a:xfrm>
          <a:prstGeom prst="rect">
            <a:avLst/>
          </a:prstGeom>
          <a:ln w="12700">
            <a:miter lim="400000"/>
          </a:ln>
        </p:spPr>
      </p:pic>
      <p:sp>
        <p:nvSpPr>
          <p:cNvPr id="1139" name="Content Placeholder 2"/>
          <p:cNvSpPr txBox="1"/>
          <p:nvPr/>
        </p:nvSpPr>
        <p:spPr>
          <a:xfrm>
            <a:off x="180000" y="900000"/>
            <a:ext cx="8138160"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Detailed timeline</a:t>
            </a:r>
            <a:endParaRPr lang="en-US" b="1"/>
          </a:p>
        </p:txBody>
      </p:sp>
      <p:sp>
        <p:nvSpPr>
          <p:cNvPr id="4" name="Title 1">
            <a:extLst>
              <a:ext uri="{FF2B5EF4-FFF2-40B4-BE49-F238E27FC236}">
                <a16:creationId xmlns:a16="http://schemas.microsoft.com/office/drawing/2014/main" id="{034A633B-04EF-08AD-1B0F-3A9CBE0A990C}"/>
              </a:ext>
            </a:extLst>
          </p:cNvPr>
          <p:cNvSpPr txBox="1">
            <a:spLocks noGrp="1"/>
          </p:cNvSpPr>
          <p:nvPr>
            <p:ph type="title"/>
          </p:nvPr>
        </p:nvSpPr>
        <p:spPr>
          <a:xfrm>
            <a:off x="144000" y="36000"/>
            <a:ext cx="9127940" cy="646113"/>
          </a:xfrm>
          <a:prstGeom prst="rect">
            <a:avLst/>
          </a:prstGeom>
        </p:spPr>
        <p:txBody>
          <a:bodyPr lIns="45719" tIns="45720" rIns="45719" bIns="45720" anchor="ctr">
            <a:normAutofit/>
          </a:bodyPr>
          <a:lstStyle>
            <a:lvl1pPr defTabSz="245922">
              <a:defRPr sz="2720"/>
            </a:lvl1pPr>
          </a:lstStyle>
          <a:p>
            <a:r>
              <a:rPr sz="2800" b="1"/>
              <a:t>C2 At Karan hospital: interview with the medical staff</a:t>
            </a:r>
            <a:endParaRPr lang="en-US" sz="2800" b="1"/>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 name="Content Placeholder 2"/>
          <p:cNvSpPr txBox="1">
            <a:spLocks noGrp="1"/>
          </p:cNvSpPr>
          <p:nvPr>
            <p:ph type="body" idx="1"/>
          </p:nvPr>
        </p:nvSpPr>
        <p:spPr>
          <a:xfrm>
            <a:off x="2340000" y="1440000"/>
            <a:ext cx="8222168" cy="4654071"/>
          </a:xfrm>
          <a:prstGeom prst="rect">
            <a:avLst/>
          </a:prstGeom>
        </p:spPr>
        <p:txBody>
          <a:bodyPr/>
          <a:lstStyle/>
          <a:p>
            <a:pPr marL="324000" indent="-324000">
              <a:buClr>
                <a:schemeClr val="accent6"/>
              </a:buClr>
              <a:buSzPct val="100000"/>
              <a:buAutoNum type="arabicPeriod"/>
            </a:pPr>
            <a:r>
              <a:t>Develop a case definition</a:t>
            </a:r>
          </a:p>
          <a:p>
            <a:pPr marL="324000" indent="-324000">
              <a:buClr>
                <a:schemeClr val="accent6"/>
              </a:buClr>
              <a:buSzPct val="100000"/>
              <a:buAutoNum type="arabicPeriod"/>
            </a:pPr>
            <a:endParaRPr/>
          </a:p>
          <a:p>
            <a:pPr marL="324000" indent="-324000">
              <a:buClr>
                <a:schemeClr val="accent6"/>
              </a:buClr>
              <a:buSzPct val="100000"/>
              <a:buAutoNum type="arabicPeriod" startAt="2"/>
            </a:pPr>
            <a:r>
              <a:t>Develop a line listing tool</a:t>
            </a:r>
          </a:p>
          <a:p>
            <a:pPr marL="324000" indent="-324000">
              <a:buClr>
                <a:schemeClr val="accent6"/>
              </a:buClr>
              <a:buSzPct val="100000"/>
              <a:buAutoNum type="arabicPeriod" startAt="2"/>
            </a:pPr>
            <a:endParaRPr/>
          </a:p>
          <a:p>
            <a:pPr marL="324000" indent="-324000">
              <a:buClr>
                <a:schemeClr val="accent6"/>
              </a:buClr>
              <a:buSzPct val="100000"/>
              <a:buAutoNum type="arabicPeriod" startAt="3"/>
            </a:pPr>
            <a:r>
              <a:t>Recommend initial prevention and control measures</a:t>
            </a:r>
          </a:p>
        </p:txBody>
      </p:sp>
      <p:sp>
        <p:nvSpPr>
          <p:cNvPr id="1145" name="Content Placeholder 2"/>
          <p:cNvSpPr txBox="1"/>
          <p:nvPr/>
        </p:nvSpPr>
        <p:spPr>
          <a:xfrm>
            <a:off x="180000" y="900000"/>
            <a:ext cx="8138160"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Outputs</a:t>
            </a:r>
            <a:r>
              <a:t>:</a:t>
            </a:r>
          </a:p>
        </p:txBody>
      </p:sp>
      <p:sp>
        <p:nvSpPr>
          <p:cNvPr id="4" name="Title 1">
            <a:extLst>
              <a:ext uri="{FF2B5EF4-FFF2-40B4-BE49-F238E27FC236}">
                <a16:creationId xmlns:a16="http://schemas.microsoft.com/office/drawing/2014/main" id="{1CC8A200-FB05-8CCB-1140-3662ACD81F01}"/>
              </a:ext>
            </a:extLst>
          </p:cNvPr>
          <p:cNvSpPr txBox="1">
            <a:spLocks noGrp="1"/>
          </p:cNvSpPr>
          <p:nvPr>
            <p:ph type="title"/>
          </p:nvPr>
        </p:nvSpPr>
        <p:spPr>
          <a:xfrm>
            <a:off x="144000" y="36000"/>
            <a:ext cx="9127940" cy="646113"/>
          </a:xfrm>
          <a:prstGeom prst="rect">
            <a:avLst/>
          </a:prstGeom>
        </p:spPr>
        <p:txBody>
          <a:bodyPr lIns="45719" tIns="45720" rIns="45719" bIns="45720" anchor="ctr">
            <a:normAutofit/>
          </a:bodyPr>
          <a:lstStyle>
            <a:lvl1pPr defTabSz="245922">
              <a:defRPr sz="2720"/>
            </a:lvl1pPr>
          </a:lstStyle>
          <a:p>
            <a:r>
              <a:rPr sz="2800" b="1"/>
              <a:t>C2 At Karan hospital: interview with the medical staff</a:t>
            </a:r>
            <a:endParaRPr lang="en-US" sz="2800" b="1"/>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1" name="Content Placeholder 3"/>
          <p:cNvSpPr txBox="1">
            <a:spLocks noGrp="1"/>
          </p:cNvSpPr>
          <p:nvPr>
            <p:ph type="body" idx="1"/>
          </p:nvPr>
        </p:nvSpPr>
        <p:spPr>
          <a:xfrm>
            <a:off x="2340000" y="1440000"/>
            <a:ext cx="8058616" cy="4654071"/>
          </a:xfrm>
          <a:prstGeom prst="rect">
            <a:avLst/>
          </a:prstGeom>
        </p:spPr>
        <p:txBody>
          <a:bodyPr/>
          <a:lstStyle/>
          <a:p>
            <a:r>
              <a:t>The team should review medical record and hospital registry in order summarize the clinical features and try to construct functioning case definition.</a:t>
            </a:r>
          </a:p>
          <a:p>
            <a:endParaRPr/>
          </a:p>
          <a:p>
            <a:r>
              <a:t>A case definition includes criteria for person, place, time, and clinical features. </a:t>
            </a:r>
          </a:p>
          <a:p>
            <a:r>
              <a:t>Should be established early in the outbreak and revised or updated during the course of the investigation.</a:t>
            </a:r>
            <a:r>
              <a:rPr lang="hu-HU"/>
              <a:t> </a:t>
            </a:r>
            <a:r>
              <a:t>E.g.</a:t>
            </a:r>
            <a:r>
              <a:rPr>
                <a:solidFill>
                  <a:srgbClr val="002060"/>
                </a:solidFill>
              </a:rPr>
              <a:t> </a:t>
            </a:r>
            <a:endParaRPr lang="hu-HU">
              <a:solidFill>
                <a:srgbClr val="002060"/>
              </a:solidFill>
            </a:endParaRPr>
          </a:p>
          <a:p>
            <a:endParaRPr lang="hu-HU">
              <a:solidFill>
                <a:srgbClr val="002060"/>
              </a:solidFill>
              <a:latin typeface="Source Sans Pro Bold"/>
              <a:ea typeface="Source Sans Pro Bold"/>
              <a:cs typeface="Source Sans Pro Bold"/>
              <a:sym typeface="Source Sans Pro Bold"/>
            </a:endParaRPr>
          </a:p>
          <a:p>
            <a:r>
              <a:rPr b="1">
                <a:solidFill>
                  <a:schemeClr val="accent6"/>
                </a:solidFill>
                <a:latin typeface="Source Sans Pro Bold"/>
                <a:ea typeface="Source Sans Pro Bold"/>
                <a:cs typeface="Source Sans Pro Bold"/>
                <a:sym typeface="Source Sans Pro Bold"/>
              </a:rPr>
              <a:t>Any person complaining of acute </a:t>
            </a:r>
            <a:r>
              <a:rPr b="1" err="1">
                <a:solidFill>
                  <a:schemeClr val="accent6"/>
                </a:solidFill>
                <a:latin typeface="Source Sans Pro Bold"/>
                <a:ea typeface="Source Sans Pro Bold"/>
                <a:cs typeface="Source Sans Pro Bold"/>
                <a:sym typeface="Source Sans Pro Bold"/>
              </a:rPr>
              <a:t>diarrhoea</a:t>
            </a:r>
            <a:r>
              <a:rPr b="1">
                <a:solidFill>
                  <a:schemeClr val="accent6"/>
                </a:solidFill>
                <a:latin typeface="Source Sans Pro Bold"/>
                <a:ea typeface="Source Sans Pro Bold"/>
                <a:cs typeface="Source Sans Pro Bold"/>
                <a:sym typeface="Source Sans Pro Bold"/>
              </a:rPr>
              <a:t> since July 2021 in Karan province. </a:t>
            </a:r>
          </a:p>
        </p:txBody>
      </p:sp>
      <p:sp>
        <p:nvSpPr>
          <p:cNvPr id="1154" name="Content Placeholder 2"/>
          <p:cNvSpPr txBox="1"/>
          <p:nvPr/>
        </p:nvSpPr>
        <p:spPr>
          <a:xfrm>
            <a:off x="180000" y="900000"/>
            <a:ext cx="8138160"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1. Develop a case definition</a:t>
            </a:r>
            <a:endParaRPr lang="en-US" b="1"/>
          </a:p>
        </p:txBody>
      </p:sp>
      <p:sp>
        <p:nvSpPr>
          <p:cNvPr id="2" name="TextBox 6">
            <a:extLst>
              <a:ext uri="{FF2B5EF4-FFF2-40B4-BE49-F238E27FC236}">
                <a16:creationId xmlns:a16="http://schemas.microsoft.com/office/drawing/2014/main" id="{02DDBFE7-AE42-7818-1D54-7CA5E1F489F6}"/>
              </a:ext>
            </a:extLst>
          </p:cNvPr>
          <p:cNvSpPr txBox="1"/>
          <p:nvPr/>
        </p:nvSpPr>
        <p:spPr>
          <a:xfrm>
            <a:off x="144000" y="24849"/>
            <a:ext cx="614934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t>C2 </a:t>
            </a:r>
            <a:r>
              <a:rPr lang="hu-HU" b="1" err="1"/>
              <a:t>Debriefing</a:t>
            </a:r>
            <a:r>
              <a:rPr lang="hu-HU" b="1"/>
              <a:t> (1)</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 name="Content Placeholder 4"/>
          <p:cNvSpPr txBox="1">
            <a:spLocks noGrp="1"/>
          </p:cNvSpPr>
          <p:nvPr>
            <p:ph type="body" idx="1"/>
          </p:nvPr>
        </p:nvSpPr>
        <p:spPr>
          <a:xfrm>
            <a:off x="2340000" y="1440001"/>
            <a:ext cx="8058616" cy="3074680"/>
          </a:xfrm>
          <a:prstGeom prst="rect">
            <a:avLst/>
          </a:prstGeom>
        </p:spPr>
        <p:txBody>
          <a:bodyPr/>
          <a:lstStyle/>
          <a:p>
            <a:pPr>
              <a:defRPr>
                <a:latin typeface="Source Sans Pro Bold"/>
                <a:ea typeface="Source Sans Pro Bold"/>
                <a:cs typeface="Source Sans Pro Bold"/>
                <a:sym typeface="Source Sans Pro Bold"/>
              </a:defRPr>
            </a:pPr>
            <a:r>
              <a:t>The line listing tool should include the following information sections :</a:t>
            </a:r>
          </a:p>
          <a:p>
            <a:pPr marL="252000" indent="-252000">
              <a:buClr>
                <a:srgbClr val="65A000"/>
              </a:buClr>
              <a:buFont typeface="Arial" panose="020B0604020202020204" pitchFamily="34" charset="0"/>
              <a:buChar char="•"/>
            </a:pPr>
            <a:r>
              <a:t>ID</a:t>
            </a:r>
          </a:p>
          <a:p>
            <a:pPr marL="252000" indent="-252000">
              <a:buClr>
                <a:srgbClr val="65A000"/>
              </a:buClr>
              <a:buFont typeface="Arial" panose="020B0604020202020204" pitchFamily="34" charset="0"/>
              <a:buChar char="•"/>
            </a:pPr>
            <a:r>
              <a:t>Demographic: Name, address, age, sex</a:t>
            </a:r>
          </a:p>
          <a:p>
            <a:pPr marL="252000" indent="-252000">
              <a:buClr>
                <a:srgbClr val="65A000"/>
              </a:buClr>
              <a:buFont typeface="Arial" panose="020B0604020202020204" pitchFamily="34" charset="0"/>
              <a:buChar char="•"/>
            </a:pPr>
            <a:r>
              <a:t>Symptoms and signs, with the date of onset</a:t>
            </a:r>
          </a:p>
          <a:p>
            <a:pPr marL="252000" indent="-252000">
              <a:buClr>
                <a:srgbClr val="65A000"/>
              </a:buClr>
              <a:buFont typeface="Arial" panose="020B0604020202020204" pitchFamily="34" charset="0"/>
              <a:buChar char="•"/>
            </a:pPr>
            <a:r>
              <a:t>Exposure/risk factors</a:t>
            </a:r>
          </a:p>
          <a:p>
            <a:pPr marL="252000" indent="-252000">
              <a:buClr>
                <a:srgbClr val="65A000"/>
              </a:buClr>
              <a:buFont typeface="Arial" panose="020B0604020202020204" pitchFamily="34" charset="0"/>
              <a:buChar char="•"/>
            </a:pPr>
            <a:r>
              <a:t>Laboratory result</a:t>
            </a:r>
          </a:p>
          <a:p>
            <a:pPr marL="252000" indent="-252000">
              <a:buClr>
                <a:srgbClr val="65A000"/>
              </a:buClr>
              <a:buFont typeface="Arial" panose="020B0604020202020204" pitchFamily="34" charset="0"/>
              <a:buChar char="•"/>
            </a:pPr>
            <a:r>
              <a:t>Outcome</a:t>
            </a:r>
          </a:p>
        </p:txBody>
      </p:sp>
      <p:sp>
        <p:nvSpPr>
          <p:cNvPr id="1159" name="ZoneTexte 3"/>
          <p:cNvSpPr txBox="1"/>
          <p:nvPr/>
        </p:nvSpPr>
        <p:spPr>
          <a:xfrm>
            <a:off x="1593384" y="4574551"/>
            <a:ext cx="9399911" cy="878841"/>
          </a:xfrm>
          <a:prstGeom prst="rect">
            <a:avLst/>
          </a:prstGeom>
          <a:solidFill>
            <a:srgbClr val="C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solidFill>
                  <a:srgbClr val="FFFFFF"/>
                </a:solidFill>
                <a:latin typeface="Source Sans Pro Regular"/>
                <a:ea typeface="Source Sans Pro Regular"/>
                <a:cs typeface="Source Sans Pro Regular"/>
                <a:sym typeface="Source Sans Pro Regular"/>
              </a:defRPr>
            </a:lvl1pPr>
          </a:lstStyle>
          <a:p>
            <a:r>
              <a:t>Multiple variables can be collected under each information section above listed, depending on the type of the public health event.</a:t>
            </a:r>
          </a:p>
        </p:txBody>
      </p:sp>
      <p:pic>
        <p:nvPicPr>
          <p:cNvPr id="1160" name="Picture 2" descr="Picture 2"/>
          <p:cNvPicPr>
            <a:picLocks noChangeAspect="1"/>
          </p:cNvPicPr>
          <p:nvPr/>
        </p:nvPicPr>
        <p:blipFill>
          <a:blip r:embed="rId3"/>
          <a:stretch>
            <a:fillRect/>
          </a:stretch>
        </p:blipFill>
        <p:spPr>
          <a:xfrm>
            <a:off x="0" y="0"/>
            <a:ext cx="4553712" cy="653143"/>
          </a:xfrm>
          <a:prstGeom prst="rect">
            <a:avLst/>
          </a:prstGeom>
          <a:ln w="12700">
            <a:miter lim="400000"/>
          </a:ln>
        </p:spPr>
      </p:pic>
      <p:sp>
        <p:nvSpPr>
          <p:cNvPr id="1162" name="Content Placeholder 2"/>
          <p:cNvSpPr txBox="1"/>
          <p:nvPr/>
        </p:nvSpPr>
        <p:spPr>
          <a:xfrm>
            <a:off x="180000" y="900000"/>
            <a:ext cx="8138160"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2. Develop a line listing tool</a:t>
            </a:r>
            <a:endParaRPr lang="en-US" b="1"/>
          </a:p>
        </p:txBody>
      </p:sp>
      <p:sp>
        <p:nvSpPr>
          <p:cNvPr id="2" name="TextBox 6">
            <a:extLst>
              <a:ext uri="{FF2B5EF4-FFF2-40B4-BE49-F238E27FC236}">
                <a16:creationId xmlns:a16="http://schemas.microsoft.com/office/drawing/2014/main" id="{641139E5-4A98-D012-C8D3-7FB05692639F}"/>
              </a:ext>
            </a:extLst>
          </p:cNvPr>
          <p:cNvSpPr txBox="1"/>
          <p:nvPr/>
        </p:nvSpPr>
        <p:spPr>
          <a:xfrm>
            <a:off x="144000" y="24849"/>
            <a:ext cx="614934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t>C2 </a:t>
            </a:r>
            <a:r>
              <a:rPr lang="hu-HU" b="1" err="1"/>
              <a:t>Debriefing</a:t>
            </a:r>
            <a:r>
              <a:rPr lang="hu-HU" b="1"/>
              <a:t> (2)</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Title 1"/>
          <p:cNvSpPr txBox="1">
            <a:spLocks noGrp="1"/>
          </p:cNvSpPr>
          <p:nvPr>
            <p:ph type="title"/>
          </p:nvPr>
        </p:nvSpPr>
        <p:spPr>
          <a:xfrm>
            <a:off x="360699" y="487680"/>
            <a:ext cx="4272261" cy="1738682"/>
          </a:xfrm>
          <a:prstGeom prst="rect">
            <a:avLst/>
          </a:prstGeom>
        </p:spPr>
        <p:txBody>
          <a:bodyPr lIns="45719" tIns="45720" rIns="45719" bIns="45720" anchor="ctr">
            <a:noAutofit/>
          </a:bodyPr>
          <a:lstStyle/>
          <a:p>
            <a:r>
              <a:rPr b="1" dirty="0"/>
              <a:t>1. Purpose of the </a:t>
            </a:r>
            <a:br>
              <a:rPr lang="hu-HU" b="1" dirty="0"/>
            </a:br>
            <a:r>
              <a:rPr b="1" dirty="0"/>
              <a:t>RRT drill</a:t>
            </a:r>
            <a:endParaRPr lang="en-US" b="1" dirty="0"/>
          </a:p>
        </p:txBody>
      </p:sp>
      <p:sp>
        <p:nvSpPr>
          <p:cNvPr id="541" name="Content Placeholder 2"/>
          <p:cNvSpPr txBox="1">
            <a:spLocks noGrp="1"/>
          </p:cNvSpPr>
          <p:nvPr>
            <p:ph type="body" idx="1"/>
          </p:nvPr>
        </p:nvSpPr>
        <p:spPr>
          <a:xfrm>
            <a:off x="4273551" y="842965"/>
            <a:ext cx="7065009" cy="5546726"/>
          </a:xfrm>
          <a:prstGeom prst="rect">
            <a:avLst/>
          </a:prstGeom>
        </p:spPr>
        <p:txBody>
          <a:bodyPr/>
          <a:lstStyle/>
          <a:p>
            <a:pPr>
              <a:lnSpc>
                <a:spcPct val="100000"/>
              </a:lnSpc>
            </a:pPr>
            <a:r>
              <a:rPr dirty="0"/>
              <a:t>Th</a:t>
            </a:r>
            <a:r>
              <a:rPr lang="fr-FR" dirty="0"/>
              <a:t>e</a:t>
            </a:r>
            <a:r>
              <a:rPr dirty="0"/>
              <a:t> purpose of this scenario-based skills-drill is to enable multidisciplinary Rapid Response Teams (RRTs) and their individual members to </a:t>
            </a:r>
            <a:r>
              <a:rPr dirty="0">
                <a:solidFill>
                  <a:srgbClr val="65A000"/>
                </a:solidFill>
              </a:rPr>
              <a:t>practice and demonstrate the knowledge and skills </a:t>
            </a:r>
            <a:r>
              <a:rPr dirty="0"/>
              <a:t>needed to early detect and effectively respond to any public health event. </a:t>
            </a:r>
          </a:p>
          <a:p>
            <a:pPr>
              <a:defRPr>
                <a:solidFill>
                  <a:srgbClr val="002060"/>
                </a:solidFill>
              </a:defRPr>
            </a:pPr>
            <a:endParaRPr dirty="0"/>
          </a:p>
        </p:txBody>
      </p:sp>
      <p:sp>
        <p:nvSpPr>
          <p:cNvPr id="2" name="Rounded Rectangle 8">
            <a:extLst>
              <a:ext uri="{FF2B5EF4-FFF2-40B4-BE49-F238E27FC236}">
                <a16:creationId xmlns:a16="http://schemas.microsoft.com/office/drawing/2014/main" id="{053C9130-0B85-D88F-0359-F947A84EA5A9}"/>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 name="Content Placeholder 2"/>
          <p:cNvSpPr txBox="1"/>
          <p:nvPr/>
        </p:nvSpPr>
        <p:spPr>
          <a:xfrm>
            <a:off x="180000" y="900000"/>
            <a:ext cx="9787127"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defTabSz="514350">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r>
              <a:rPr b="1"/>
              <a:t>3. Recommend  initial prevention and control measures</a:t>
            </a:r>
            <a:endParaRPr lang="en-US" b="1"/>
          </a:p>
        </p:txBody>
      </p:sp>
      <p:sp>
        <p:nvSpPr>
          <p:cNvPr id="1169" name="Content Placeholder 4"/>
          <p:cNvSpPr txBox="1">
            <a:spLocks noGrp="1"/>
          </p:cNvSpPr>
          <p:nvPr>
            <p:ph type="body" idx="1"/>
          </p:nvPr>
        </p:nvSpPr>
        <p:spPr>
          <a:xfrm>
            <a:off x="2340000" y="1440000"/>
            <a:ext cx="8058616" cy="4654071"/>
          </a:xfrm>
          <a:prstGeom prst="rect">
            <a:avLst/>
          </a:prstGeom>
        </p:spPr>
        <p:txBody>
          <a:bodyPr/>
          <a:lstStyle/>
          <a:p>
            <a:r>
              <a:t>Enhance surveillance system</a:t>
            </a:r>
          </a:p>
          <a:p>
            <a:r>
              <a:t>Proper case management</a:t>
            </a:r>
          </a:p>
          <a:p>
            <a:r>
              <a:t>Ensure implementation of IPC measures in health care facilities: hand hygiene, environmental cleaning, patient isolation/</a:t>
            </a:r>
            <a:r>
              <a:rPr err="1"/>
              <a:t>cohorting</a:t>
            </a:r>
            <a:endParaRPr/>
          </a:p>
          <a:p>
            <a:r>
              <a:t>Protect community : hand washing, boil or disinfect water, food preparation,…..</a:t>
            </a:r>
          </a:p>
          <a:p>
            <a:r>
              <a:t>The team should plan for case finding through enhancing the surveillance system and active case finding especially in the community. </a:t>
            </a:r>
          </a:p>
        </p:txBody>
      </p:sp>
      <p:sp>
        <p:nvSpPr>
          <p:cNvPr id="2" name="TextBox 6">
            <a:extLst>
              <a:ext uri="{FF2B5EF4-FFF2-40B4-BE49-F238E27FC236}">
                <a16:creationId xmlns:a16="http://schemas.microsoft.com/office/drawing/2014/main" id="{3F3EBDEF-BCC8-AECF-220F-753DA1FA7A6C}"/>
              </a:ext>
            </a:extLst>
          </p:cNvPr>
          <p:cNvSpPr txBox="1"/>
          <p:nvPr/>
        </p:nvSpPr>
        <p:spPr>
          <a:xfrm>
            <a:off x="144000" y="24849"/>
            <a:ext cx="614934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t>C2 </a:t>
            </a:r>
            <a:r>
              <a:rPr lang="hu-HU" b="1" err="1"/>
              <a:t>Debriefing</a:t>
            </a:r>
            <a:r>
              <a:rPr lang="hu-HU" b="1"/>
              <a:t> (3)</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1610724693"/>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4" name="Picture 3"/>
          <p:cNvGrpSpPr/>
          <p:nvPr/>
        </p:nvGrpSpPr>
        <p:grpSpPr>
          <a:xfrm>
            <a:off x="5773501" y="1978261"/>
            <a:ext cx="3087035" cy="3087035"/>
            <a:chOff x="0" y="0"/>
            <a:chExt cx="3087034" cy="3087034"/>
          </a:xfrm>
        </p:grpSpPr>
        <p:sp>
          <p:nvSpPr>
            <p:cNvPr id="1172" name="Square"/>
            <p:cNvSpPr/>
            <p:nvPr/>
          </p:nvSpPr>
          <p:spPr>
            <a:xfrm>
              <a:off x="0" y="0"/>
              <a:ext cx="3087035" cy="3087035"/>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1173" name="image16.jpeg" descr="image16.jpeg"/>
            <p:cNvPicPr>
              <a:picLocks noChangeAspect="1"/>
            </p:cNvPicPr>
            <p:nvPr/>
          </p:nvPicPr>
          <p:blipFill>
            <a:blip r:embed="rId3"/>
            <a:stretch>
              <a:fillRect/>
            </a:stretch>
          </p:blipFill>
          <p:spPr>
            <a:xfrm>
              <a:off x="0" y="0"/>
              <a:ext cx="3087035" cy="3087035"/>
            </a:xfrm>
            <a:prstGeom prst="rect">
              <a:avLst/>
            </a:prstGeom>
            <a:ln w="12700" cap="flat">
              <a:noFill/>
              <a:miter lim="400000"/>
            </a:ln>
            <a:effectLst/>
          </p:spPr>
        </p:pic>
      </p:grpSp>
      <p:sp>
        <p:nvSpPr>
          <p:cNvPr id="1175" name="Google Shape;308;p8"/>
          <p:cNvSpPr txBox="1">
            <a:spLocks noGrp="1"/>
          </p:cNvSpPr>
          <p:nvPr>
            <p:ph type="title"/>
          </p:nvPr>
        </p:nvSpPr>
        <p:spPr>
          <a:xfrm>
            <a:off x="282043" y="125891"/>
            <a:ext cx="3264195" cy="1851090"/>
          </a:xfrm>
          <a:prstGeom prst="rect">
            <a:avLst/>
          </a:prstGeom>
        </p:spPr>
        <p:txBody>
          <a:bodyPr lIns="0" tIns="0" rIns="0" bIns="0">
            <a:normAutofit fontScale="90000"/>
          </a:bodyPr>
          <a:lstStyle/>
          <a:p>
            <a:pPr defTabSz="280640">
              <a:defRPr sz="3104"/>
            </a:pPr>
            <a:r>
              <a:rPr sz="3100" b="1" dirty="0"/>
              <a:t>Session C2:</a:t>
            </a:r>
            <a:r>
              <a:rPr lang="en-US" sz="3100" b="1" dirty="0"/>
              <a:t> </a:t>
            </a:r>
          </a:p>
          <a:p>
            <a:pPr defTabSz="280640">
              <a:defRPr sz="3104"/>
            </a:pPr>
            <a:r>
              <a:rPr sz="3100" b="1" dirty="0"/>
              <a:t>At Karan hospital, interview with medical staff</a:t>
            </a:r>
            <a:br>
              <a:rPr lang="fr-FR" sz="3100" b="1" dirty="0"/>
            </a:br>
            <a:r>
              <a:rPr lang="fr-FR" sz="3100" b="1" dirty="0" err="1"/>
              <a:t>Facilitator</a:t>
            </a:r>
            <a:r>
              <a:rPr lang="fr-FR" sz="3100" b="1" dirty="0"/>
              <a:t> </a:t>
            </a:r>
            <a:r>
              <a:rPr lang="fr-FR" sz="3100" b="1" dirty="0" err="1"/>
              <a:t>hat</a:t>
            </a:r>
            <a:endParaRPr sz="3100" b="1" dirty="0" err="1"/>
          </a:p>
        </p:txBody>
      </p:sp>
      <p:sp>
        <p:nvSpPr>
          <p:cNvPr id="1177" name="Rounded Rectangle 8"/>
          <p:cNvSpPr/>
          <p:nvPr/>
        </p:nvSpPr>
        <p:spPr>
          <a:xfrm rot="10800000" flipH="1">
            <a:off x="197463" y="1995286"/>
            <a:ext cx="2655040"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 name="Picture 5" descr="Picture 5"/>
          <p:cNvPicPr>
            <a:picLocks noChangeAspect="1"/>
          </p:cNvPicPr>
          <p:nvPr/>
        </p:nvPicPr>
        <p:blipFill>
          <a:blip r:embed="rId2"/>
          <a:stretch>
            <a:fillRect/>
          </a:stretch>
        </p:blipFill>
        <p:spPr>
          <a:xfrm>
            <a:off x="0" y="0"/>
            <a:ext cx="5157216" cy="653143"/>
          </a:xfrm>
          <a:prstGeom prst="rect">
            <a:avLst/>
          </a:prstGeom>
          <a:ln w="12700">
            <a:miter lim="400000"/>
          </a:ln>
        </p:spPr>
      </p:pic>
      <p:sp>
        <p:nvSpPr>
          <p:cNvPr id="2" name="TextBox 6">
            <a:extLst>
              <a:ext uri="{FF2B5EF4-FFF2-40B4-BE49-F238E27FC236}">
                <a16:creationId xmlns:a16="http://schemas.microsoft.com/office/drawing/2014/main" id="{55006B11-B7C9-FAF2-85CB-2A98A41FF7C3}"/>
              </a:ext>
            </a:extLst>
          </p:cNvPr>
          <p:cNvSpPr txBox="1"/>
          <p:nvPr/>
        </p:nvSpPr>
        <p:spPr>
          <a:xfrm>
            <a:off x="144000" y="36000"/>
            <a:ext cx="614934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a:t>Prepare </a:t>
            </a:r>
            <a:r>
              <a:rPr lang="hu-HU" b="1" err="1"/>
              <a:t>for</a:t>
            </a:r>
            <a:r>
              <a:rPr lang="hu-HU" b="1"/>
              <a:t> session C2</a:t>
            </a:r>
          </a:p>
        </p:txBody>
      </p:sp>
      <p:sp>
        <p:nvSpPr>
          <p:cNvPr id="3" name="Szövegdoboz 2">
            <a:extLst>
              <a:ext uri="{FF2B5EF4-FFF2-40B4-BE49-F238E27FC236}">
                <a16:creationId xmlns:a16="http://schemas.microsoft.com/office/drawing/2014/main" id="{83D9CBA6-EF1D-5F16-A6AE-0AFA64622AA2}"/>
              </a:ext>
            </a:extLst>
          </p:cNvPr>
          <p:cNvSpPr txBox="1"/>
          <p:nvPr/>
        </p:nvSpPr>
        <p:spPr>
          <a:xfrm>
            <a:off x="1440000" y="900000"/>
            <a:ext cx="9282896" cy="53450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60388">
              <a:spcBef>
                <a:spcPts val="200"/>
              </a:spcBef>
              <a:defRPr sz="1800">
                <a:solidFill>
                  <a:schemeClr val="accent6">
                    <a:lumOff val="-9568"/>
                  </a:schemeClr>
                </a:solidFill>
                <a:latin typeface="Source Sans Pro Bold"/>
                <a:ea typeface="Source Sans Pro Bold"/>
                <a:cs typeface="Source Sans Pro Bold"/>
                <a:sym typeface="Source Sans Pro Bold"/>
              </a:defRPr>
            </a:pPr>
            <a:r>
              <a:rPr lang="en-US" sz="2000" b="1">
                <a:solidFill>
                  <a:srgbClr val="65A000"/>
                </a:solidFill>
              </a:rPr>
              <a:t>Room setting:</a:t>
            </a:r>
          </a:p>
          <a:p>
            <a:pPr marL="216000" indent="-216000" defTabSz="260388">
              <a:spcBef>
                <a:spcPts val="200"/>
              </a:spcBef>
              <a:buClr>
                <a:schemeClr val="accent6"/>
              </a:buClr>
              <a:buSzPct val="100000"/>
              <a:buFont typeface="Arial"/>
              <a:buChar char="•"/>
              <a:defRPr sz="1800"/>
            </a:pPr>
            <a:r>
              <a:rPr lang="en-US" sz="2000">
                <a:latin typeface="Source Sans Pro Regular"/>
              </a:rPr>
              <a:t>Hospital: Hospital Manager office, hospital corridor</a:t>
            </a:r>
          </a:p>
          <a:p>
            <a:pPr marL="252000" indent="-252000" defTabSz="260388">
              <a:spcBef>
                <a:spcPts val="200"/>
              </a:spcBef>
              <a:buClr>
                <a:schemeClr val="accent6"/>
              </a:buClr>
              <a:buSzPct val="100000"/>
              <a:buFont typeface="Arial"/>
              <a:buChar char="•"/>
              <a:defRPr sz="1800"/>
            </a:pPr>
            <a:r>
              <a:rPr lang="hu-HU" sz="2000">
                <a:latin typeface="Source Sans Pro Regular"/>
              </a:rPr>
              <a:t>P</a:t>
            </a:r>
            <a:r>
              <a:rPr lang="en-US" sz="2000" err="1">
                <a:latin typeface="Source Sans Pro Regular"/>
              </a:rPr>
              <a:t>lenary</a:t>
            </a:r>
            <a:r>
              <a:rPr lang="en-US" sz="2000">
                <a:latin typeface="Source Sans Pro Regular"/>
              </a:rPr>
              <a:t> room to work on outputs</a:t>
            </a:r>
            <a:endParaRPr lang="hu-HU" sz="2000">
              <a:latin typeface="Source Sans Pro Regular"/>
            </a:endParaRPr>
          </a:p>
          <a:p>
            <a:pPr marL="252000" indent="-252000" defTabSz="260388">
              <a:spcBef>
                <a:spcPts val="200"/>
              </a:spcBef>
              <a:buClr>
                <a:schemeClr val="accent6"/>
              </a:buClr>
              <a:buSzPct val="100000"/>
              <a:buFont typeface="Arial"/>
              <a:buChar char="•"/>
              <a:defRPr sz="1800"/>
            </a:pPr>
            <a:endParaRPr lang="en-US" sz="2000"/>
          </a:p>
          <a:p>
            <a:pPr defTabSz="260388">
              <a:spcBef>
                <a:spcPts val="200"/>
              </a:spcBef>
              <a:defRPr sz="1800">
                <a:solidFill>
                  <a:schemeClr val="accent6">
                    <a:lumOff val="-9568"/>
                  </a:schemeClr>
                </a:solidFill>
                <a:latin typeface="Source Sans Pro Bold"/>
                <a:ea typeface="Source Sans Pro Bold"/>
                <a:cs typeface="Source Sans Pro Bold"/>
                <a:sym typeface="Source Sans Pro Bold"/>
              </a:defRPr>
            </a:pPr>
            <a:r>
              <a:rPr lang="en-US" sz="2000" b="1">
                <a:solidFill>
                  <a:srgbClr val="65A000"/>
                </a:solidFill>
              </a:rPr>
              <a:t>Logistics:</a:t>
            </a:r>
          </a:p>
          <a:p>
            <a:pPr marL="216000" indent="-216000" defTabSz="260388">
              <a:spcBef>
                <a:spcPts val="200"/>
              </a:spcBef>
              <a:buClr>
                <a:schemeClr val="accent6"/>
              </a:buClr>
              <a:buSzPct val="100000"/>
              <a:buFont typeface="Arial"/>
              <a:buChar char="•"/>
              <a:defRPr sz="1800"/>
            </a:pPr>
            <a:r>
              <a:rPr lang="en-US" sz="2000">
                <a:latin typeface="Source Sans Pro Regular"/>
              </a:rPr>
              <a:t>Instructions and annexes session C2 printed out for all participants</a:t>
            </a:r>
          </a:p>
          <a:p>
            <a:pPr marL="216000" indent="-216000" defTabSz="260388">
              <a:spcBef>
                <a:spcPts val="200"/>
              </a:spcBef>
              <a:buClr>
                <a:schemeClr val="accent6"/>
              </a:buClr>
              <a:buSzPct val="100000"/>
              <a:buFont typeface="Arial"/>
              <a:buChar char="•"/>
              <a:defRPr sz="1800"/>
            </a:pPr>
            <a:r>
              <a:rPr lang="en-US" sz="2000">
                <a:latin typeface="Source Sans Pro Regular"/>
              </a:rPr>
              <a:t>Role play script printed out for role players (in facilitator guide)</a:t>
            </a:r>
          </a:p>
          <a:p>
            <a:pPr marL="216000" indent="-216000" defTabSz="260388">
              <a:spcBef>
                <a:spcPts val="200"/>
              </a:spcBef>
              <a:buClr>
                <a:schemeClr val="accent6"/>
              </a:buClr>
              <a:buSzPct val="100000"/>
              <a:buFont typeface="Arial"/>
              <a:buChar char="•"/>
              <a:defRPr sz="1800"/>
            </a:pPr>
            <a:r>
              <a:rPr lang="en-US" sz="2000">
                <a:latin typeface="Source Sans Pro Regular"/>
              </a:rPr>
              <a:t>Skills drill detailed schedule printed out for team coaches</a:t>
            </a:r>
          </a:p>
          <a:p>
            <a:pPr marL="216000" indent="-216000" defTabSz="260388">
              <a:spcBef>
                <a:spcPts val="200"/>
              </a:spcBef>
              <a:buClr>
                <a:schemeClr val="accent6"/>
              </a:buClr>
              <a:buSzPct val="100000"/>
              <a:buFont typeface="Arial"/>
              <a:buChar char="•"/>
              <a:defRPr sz="1800"/>
            </a:pPr>
            <a:r>
              <a:rPr lang="en-US" sz="2000">
                <a:latin typeface="Source Sans Pro Regular"/>
              </a:rPr>
              <a:t>Hospital Manager office: a desk, 4 chairs, hospital registry printed out (in</a:t>
            </a:r>
            <a:r>
              <a:rPr lang="hu-HU" sz="2000">
                <a:latin typeface="Source Sans Pro Regular"/>
              </a:rPr>
              <a:t> </a:t>
            </a:r>
            <a:r>
              <a:rPr lang="en-US" sz="2000">
                <a:latin typeface="Source Sans Pro Regular"/>
              </a:rPr>
              <a:t>annexes), sign board</a:t>
            </a:r>
          </a:p>
          <a:p>
            <a:pPr marL="216000" indent="-216000" defTabSz="260388">
              <a:spcBef>
                <a:spcPts val="200"/>
              </a:spcBef>
              <a:buClr>
                <a:schemeClr val="accent6"/>
              </a:buClr>
              <a:buSzPct val="100000"/>
              <a:buFont typeface="Arial"/>
              <a:buChar char="•"/>
              <a:defRPr sz="1800"/>
            </a:pPr>
            <a:r>
              <a:rPr lang="en-US" sz="2000">
                <a:latin typeface="Source Sans Pro Regular"/>
              </a:rPr>
              <a:t>Hospital corridor: sign board, medical records of 2 patients printed out (in</a:t>
            </a:r>
            <a:r>
              <a:rPr lang="hu-HU" sz="2000">
                <a:latin typeface="Source Sans Pro Regular"/>
              </a:rPr>
              <a:t> </a:t>
            </a:r>
            <a:r>
              <a:rPr lang="en-US" sz="2000">
                <a:latin typeface="Source Sans Pro Regular"/>
              </a:rPr>
              <a:t>annexes)</a:t>
            </a:r>
            <a:endParaRPr lang="hu-HU" sz="2000">
              <a:latin typeface="Source Sans Pro Regular"/>
            </a:endParaRPr>
          </a:p>
          <a:p>
            <a:pPr marL="216000" indent="-216000" defTabSz="260388">
              <a:spcBef>
                <a:spcPts val="200"/>
              </a:spcBef>
              <a:buClr>
                <a:schemeClr val="accent6"/>
              </a:buClr>
              <a:buSzPct val="100000"/>
              <a:buFont typeface="Arial"/>
              <a:buChar char="•"/>
              <a:defRPr sz="1800"/>
            </a:pPr>
            <a:endParaRPr lang="en-US" sz="2000"/>
          </a:p>
          <a:p>
            <a:pPr defTabSz="260388">
              <a:spcBef>
                <a:spcPts val="200"/>
              </a:spcBef>
              <a:defRPr sz="1800">
                <a:solidFill>
                  <a:schemeClr val="accent6">
                    <a:lumOff val="-9568"/>
                  </a:schemeClr>
                </a:solidFill>
                <a:latin typeface="Source Sans Pro Bold"/>
                <a:ea typeface="Source Sans Pro Bold"/>
                <a:cs typeface="Source Sans Pro Bold"/>
                <a:sym typeface="Source Sans Pro Bold"/>
              </a:defRPr>
            </a:pPr>
            <a:r>
              <a:rPr lang="en-US" sz="2000" b="1">
                <a:solidFill>
                  <a:srgbClr val="65A000"/>
                </a:solidFill>
              </a:rPr>
              <a:t>Roles/role plays:</a:t>
            </a:r>
          </a:p>
          <a:p>
            <a:pPr marL="216000" indent="-216000" defTabSz="260388">
              <a:spcBef>
                <a:spcPts val="200"/>
              </a:spcBef>
              <a:buClr>
                <a:srgbClr val="65A000"/>
              </a:buClr>
              <a:buSzPct val="100000"/>
              <a:buFont typeface="Arial"/>
              <a:buChar char="•"/>
              <a:defRPr sz="1800"/>
            </a:pPr>
            <a:r>
              <a:rPr lang="en-US" sz="2000"/>
              <a:t> </a:t>
            </a:r>
            <a:r>
              <a:rPr lang="en-US" sz="2000">
                <a:latin typeface="Source Sans Pro Regular"/>
              </a:rPr>
              <a:t>Hospital Manager (add a secretary who will introduce the team)</a:t>
            </a:r>
          </a:p>
          <a:p>
            <a:pPr marL="216000" indent="-216000" defTabSz="260388">
              <a:spcBef>
                <a:spcPts val="200"/>
              </a:spcBef>
              <a:buClr>
                <a:srgbClr val="65A000"/>
              </a:buClr>
              <a:buSzPct val="100000"/>
              <a:buFont typeface="Arial"/>
              <a:buChar char="•"/>
              <a:defRPr sz="1800"/>
            </a:pPr>
            <a:r>
              <a:rPr lang="en-US" sz="2000">
                <a:latin typeface="Source Sans Pro Regular"/>
              </a:rPr>
              <a:t> Dr Ali, attending physician</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Title 1"/>
          <p:cNvSpPr txBox="1">
            <a:spLocks noGrp="1"/>
          </p:cNvSpPr>
          <p:nvPr>
            <p:ph type="title"/>
          </p:nvPr>
        </p:nvSpPr>
        <p:spPr>
          <a:xfrm>
            <a:off x="144000" y="36000"/>
            <a:ext cx="7099372" cy="646113"/>
          </a:xfrm>
          <a:prstGeom prst="rect">
            <a:avLst/>
          </a:prstGeom>
        </p:spPr>
        <p:txBody>
          <a:bodyPr lIns="45719" tIns="45720" rIns="45719" bIns="45720" anchor="ctr">
            <a:normAutofit/>
          </a:bodyPr>
          <a:lstStyle/>
          <a:p>
            <a:r>
              <a:rPr b="1"/>
              <a:t>Facilitate and debrief session C2</a:t>
            </a:r>
            <a:endParaRPr lang="en-US" b="1"/>
          </a:p>
        </p:txBody>
      </p:sp>
      <p:sp>
        <p:nvSpPr>
          <p:cNvPr id="2" name="Szövegdoboz 1">
            <a:extLst>
              <a:ext uri="{FF2B5EF4-FFF2-40B4-BE49-F238E27FC236}">
                <a16:creationId xmlns:a16="http://schemas.microsoft.com/office/drawing/2014/main" id="{10FA1C26-95A4-DB44-DFA0-270E9787F70F}"/>
              </a:ext>
            </a:extLst>
          </p:cNvPr>
          <p:cNvSpPr txBox="1"/>
          <p:nvPr/>
        </p:nvSpPr>
        <p:spPr>
          <a:xfrm>
            <a:off x="1440000" y="900000"/>
            <a:ext cx="9178724" cy="53194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71960">
              <a:spcBef>
                <a:spcPts val="200"/>
              </a:spcBef>
              <a:defRPr sz="1879">
                <a:solidFill>
                  <a:schemeClr val="accent6">
                    <a:lumOff val="-9568"/>
                  </a:schemeClr>
                </a:solidFill>
                <a:latin typeface="Source Sans Pro Bold"/>
                <a:ea typeface="Source Sans Pro Bold"/>
                <a:cs typeface="Source Sans Pro Bold"/>
                <a:sym typeface="Source Sans Pro Bold"/>
              </a:defRPr>
            </a:pPr>
            <a:r>
              <a:rPr lang="en-US" sz="2000" b="1">
                <a:solidFill>
                  <a:srgbClr val="65A000"/>
                </a:solidFill>
              </a:rPr>
              <a:t>Facilitation:</a:t>
            </a:r>
          </a:p>
          <a:p>
            <a:pPr marL="288000" indent="-288000" defTabSz="271960">
              <a:spcBef>
                <a:spcPts val="200"/>
              </a:spcBef>
              <a:buClr>
                <a:srgbClr val="65A000"/>
              </a:buClr>
              <a:buSzPct val="100000"/>
              <a:buAutoNum type="arabicPeriod"/>
              <a:defRPr sz="1879"/>
            </a:pPr>
            <a:r>
              <a:rPr lang="en-US" sz="2000">
                <a:latin typeface="Source Sans Pro Regular"/>
              </a:rPr>
              <a:t>Distribute session instructions and annexes</a:t>
            </a:r>
          </a:p>
          <a:p>
            <a:pPr marL="288000" indent="-288000" defTabSz="271960">
              <a:spcBef>
                <a:spcPts val="200"/>
              </a:spcBef>
              <a:buClr>
                <a:srgbClr val="65A000"/>
              </a:buClr>
              <a:buSzPct val="100000"/>
              <a:buAutoNum type="arabicPeriod"/>
              <a:defRPr sz="1879"/>
            </a:pPr>
            <a:r>
              <a:rPr lang="en-US" sz="2000">
                <a:latin typeface="Source Sans Pro Regular"/>
              </a:rPr>
              <a:t>Read aloud with participants the key information about this session</a:t>
            </a:r>
          </a:p>
          <a:p>
            <a:pPr marL="288000" indent="-288000" defTabSz="271960">
              <a:spcBef>
                <a:spcPts val="200"/>
              </a:spcBef>
              <a:buClr>
                <a:srgbClr val="65A000"/>
              </a:buClr>
              <a:buSzPct val="100000"/>
              <a:buAutoNum type="arabicPeriod"/>
              <a:defRPr sz="1879"/>
            </a:pPr>
            <a:r>
              <a:rPr lang="en-US" sz="2000">
                <a:latin typeface="Source Sans Pro Regular"/>
              </a:rPr>
              <a:t>Highlight what are the expected outputs for this session and how teams are expected to present them</a:t>
            </a:r>
          </a:p>
          <a:p>
            <a:pPr marL="288000" indent="-288000" defTabSz="271960">
              <a:spcBef>
                <a:spcPts val="200"/>
              </a:spcBef>
              <a:buClr>
                <a:srgbClr val="65A000"/>
              </a:buClr>
              <a:buSzPct val="100000"/>
              <a:buAutoNum type="arabicPeriod"/>
              <a:defRPr sz="1879"/>
            </a:pPr>
            <a:r>
              <a:rPr lang="en-US" sz="2000">
                <a:latin typeface="Source Sans Pro Regular"/>
              </a:rPr>
              <a:t>Ensure that everyone has understood the tasks</a:t>
            </a:r>
          </a:p>
          <a:p>
            <a:pPr marL="288000" indent="-288000" defTabSz="271960">
              <a:spcBef>
                <a:spcPts val="200"/>
              </a:spcBef>
              <a:buClr>
                <a:srgbClr val="65A000"/>
              </a:buClr>
              <a:buSzPct val="100000"/>
              <a:buAutoNum type="arabicPeriod"/>
              <a:defRPr sz="1879"/>
            </a:pPr>
            <a:r>
              <a:rPr lang="en-US" sz="2000">
                <a:latin typeface="Source Sans Pro Regular"/>
              </a:rPr>
              <a:t>Indicate how much time is given to the session, the breakdown</a:t>
            </a:r>
          </a:p>
          <a:p>
            <a:pPr marL="288000" indent="-288000" defTabSz="271960">
              <a:spcBef>
                <a:spcPts val="200"/>
              </a:spcBef>
              <a:buClr>
                <a:srgbClr val="65A000"/>
              </a:buClr>
              <a:buSzPct val="100000"/>
              <a:buAutoNum type="arabicPeriod"/>
              <a:defRPr sz="1879"/>
            </a:pPr>
            <a:r>
              <a:rPr lang="en-US" sz="2000">
                <a:latin typeface="Source Sans Pro Regular"/>
              </a:rPr>
              <a:t>Team coaches accompany their teams to each interview, and manage time, and teams rotate according to the skills drill detailed schedule</a:t>
            </a:r>
          </a:p>
          <a:p>
            <a:pPr marL="288000" indent="-288000" defTabSz="271960">
              <a:spcBef>
                <a:spcPts val="200"/>
              </a:spcBef>
              <a:buClr>
                <a:srgbClr val="65A000"/>
              </a:buClr>
              <a:buSzPct val="100000"/>
              <a:buAutoNum type="arabicPeriod"/>
              <a:defRPr sz="1879"/>
            </a:pPr>
            <a:r>
              <a:rPr lang="en-US" sz="2000">
                <a:latin typeface="Source Sans Pro Regular"/>
              </a:rPr>
              <a:t>Teams get back to the plenary room to complete the outputs.</a:t>
            </a:r>
          </a:p>
          <a:p>
            <a:pPr defTabSz="271960">
              <a:spcBef>
                <a:spcPts val="200"/>
              </a:spcBef>
              <a:defRPr sz="1879"/>
            </a:pPr>
            <a:endParaRPr lang="en-US" sz="2000"/>
          </a:p>
          <a:p>
            <a:pPr defTabSz="271960">
              <a:spcBef>
                <a:spcPts val="200"/>
              </a:spcBef>
              <a:defRPr sz="1879">
                <a:solidFill>
                  <a:schemeClr val="accent6">
                    <a:lumOff val="-9568"/>
                  </a:schemeClr>
                </a:solidFill>
                <a:latin typeface="Source Sans Pro Bold"/>
                <a:ea typeface="Source Sans Pro Bold"/>
                <a:cs typeface="Source Sans Pro Bold"/>
                <a:sym typeface="Source Sans Pro Bold"/>
              </a:defRPr>
            </a:pPr>
            <a:r>
              <a:rPr lang="en-US" sz="2000" b="1">
                <a:solidFill>
                  <a:srgbClr val="65A000"/>
                </a:solidFill>
              </a:rPr>
              <a:t>Debriefing:</a:t>
            </a:r>
          </a:p>
          <a:p>
            <a:pPr defTabSz="271960">
              <a:spcBef>
                <a:spcPts val="200"/>
              </a:spcBef>
              <a:defRPr sz="1879"/>
            </a:pPr>
            <a:r>
              <a:rPr lang="en-US" sz="2000">
                <a:latin typeface="Source Sans Pro Regular"/>
              </a:rPr>
              <a:t>Ask one team to present an output, the others to complement and/or comment</a:t>
            </a:r>
          </a:p>
          <a:p>
            <a:pPr defTabSz="271960">
              <a:spcBef>
                <a:spcPts val="200"/>
              </a:spcBef>
              <a:defRPr sz="1879"/>
            </a:pPr>
            <a:r>
              <a:rPr lang="en-US" sz="2000">
                <a:latin typeface="Source Sans Pro Regular"/>
              </a:rPr>
              <a:t>Present the debriefing slides</a:t>
            </a:r>
          </a:p>
          <a:p>
            <a:pPr defTabSz="271960">
              <a:spcBef>
                <a:spcPts val="200"/>
              </a:spcBef>
              <a:defRPr sz="1879"/>
            </a:pPr>
            <a:r>
              <a:rPr lang="en-US" sz="2000">
                <a:latin typeface="Source Sans Pro Regular"/>
              </a:rPr>
              <a:t>Respond to questions if any</a:t>
            </a:r>
          </a:p>
          <a:p>
            <a:pPr marL="0" marR="0" indent="0" algn="l" defTabSz="914400" rtl="0" fontAlgn="auto" latinLnBrk="0" hangingPunct="0">
              <a:lnSpc>
                <a:spcPct val="100000"/>
              </a:lnSpc>
              <a:spcBef>
                <a:spcPts val="0"/>
              </a:spcBef>
              <a:spcAft>
                <a:spcPts val="0"/>
              </a:spcAft>
              <a:buClrTx/>
              <a:buSzTx/>
              <a:buFontTx/>
              <a:buNone/>
              <a:tabLst/>
            </a:pPr>
            <a:endParaRPr kumimoji="0" lang="hu-HU" sz="1600" b="0" i="0" u="none" strike="noStrike" cap="none" spc="0" normalizeH="0" baseline="0">
              <a:ln>
                <a:noFill/>
              </a:ln>
              <a:solidFill>
                <a:srgbClr val="000000"/>
              </a:solidFill>
              <a:effectLst/>
              <a:uFillTx/>
              <a:latin typeface="+mj-lt"/>
              <a:ea typeface="+mj-ea"/>
              <a:cs typeface="+mj-cs"/>
              <a:sym typeface="Calibri"/>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2" name="Picture 4" descr="Picture 4"/>
          <p:cNvPicPr>
            <a:picLocks noChangeAspect="1"/>
          </p:cNvPicPr>
          <p:nvPr/>
        </p:nvPicPr>
        <p:blipFill>
          <a:blip r:embed="rId2"/>
          <a:srcRect l="5326" t="41033" r="10326" b="14618"/>
          <a:stretch>
            <a:fillRect/>
          </a:stretch>
        </p:blipFill>
        <p:spPr>
          <a:xfrm>
            <a:off x="649654" y="1449655"/>
            <a:ext cx="10848496" cy="3802565"/>
          </a:xfrm>
          <a:prstGeom prst="rect">
            <a:avLst/>
          </a:prstGeom>
          <a:ln w="12700">
            <a:miter lim="400000"/>
          </a:ln>
        </p:spPr>
      </p:pic>
      <p:sp>
        <p:nvSpPr>
          <p:cNvPr id="2" name="Title 1">
            <a:extLst>
              <a:ext uri="{FF2B5EF4-FFF2-40B4-BE49-F238E27FC236}">
                <a16:creationId xmlns:a16="http://schemas.microsoft.com/office/drawing/2014/main" id="{C5A72F92-BAD5-C10E-CD90-5CF12B163086}"/>
              </a:ext>
            </a:extLst>
          </p:cNvPr>
          <p:cNvSpPr txBox="1">
            <a:spLocks/>
          </p:cNvSpPr>
          <p:nvPr/>
        </p:nvSpPr>
        <p:spPr>
          <a:xfrm>
            <a:off x="144000" y="36000"/>
            <a:ext cx="7099372"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rmAutofit fontScale="85000" lnSpcReduction="10000"/>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sz="3200" b="1" err="1"/>
              <a:t>Skills</a:t>
            </a:r>
            <a:r>
              <a:rPr lang="hu-HU" sz="3200" b="1"/>
              <a:t> drill </a:t>
            </a:r>
            <a:r>
              <a:rPr lang="hu-HU" sz="3200" b="1" err="1"/>
              <a:t>detailed</a:t>
            </a:r>
            <a:r>
              <a:rPr lang="hu-HU" sz="3200" b="1"/>
              <a:t> </a:t>
            </a:r>
            <a:r>
              <a:rPr lang="hu-HU" sz="3200" b="1" err="1"/>
              <a:t>timeline</a:t>
            </a:r>
            <a:r>
              <a:rPr lang="hu-HU" sz="3200" b="1"/>
              <a:t> </a:t>
            </a:r>
            <a:r>
              <a:rPr lang="hu-HU" sz="3200" b="1" err="1"/>
              <a:t>for</a:t>
            </a:r>
            <a:r>
              <a:rPr lang="hu-HU" sz="3200" b="1"/>
              <a:t> session C2</a:t>
            </a:r>
            <a:endParaRPr lang="en-US" b="1"/>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 name="Picture 6" descr="Picture 6"/>
          <p:cNvPicPr>
            <a:picLocks noChangeAspect="1"/>
          </p:cNvPicPr>
          <p:nvPr/>
        </p:nvPicPr>
        <p:blipFill>
          <a:blip r:embed="rId3"/>
          <a:stretch>
            <a:fillRect/>
          </a:stretch>
        </p:blipFill>
        <p:spPr>
          <a:xfrm>
            <a:off x="5990645" y="2343806"/>
            <a:ext cx="2732941" cy="2732941"/>
          </a:xfrm>
          <a:prstGeom prst="rect">
            <a:avLst/>
          </a:prstGeom>
          <a:ln w="12700">
            <a:miter lim="400000"/>
          </a:ln>
        </p:spPr>
      </p:pic>
      <p:sp>
        <p:nvSpPr>
          <p:cNvPr id="5" name="Rounded Rectangle 8">
            <a:extLst>
              <a:ext uri="{FF2B5EF4-FFF2-40B4-BE49-F238E27FC236}">
                <a16:creationId xmlns:a16="http://schemas.microsoft.com/office/drawing/2014/main" id="{CF46D1E0-EAEF-88FA-22B2-46B2F805EC84}"/>
              </a:ext>
            </a:extLst>
          </p:cNvPr>
          <p:cNvSpPr/>
          <p:nvPr/>
        </p:nvSpPr>
        <p:spPr>
          <a:xfrm flipV="1">
            <a:off x="204321" y="2298672"/>
            <a:ext cx="2304000"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6" name="Szövegdoboz 5">
            <a:extLst>
              <a:ext uri="{FF2B5EF4-FFF2-40B4-BE49-F238E27FC236}">
                <a16:creationId xmlns:a16="http://schemas.microsoft.com/office/drawing/2014/main" id="{7CC97F6D-A077-44C5-3897-C10268088858}"/>
              </a:ext>
            </a:extLst>
          </p:cNvPr>
          <p:cNvSpPr txBox="1"/>
          <p:nvPr/>
        </p:nvSpPr>
        <p:spPr>
          <a:xfrm>
            <a:off x="191406" y="3118"/>
            <a:ext cx="4606724" cy="22467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43028">
              <a:defRPr sz="2688"/>
            </a:pPr>
            <a:r>
              <a:rPr lang="en-US" sz="2800" b="1" dirty="0">
                <a:solidFill>
                  <a:srgbClr val="FFFFFF"/>
                </a:solidFill>
                <a:latin typeface="Source Sans Pro Bold"/>
                <a:sym typeface="Source Sans Pro Bold"/>
              </a:rPr>
              <a:t>Session C3: </a:t>
            </a:r>
          </a:p>
          <a:p>
            <a:pPr defTabSz="243028">
              <a:defRPr sz="2688"/>
            </a:pPr>
            <a:r>
              <a:rPr lang="en-US" sz="2800" b="1" dirty="0">
                <a:solidFill>
                  <a:srgbClr val="FFFFFF"/>
                </a:solidFill>
                <a:latin typeface="Source Sans Pro Bold"/>
                <a:sym typeface="Source Sans Pro Bold"/>
              </a:rPr>
              <a:t>At Karan hospital, </a:t>
            </a:r>
            <a:br>
              <a:rPr lang="en-US" sz="2800" b="1" dirty="0">
                <a:solidFill>
                  <a:srgbClr val="FFFFFF"/>
                </a:solidFill>
                <a:latin typeface="Source Sans Pro Bold"/>
                <a:sym typeface="Source Sans Pro Bold"/>
              </a:rPr>
            </a:br>
            <a:r>
              <a:rPr lang="en-US" sz="2800" b="1" dirty="0">
                <a:solidFill>
                  <a:srgbClr val="FFFFFF"/>
                </a:solidFill>
                <a:latin typeface="Source Sans Pro Bold"/>
                <a:sym typeface="Source Sans Pro Bold"/>
              </a:rPr>
              <a:t>interview with </a:t>
            </a:r>
            <a:br>
              <a:rPr lang="hu-HU" sz="2800" b="1" dirty="0">
                <a:solidFill>
                  <a:srgbClr val="FFFFFF"/>
                </a:solidFill>
                <a:latin typeface="Source Sans Pro Bold"/>
                <a:sym typeface="Source Sans Pro Bold"/>
              </a:rPr>
            </a:br>
            <a:r>
              <a:rPr lang="en-US" sz="2800" b="1" dirty="0">
                <a:solidFill>
                  <a:srgbClr val="FFFFFF"/>
                </a:solidFill>
                <a:latin typeface="Source Sans Pro Bold"/>
                <a:sym typeface="Source Sans Pro Bold"/>
              </a:rPr>
              <a:t>patient</a:t>
            </a:r>
          </a:p>
          <a:p>
            <a:pPr defTabSz="243028">
              <a:defRPr sz="2688"/>
            </a:pPr>
            <a:r>
              <a:rPr lang="en-US" sz="2800" b="1" dirty="0">
                <a:solidFill>
                  <a:srgbClr val="FFFFFF"/>
                </a:solidFill>
                <a:latin typeface="Source Sans Pro Bold"/>
              </a:rPr>
              <a:t>Participant Hat</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Title 1"/>
          <p:cNvSpPr txBox="1">
            <a:spLocks noGrp="1"/>
          </p:cNvSpPr>
          <p:nvPr>
            <p:ph type="title"/>
          </p:nvPr>
        </p:nvSpPr>
        <p:spPr>
          <a:xfrm>
            <a:off x="195527" y="273280"/>
            <a:ext cx="3296544" cy="1785010"/>
          </a:xfrm>
          <a:prstGeom prst="rect">
            <a:avLst/>
          </a:prstGeom>
        </p:spPr>
        <p:txBody>
          <a:bodyPr/>
          <a:lstStyle>
            <a:lvl1pPr>
              <a:defRPr sz="2800"/>
            </a:lvl1pPr>
          </a:lstStyle>
          <a:p>
            <a:r>
              <a:rPr b="1" dirty="0"/>
              <a:t>C3 At Karan hospital: interview with patient and sample collection</a:t>
            </a:r>
          </a:p>
        </p:txBody>
      </p:sp>
      <p:sp>
        <p:nvSpPr>
          <p:cNvPr id="503" name="Content Placeholder 2"/>
          <p:cNvSpPr txBox="1">
            <a:spLocks noGrp="1"/>
          </p:cNvSpPr>
          <p:nvPr>
            <p:ph type="body" sz="quarter" idx="1"/>
          </p:nvPr>
        </p:nvSpPr>
        <p:spPr>
          <a:xfrm>
            <a:off x="4329223" y="1345586"/>
            <a:ext cx="7529514" cy="1549665"/>
          </a:xfrm>
          <a:prstGeom prst="rect">
            <a:avLst/>
          </a:prstGeom>
        </p:spPr>
        <p:txBody>
          <a:bodyPr lIns="45719" tIns="45720" rIns="45719" bIns="45720" anchor="ctr">
            <a:normAutofit/>
          </a:bodyPr>
          <a:lstStyle>
            <a:lvl1pPr>
              <a:defRPr sz="2800">
                <a:solidFill>
                  <a:schemeClr val="accent2"/>
                </a:solidFill>
                <a:latin typeface="Source Sans Pro Bold"/>
                <a:ea typeface="Source Sans Pro Bold"/>
                <a:cs typeface="Source Sans Pro Bold"/>
                <a:sym typeface="Source Sans Pro Bold"/>
              </a:defRPr>
            </a:lvl1pPr>
          </a:lstStyle>
          <a:p>
            <a:r>
              <a:rPr b="1" dirty="0">
                <a:solidFill>
                  <a:srgbClr val="C00000"/>
                </a:solidFill>
              </a:rPr>
              <a:t>Key information</a:t>
            </a:r>
            <a:r>
              <a:rPr lang="en-US" b="1" dirty="0">
                <a:solidFill>
                  <a:srgbClr val="C00000"/>
                </a:solidFill>
              </a:rPr>
              <a:t> </a:t>
            </a:r>
          </a:p>
        </p:txBody>
      </p:sp>
      <p:sp>
        <p:nvSpPr>
          <p:cNvPr id="505" name="Rectangle 3"/>
          <p:cNvSpPr txBox="1"/>
          <p:nvPr/>
        </p:nvSpPr>
        <p:spPr>
          <a:xfrm>
            <a:off x="4293587" y="2853162"/>
            <a:ext cx="7043293" cy="13906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nSpc>
                <a:spcPct val="115000"/>
              </a:lnSpc>
              <a:spcBef>
                <a:spcPts val="1000"/>
              </a:spcBef>
              <a:defRPr sz="2400">
                <a:latin typeface="Source Sans Pro Regular"/>
                <a:ea typeface="Source Sans Pro Regular"/>
                <a:cs typeface="Source Sans Pro Regular"/>
                <a:sym typeface="Source Sans Pro Regular"/>
              </a:defRPr>
            </a:lvl1pPr>
          </a:lstStyle>
          <a:p>
            <a:r>
              <a:t>Now the RRT is going to interview the patient (Mrs. Laila Samy) to collect more information and obtain the appropriate laboratory sample.</a:t>
            </a:r>
          </a:p>
        </p:txBody>
      </p:sp>
      <p:sp>
        <p:nvSpPr>
          <p:cNvPr id="3" name="Rounded Rectangle 8">
            <a:extLst>
              <a:ext uri="{FF2B5EF4-FFF2-40B4-BE49-F238E27FC236}">
                <a16:creationId xmlns:a16="http://schemas.microsoft.com/office/drawing/2014/main" id="{60BAECA9-9FBE-F346-376B-5CEBF115FA66}"/>
              </a:ext>
            </a:extLst>
          </p:cNvPr>
          <p:cNvSpPr/>
          <p:nvPr/>
        </p:nvSpPr>
        <p:spPr>
          <a:xfrm flipV="1">
            <a:off x="243067" y="2040367"/>
            <a:ext cx="2304000"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Content Placeholder 2"/>
          <p:cNvSpPr txBox="1">
            <a:spLocks noGrp="1"/>
          </p:cNvSpPr>
          <p:nvPr>
            <p:ph type="body" idx="1"/>
          </p:nvPr>
        </p:nvSpPr>
        <p:spPr>
          <a:xfrm>
            <a:off x="2276863" y="1664535"/>
            <a:ext cx="8222168" cy="4654071"/>
          </a:xfrm>
          <a:prstGeom prst="rect">
            <a:avLst/>
          </a:prstGeom>
        </p:spPr>
        <p:txBody>
          <a:bodyPr>
            <a:normAutofit/>
          </a:bodyPr>
          <a:lstStyle/>
          <a:p>
            <a:pPr>
              <a:lnSpc>
                <a:spcPct val="81000"/>
              </a:lnSpc>
              <a:defRPr sz="2200"/>
            </a:pPr>
            <a:r>
              <a:rPr dirty="0"/>
              <a:t>Before entering the patient’s room, you should prepare all the required forms and materials that you will need. When you enter the patient’s room, ensure that you apply the appropriate IPC measures, and most importantly, that you are aware of the patient’s anxiety, and the need for respectful and dignified treatment. </a:t>
            </a:r>
          </a:p>
          <a:p>
            <a:pPr>
              <a:lnSpc>
                <a:spcPct val="81000"/>
              </a:lnSpc>
            </a:pPr>
            <a:endParaRPr dirty="0"/>
          </a:p>
          <a:p>
            <a:pPr>
              <a:lnSpc>
                <a:spcPct val="81000"/>
              </a:lnSpc>
              <a:defRPr sz="2200"/>
            </a:pPr>
            <a:r>
              <a:rPr dirty="0"/>
              <a:t>You will then interview the patient to obtain more data and to collect the appropriate sample. </a:t>
            </a:r>
          </a:p>
        </p:txBody>
      </p:sp>
      <p:sp>
        <p:nvSpPr>
          <p:cNvPr id="511" name="Content Placeholder 2"/>
          <p:cNvSpPr txBox="1"/>
          <p:nvPr/>
        </p:nvSpPr>
        <p:spPr>
          <a:xfrm>
            <a:off x="195327" y="931468"/>
            <a:ext cx="510067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solidFill>
                  <a:srgbClr val="C00000"/>
                </a:solidFill>
              </a:rPr>
              <a:t>Instructions</a:t>
            </a:r>
            <a:endParaRPr lang="en-US" sz="1500" b="1" dirty="0">
              <a:solidFill>
                <a:srgbClr val="C00000"/>
              </a:solidFill>
            </a:endParaRPr>
          </a:p>
        </p:txBody>
      </p:sp>
      <p:sp>
        <p:nvSpPr>
          <p:cNvPr id="512" name="Title 1"/>
          <p:cNvSpPr txBox="1"/>
          <p:nvPr/>
        </p:nvSpPr>
        <p:spPr>
          <a:xfrm>
            <a:off x="224668" y="-13354"/>
            <a:ext cx="6632035"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defTabSz="514350">
              <a:lnSpc>
                <a:spcPct val="90000"/>
              </a:lnSpc>
              <a:defRPr sz="2800">
                <a:solidFill>
                  <a:srgbClr val="FFFFFF"/>
                </a:solidFill>
                <a:latin typeface="Source Sans Pro Bold"/>
                <a:ea typeface="Source Sans Pro Bold"/>
                <a:cs typeface="Source Sans Pro Bold"/>
                <a:sym typeface="Source Sans Pro Bold"/>
              </a:defRPr>
            </a:lvl1pPr>
          </a:lstStyle>
          <a:p>
            <a:r>
              <a:rPr sz="3000" b="1" dirty="0"/>
              <a:t>C3 At Karan hospital: interview with </a:t>
            </a:r>
            <a:br>
              <a:rPr lang="hu-HU" sz="3000" b="1" dirty="0"/>
            </a:br>
            <a:r>
              <a:rPr sz="3000" b="1" dirty="0"/>
              <a:t>patient and sample collection</a:t>
            </a:r>
            <a:endParaRPr lang="en-US" sz="3000" b="1" dirty="0"/>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5" name="Picture 4" descr="Picture 4"/>
          <p:cNvPicPr>
            <a:picLocks noChangeAspect="1"/>
          </p:cNvPicPr>
          <p:nvPr/>
        </p:nvPicPr>
        <p:blipFill>
          <a:blip r:embed="rId2"/>
          <a:srcRect l="4062" t="29583" r="4271" b="26848"/>
          <a:stretch>
            <a:fillRect/>
          </a:stretch>
        </p:blipFill>
        <p:spPr>
          <a:xfrm>
            <a:off x="1739665" y="2452239"/>
            <a:ext cx="8712672" cy="2760662"/>
          </a:xfrm>
          <a:prstGeom prst="rect">
            <a:avLst/>
          </a:prstGeom>
          <a:ln w="12700">
            <a:miter lim="400000"/>
          </a:ln>
        </p:spPr>
      </p:pic>
      <p:sp>
        <p:nvSpPr>
          <p:cNvPr id="517" name="Content Placeholder 2"/>
          <p:cNvSpPr txBox="1"/>
          <p:nvPr/>
        </p:nvSpPr>
        <p:spPr>
          <a:xfrm>
            <a:off x="223163" y="938779"/>
            <a:ext cx="510067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solidFill>
                  <a:srgbClr val="C00000"/>
                </a:solidFill>
              </a:rPr>
              <a:t>Detailed timeline</a:t>
            </a:r>
            <a:endParaRPr lang="en-US" sz="1500" b="1" dirty="0">
              <a:solidFill>
                <a:srgbClr val="C00000"/>
              </a:solidFill>
            </a:endParaRPr>
          </a:p>
        </p:txBody>
      </p:sp>
      <p:sp>
        <p:nvSpPr>
          <p:cNvPr id="2" name="Title 1">
            <a:extLst>
              <a:ext uri="{FF2B5EF4-FFF2-40B4-BE49-F238E27FC236}">
                <a16:creationId xmlns:a16="http://schemas.microsoft.com/office/drawing/2014/main" id="{8D42BBE5-968F-781F-D0B7-7FF03B67BC79}"/>
              </a:ext>
            </a:extLst>
          </p:cNvPr>
          <p:cNvSpPr txBox="1"/>
          <p:nvPr/>
        </p:nvSpPr>
        <p:spPr>
          <a:xfrm>
            <a:off x="224668" y="-13354"/>
            <a:ext cx="6632035"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defTabSz="514350">
              <a:lnSpc>
                <a:spcPct val="90000"/>
              </a:lnSpc>
              <a:defRPr sz="2800">
                <a:solidFill>
                  <a:srgbClr val="FFFFFF"/>
                </a:solidFill>
                <a:latin typeface="Source Sans Pro Bold"/>
                <a:ea typeface="Source Sans Pro Bold"/>
                <a:cs typeface="Source Sans Pro Bold"/>
                <a:sym typeface="Source Sans Pro Bold"/>
              </a:defRPr>
            </a:lvl1pPr>
          </a:lstStyle>
          <a:p>
            <a:r>
              <a:rPr sz="3000" b="1" dirty="0"/>
              <a:t>C3 At Karan hospital: interview with </a:t>
            </a:r>
            <a:br>
              <a:rPr lang="hu-HU" sz="3000" b="1" dirty="0"/>
            </a:br>
            <a:r>
              <a:rPr sz="3000" b="1" dirty="0"/>
              <a:t>patient and sample collection</a:t>
            </a:r>
            <a:endParaRPr lang="en-US" sz="3000" b="1"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a:extLst>
              <a:ext uri="{FF2B5EF4-FFF2-40B4-BE49-F238E27FC236}">
                <a16:creationId xmlns:a16="http://schemas.microsoft.com/office/drawing/2014/main" id="{F2438091-5355-80BC-8244-4FCEE1C06AC0}"/>
              </a:ext>
            </a:extLst>
          </p:cNvPr>
          <p:cNvSpPr>
            <a:spLocks noGrp="1" noRot="1" noMove="1" noResize="1" noEditPoints="1" noAdjustHandles="1" noChangeArrowheads="1" noChangeShapeType="1"/>
          </p:cNvSpPr>
          <p:nvPr/>
        </p:nvSpPr>
        <p:spPr>
          <a:xfrm>
            <a:off x="210172" y="1260088"/>
            <a:ext cx="2967926" cy="495560"/>
          </a:xfrm>
          <a:prstGeom prst="rect">
            <a:avLst/>
          </a:prstGeom>
          <a:solidFill>
            <a:srgbClr val="021F60"/>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
        <p:nvSpPr>
          <p:cNvPr id="545" name="Rectangle 2"/>
          <p:cNvSpPr txBox="1">
            <a:spLocks noGrp="1"/>
          </p:cNvSpPr>
          <p:nvPr>
            <p:ph type="title"/>
          </p:nvPr>
        </p:nvSpPr>
        <p:spPr>
          <a:xfrm>
            <a:off x="330775" y="1289205"/>
            <a:ext cx="3264195" cy="955188"/>
          </a:xfrm>
          <a:prstGeom prst="rect">
            <a:avLst/>
          </a:prstGeom>
        </p:spPr>
        <p:txBody>
          <a:bodyPr lIns="45719" tIns="45720" rIns="45719" bIns="45720" anchor="ctr">
            <a:normAutofit/>
          </a:bodyPr>
          <a:lstStyle/>
          <a:p>
            <a:r>
              <a:rPr b="1"/>
              <a:t>Key features</a:t>
            </a:r>
          </a:p>
        </p:txBody>
      </p:sp>
      <p:sp>
        <p:nvSpPr>
          <p:cNvPr id="547" name="Content Placeholder 2"/>
          <p:cNvSpPr txBox="1"/>
          <p:nvPr/>
        </p:nvSpPr>
        <p:spPr>
          <a:xfrm>
            <a:off x="4541520" y="1755648"/>
            <a:ext cx="6065520" cy="3062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252000" indent="-252000">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t>Duration: </a:t>
            </a:r>
            <a:r>
              <a:rPr dirty="0">
                <a:solidFill>
                  <a:schemeClr val="accent6"/>
                </a:solidFill>
                <a:latin typeface="Source Sans Pro Bold"/>
                <a:ea typeface="Source Sans Pro Bold"/>
                <a:cs typeface="Source Sans Pro Bold"/>
                <a:sym typeface="Source Sans Pro Bold"/>
              </a:rPr>
              <a:t>2 to 3 days</a:t>
            </a:r>
          </a:p>
          <a:p>
            <a:pPr marL="252000" indent="-252000">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t>Divided into </a:t>
            </a:r>
            <a:r>
              <a:rPr dirty="0">
                <a:solidFill>
                  <a:schemeClr val="accent6"/>
                </a:solidFill>
                <a:latin typeface="Source Sans Pro Bold"/>
                <a:ea typeface="Source Sans Pro Bold"/>
                <a:cs typeface="Source Sans Pro Bold"/>
                <a:sym typeface="Source Sans Pro Bold"/>
              </a:rPr>
              <a:t>6 sessions </a:t>
            </a:r>
            <a:r>
              <a:rPr dirty="0"/>
              <a:t>(C1 to C6)</a:t>
            </a:r>
            <a:endParaRPr sz="3200" dirty="0">
              <a:solidFill>
                <a:srgbClr val="10253F"/>
              </a:solidFill>
              <a:latin typeface="Arial"/>
              <a:ea typeface="Arial"/>
              <a:cs typeface="Arial"/>
              <a:sym typeface="Arial"/>
            </a:endParaRPr>
          </a:p>
          <a:p>
            <a:pPr marL="252000" indent="-252000">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t>Participants work in groups as </a:t>
            </a:r>
            <a:r>
              <a:rPr dirty="0">
                <a:solidFill>
                  <a:schemeClr val="accent6"/>
                </a:solidFill>
                <a:latin typeface="Source Sans Pro Bold"/>
                <a:ea typeface="Source Sans Pro Bold"/>
                <a:cs typeface="Source Sans Pro Bold"/>
                <a:sym typeface="Source Sans Pro Bold"/>
              </a:rPr>
              <a:t>RRTs</a:t>
            </a:r>
          </a:p>
          <a:p>
            <a:pPr marL="252000" indent="-252000">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t>Requires preparation on:</a:t>
            </a:r>
            <a:endParaRPr sz="3200" dirty="0">
              <a:solidFill>
                <a:srgbClr val="10253F"/>
              </a:solidFill>
              <a:latin typeface="Arial"/>
              <a:ea typeface="Arial"/>
              <a:cs typeface="Arial"/>
              <a:sym typeface="Arial"/>
            </a:endParaRPr>
          </a:p>
          <a:p>
            <a:pPr marL="800100" lvl="1" indent="-342900">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a:solidFill>
                  <a:schemeClr val="tx1"/>
                </a:solidFill>
                <a:latin typeface="Source Sans Pro" panose="020B0503030403020204" pitchFamily="34" charset="0"/>
              </a:rPr>
              <a:t>Equipment</a:t>
            </a:r>
            <a:r>
              <a:rPr dirty="0">
                <a:solidFill>
                  <a:schemeClr val="tx1"/>
                </a:solidFill>
                <a:latin typeface="Source Sans Pro" panose="020B0503030403020204" pitchFamily="34" charset="0"/>
                <a:ea typeface="Source Sans Pro Regular"/>
                <a:cs typeface="Source Sans Pro Regular"/>
                <a:sym typeface="Source Sans Pro Regular"/>
              </a:rPr>
              <a:t> and </a:t>
            </a:r>
            <a:r>
              <a:rPr dirty="0">
                <a:solidFill>
                  <a:schemeClr val="tx1"/>
                </a:solidFill>
                <a:latin typeface="Source Sans Pro" panose="020B0503030403020204" pitchFamily="34" charset="0"/>
              </a:rPr>
              <a:t>materials</a:t>
            </a:r>
          </a:p>
          <a:p>
            <a:pPr marL="800100" lvl="1" indent="-342900">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a:solidFill>
                  <a:schemeClr val="tx1"/>
                </a:solidFill>
                <a:latin typeface="Source Sans Pro" panose="020B0503030403020204" pitchFamily="34" charset="0"/>
              </a:rPr>
              <a:t>Venue set-up</a:t>
            </a:r>
          </a:p>
          <a:p>
            <a:pPr marL="800100" lvl="1" indent="-342900">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a:solidFill>
                  <a:schemeClr val="tx1"/>
                </a:solidFill>
                <a:latin typeface="Source Sans Pro" panose="020B0503030403020204" pitchFamily="34" charset="0"/>
              </a:rPr>
              <a:t>Exercise facilitation team</a:t>
            </a:r>
          </a:p>
        </p:txBody>
      </p:sp>
      <p:sp>
        <p:nvSpPr>
          <p:cNvPr id="2" name="Rounded Rectangle 8">
            <a:extLst>
              <a:ext uri="{FF2B5EF4-FFF2-40B4-BE49-F238E27FC236}">
                <a16:creationId xmlns:a16="http://schemas.microsoft.com/office/drawing/2014/main" id="{0FEA1E79-9B53-2A60-AB0F-443BAFAD7F41}"/>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Content Placeholder 2"/>
          <p:cNvSpPr txBox="1">
            <a:spLocks noGrp="1"/>
          </p:cNvSpPr>
          <p:nvPr>
            <p:ph type="body" idx="1"/>
          </p:nvPr>
        </p:nvSpPr>
        <p:spPr>
          <a:xfrm>
            <a:off x="2378927" y="1247000"/>
            <a:ext cx="8222168" cy="4654072"/>
          </a:xfrm>
          <a:prstGeom prst="rect">
            <a:avLst/>
          </a:prstGeom>
        </p:spPr>
        <p:txBody>
          <a:bodyPr/>
          <a:lstStyle/>
          <a:p>
            <a:pPr marL="339470" indent="-339470" defTabSz="286426">
              <a:lnSpc>
                <a:spcPct val="115000"/>
              </a:lnSpc>
              <a:spcBef>
                <a:spcPts val="200"/>
              </a:spcBef>
              <a:buClr>
                <a:schemeClr val="accent3"/>
              </a:buClr>
              <a:buSzPct val="100000"/>
              <a:buAutoNum type="arabicPeriod"/>
              <a:defRPr sz="2376">
                <a:uFill>
                  <a:solidFill>
                    <a:srgbClr val="000000"/>
                  </a:solidFill>
                </a:uFill>
              </a:defRPr>
            </a:pPr>
            <a:r>
              <a:t>Relationship with the patient: respectful of the patient’s culture, situation, and fears.</a:t>
            </a:r>
          </a:p>
          <a:p>
            <a:pPr marL="339470" indent="-339470" defTabSz="286426">
              <a:lnSpc>
                <a:spcPct val="115000"/>
              </a:lnSpc>
              <a:spcBef>
                <a:spcPts val="200"/>
              </a:spcBef>
              <a:buClr>
                <a:schemeClr val="accent3"/>
              </a:buClr>
              <a:buSzPct val="100000"/>
              <a:buAutoNum type="arabicPeriod"/>
              <a:defRPr sz="2376">
                <a:uFill>
                  <a:solidFill>
                    <a:srgbClr val="000000"/>
                  </a:solidFill>
                </a:uFill>
              </a:defRPr>
            </a:pPr>
            <a:r>
              <a:t>Initial case investigation form completed, including patient’s personal information, history, clinical picture, exposure and possible contacts recorded.</a:t>
            </a:r>
          </a:p>
          <a:p>
            <a:pPr marL="339470" indent="-339470" defTabSz="286426">
              <a:lnSpc>
                <a:spcPct val="115000"/>
              </a:lnSpc>
              <a:spcBef>
                <a:spcPts val="200"/>
              </a:spcBef>
              <a:buClr>
                <a:schemeClr val="accent3"/>
              </a:buClr>
              <a:buSzPct val="100000"/>
              <a:buAutoNum type="arabicPeriod"/>
              <a:defRPr sz="2376">
                <a:uFill>
                  <a:solidFill>
                    <a:srgbClr val="000000"/>
                  </a:solidFill>
                </a:uFill>
              </a:defRPr>
            </a:pPr>
            <a:r>
              <a:t>Appropriate material for sample collection selected and properly disposed after use; laboratory test request form properly completed.</a:t>
            </a:r>
          </a:p>
          <a:p>
            <a:pPr marL="339470" indent="-339470" defTabSz="286426">
              <a:lnSpc>
                <a:spcPct val="115000"/>
              </a:lnSpc>
              <a:spcBef>
                <a:spcPts val="900"/>
              </a:spcBef>
              <a:buClr>
                <a:schemeClr val="accent3"/>
              </a:buClr>
              <a:buSzPct val="100000"/>
              <a:buAutoNum type="arabicPeriod"/>
              <a:defRPr sz="2376">
                <a:uFill>
                  <a:solidFill>
                    <a:srgbClr val="000000"/>
                  </a:solidFill>
                </a:uFill>
              </a:defRPr>
            </a:pPr>
            <a:r>
              <a:t>Correct selection, practice of donning and doffing PPE observed, proper management after use.</a:t>
            </a:r>
          </a:p>
        </p:txBody>
      </p:sp>
      <p:sp>
        <p:nvSpPr>
          <p:cNvPr id="521" name="Title 1"/>
          <p:cNvSpPr txBox="1"/>
          <p:nvPr/>
        </p:nvSpPr>
        <p:spPr>
          <a:xfrm>
            <a:off x="124694" y="49618"/>
            <a:ext cx="8081758" cy="5078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defTabSz="514350">
              <a:lnSpc>
                <a:spcPct val="90000"/>
              </a:lnSpc>
              <a:defRPr sz="3200">
                <a:solidFill>
                  <a:srgbClr val="FFFFFF"/>
                </a:solidFill>
                <a:latin typeface="Source Sans Pro Bold"/>
                <a:ea typeface="Source Sans Pro Bold"/>
                <a:cs typeface="Source Sans Pro Bold"/>
                <a:sym typeface="Source Sans Pro Bold"/>
              </a:defRPr>
            </a:lvl1pPr>
          </a:lstStyle>
          <a:p>
            <a:r>
              <a:rPr sz="3000" b="1" dirty="0"/>
              <a:t>C3 At Karan hospital: interview with the patient</a:t>
            </a:r>
            <a:endParaRPr lang="en-US" sz="3000" b="1" dirty="0"/>
          </a:p>
        </p:txBody>
      </p:sp>
      <p:sp>
        <p:nvSpPr>
          <p:cNvPr id="522" name="Content Placeholder 2"/>
          <p:cNvSpPr txBox="1"/>
          <p:nvPr/>
        </p:nvSpPr>
        <p:spPr>
          <a:xfrm>
            <a:off x="223200" y="939600"/>
            <a:ext cx="510067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Outputs</a:t>
            </a:r>
            <a:endParaRPr lang="en-US" sz="1500" b="1" dirty="0"/>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Content Placeholder 2"/>
          <p:cNvSpPr txBox="1">
            <a:spLocks noGrp="1"/>
          </p:cNvSpPr>
          <p:nvPr>
            <p:ph type="body" sz="half" idx="1"/>
          </p:nvPr>
        </p:nvSpPr>
        <p:spPr>
          <a:xfrm>
            <a:off x="2438402" y="1803911"/>
            <a:ext cx="8058616" cy="4097161"/>
          </a:xfrm>
          <a:prstGeom prst="rect">
            <a:avLst/>
          </a:prstGeom>
        </p:spPr>
        <p:txBody>
          <a:bodyPr/>
          <a:lstStyle/>
          <a:p>
            <a:r>
              <a:rPr b="1" dirty="0">
                <a:solidFill>
                  <a:srgbClr val="729E2D"/>
                </a:solidFill>
              </a:rPr>
              <a:t>Objectives of the interview</a:t>
            </a:r>
          </a:p>
          <a:p>
            <a:pPr lvl="1" indent="-216000">
              <a:spcBef>
                <a:spcPts val="100"/>
              </a:spcBef>
              <a:buClr>
                <a:srgbClr val="729E2D"/>
              </a:buClr>
              <a:buFont typeface="Arial"/>
            </a:pPr>
            <a:r>
              <a:rPr lang="hu-HU" dirty="0"/>
              <a:t> </a:t>
            </a:r>
            <a:r>
              <a:rPr dirty="0"/>
              <a:t>Collect additional information</a:t>
            </a:r>
          </a:p>
          <a:p>
            <a:pPr lvl="1" indent="-216000">
              <a:spcBef>
                <a:spcPts val="100"/>
              </a:spcBef>
              <a:buClr>
                <a:srgbClr val="729E2D"/>
              </a:buClr>
              <a:buFont typeface="Arial"/>
            </a:pPr>
            <a:r>
              <a:rPr lang="hu-HU" dirty="0"/>
              <a:t> </a:t>
            </a:r>
            <a:r>
              <a:rPr dirty="0"/>
              <a:t>Appropriate sample collection</a:t>
            </a:r>
          </a:p>
          <a:p>
            <a:pPr indent="51435"/>
            <a:endParaRPr dirty="0"/>
          </a:p>
          <a:p>
            <a:pPr indent="51435"/>
            <a:r>
              <a:rPr b="1" dirty="0">
                <a:solidFill>
                  <a:srgbClr val="729E2D"/>
                </a:solidFill>
              </a:rPr>
              <a:t>How well did you do?</a:t>
            </a:r>
          </a:p>
          <a:p>
            <a:pPr lvl="1" indent="-216000">
              <a:spcBef>
                <a:spcPts val="100"/>
              </a:spcBef>
              <a:buClr>
                <a:srgbClr val="729E2D"/>
              </a:buClr>
              <a:buFont typeface="Arial"/>
            </a:pPr>
            <a:r>
              <a:rPr lang="hu-HU" dirty="0"/>
              <a:t> </a:t>
            </a:r>
            <a:r>
              <a:rPr dirty="0"/>
              <a:t>Patient just lost her 10-year son, she is sick and scared of</a:t>
            </a:r>
            <a:r>
              <a:rPr lang="hu-HU" dirty="0"/>
              <a:t> </a:t>
            </a:r>
            <a:r>
              <a:rPr dirty="0"/>
              <a:t>dying</a:t>
            </a:r>
          </a:p>
          <a:p>
            <a:pPr lvl="1" indent="-216000">
              <a:spcBef>
                <a:spcPts val="100"/>
              </a:spcBef>
              <a:buClr>
                <a:srgbClr val="729E2D"/>
              </a:buClr>
              <a:buFont typeface="Arial"/>
            </a:pPr>
            <a:r>
              <a:rPr lang="hu-HU" dirty="0"/>
              <a:t> </a:t>
            </a:r>
            <a:r>
              <a:rPr dirty="0"/>
              <a:t>Be aware of the patient’s anxiety, and the need for</a:t>
            </a:r>
            <a:r>
              <a:rPr lang="hu-HU" dirty="0"/>
              <a:t> </a:t>
            </a:r>
            <a:r>
              <a:rPr dirty="0"/>
              <a:t>respectful and dignified treatment</a:t>
            </a:r>
          </a:p>
          <a:p>
            <a:pPr lvl="1" indent="-216000">
              <a:spcBef>
                <a:spcPts val="100"/>
              </a:spcBef>
              <a:buClr>
                <a:srgbClr val="729E2D"/>
              </a:buClr>
              <a:buFont typeface="Arial"/>
            </a:pPr>
            <a:r>
              <a:rPr lang="hu-HU" dirty="0"/>
              <a:t> </a:t>
            </a:r>
            <a:r>
              <a:rPr dirty="0"/>
              <a:t>Ask patient consent for sample collection</a:t>
            </a:r>
          </a:p>
        </p:txBody>
      </p:sp>
      <p:sp>
        <p:nvSpPr>
          <p:cNvPr id="527" name="TextBox 8"/>
          <p:cNvSpPr txBox="1"/>
          <p:nvPr/>
        </p:nvSpPr>
        <p:spPr>
          <a:xfrm>
            <a:off x="318990" y="773989"/>
            <a:ext cx="10661103"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800">
                <a:solidFill>
                  <a:schemeClr val="accent2"/>
                </a:solidFill>
                <a:uFill>
                  <a:solidFill>
                    <a:srgbClr val="000000"/>
                  </a:solidFill>
                </a:uFill>
                <a:latin typeface="Source Sans Pro Bold"/>
                <a:ea typeface="Source Sans Pro Bold"/>
                <a:cs typeface="Source Sans Pro Bold"/>
                <a:sym typeface="Source Sans Pro Bold"/>
              </a:defRPr>
            </a:pPr>
            <a:r>
              <a:rPr b="1" dirty="0"/>
              <a:t>1. Relationship with the patient: respectful of the patient’s culture, situation, and fears</a:t>
            </a:r>
          </a:p>
        </p:txBody>
      </p:sp>
      <p:sp>
        <p:nvSpPr>
          <p:cNvPr id="4" name="Title 1">
            <a:extLst>
              <a:ext uri="{FF2B5EF4-FFF2-40B4-BE49-F238E27FC236}">
                <a16:creationId xmlns:a16="http://schemas.microsoft.com/office/drawing/2014/main" id="{38D2619C-EDA5-38D0-1FA9-E168188BFE63}"/>
              </a:ext>
            </a:extLst>
          </p:cNvPr>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a:t>
            </a:r>
            <a:r>
              <a:rPr lang="hu-HU" b="1" dirty="0"/>
              <a:t>1</a:t>
            </a:r>
            <a:r>
              <a:rPr b="1" dirty="0"/>
              <a:t>)</a:t>
            </a:r>
            <a:r>
              <a:rPr lang="en-US" b="1" dirty="0"/>
              <a:t>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5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52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52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52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52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 grpId="0" build="p" bldLvl="5" animBg="1" advAuto="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1" name="Picture 3" descr="Picture 3"/>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32"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(2)</a:t>
            </a:r>
            <a:r>
              <a:rPr lang="en-US" b="1" dirty="0"/>
              <a:t> </a:t>
            </a:r>
          </a:p>
        </p:txBody>
      </p:sp>
      <p:sp>
        <p:nvSpPr>
          <p:cNvPr id="533" name="TextBox 6"/>
          <p:cNvSpPr txBox="1"/>
          <p:nvPr/>
        </p:nvSpPr>
        <p:spPr>
          <a:xfrm>
            <a:off x="318990" y="773989"/>
            <a:ext cx="10797276"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a:defRPr sz="2800">
                <a:solidFill>
                  <a:schemeClr val="accent2"/>
                </a:solidFill>
                <a:latin typeface="Source Sans Pro Bold"/>
                <a:ea typeface="Source Sans Pro Bold"/>
                <a:cs typeface="Source Sans Pro Bold"/>
                <a:sym typeface="Source Sans Pro Bold"/>
              </a:defRPr>
            </a:pPr>
            <a:r>
              <a:rPr b="1" dirty="0"/>
              <a:t>2. Correct selection, practice of donning and doffing PPE observed, proper management after use</a:t>
            </a:r>
            <a:endParaRPr lang="en-US" b="1" dirty="0"/>
          </a:p>
        </p:txBody>
      </p:sp>
      <p:sp>
        <p:nvSpPr>
          <p:cNvPr id="534" name="TextBox 2"/>
          <p:cNvSpPr txBox="1"/>
          <p:nvPr/>
        </p:nvSpPr>
        <p:spPr>
          <a:xfrm>
            <a:off x="340315" y="1963077"/>
            <a:ext cx="10734041" cy="878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2400">
                <a:latin typeface="Source Sans Pro Regular"/>
                <a:ea typeface="Source Sans Pro Regular"/>
                <a:cs typeface="Source Sans Pro Regular"/>
                <a:sym typeface="Source Sans Pro Regular"/>
              </a:defRPr>
            </a:lvl1pPr>
          </a:lstStyle>
          <a:p>
            <a:r>
              <a:t>PPE to be used for interview with patient in this situation, based on risk assessment:</a:t>
            </a:r>
          </a:p>
        </p:txBody>
      </p:sp>
      <p:sp>
        <p:nvSpPr>
          <p:cNvPr id="539" name="TextBox 15"/>
          <p:cNvSpPr txBox="1"/>
          <p:nvPr/>
        </p:nvSpPr>
        <p:spPr>
          <a:xfrm>
            <a:off x="876067" y="5175870"/>
            <a:ext cx="10439866" cy="878841"/>
          </a:xfrm>
          <a:prstGeom prst="rect">
            <a:avLst/>
          </a:prstGeom>
          <a:solidFill>
            <a:srgbClr val="C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a:solidFill>
                  <a:srgbClr val="FFFFFF"/>
                </a:solidFill>
                <a:latin typeface="Source Sans Pro Regular"/>
                <a:ea typeface="Source Sans Pro Regular"/>
                <a:cs typeface="Source Sans Pro Regular"/>
                <a:sym typeface="Source Sans Pro Regular"/>
              </a:defRPr>
            </a:lvl1pPr>
          </a:lstStyle>
          <a:p>
            <a:r>
              <a:rPr dirty="0"/>
              <a:t>By respecting physical distancing, to be protected from potential projections of biological liquids (vomits), the gown and the face shields may not be used</a:t>
            </a:r>
          </a:p>
        </p:txBody>
      </p:sp>
      <p:sp>
        <p:nvSpPr>
          <p:cNvPr id="15" name="Shape 402">
            <a:extLst>
              <a:ext uri="{FF2B5EF4-FFF2-40B4-BE49-F238E27FC236}">
                <a16:creationId xmlns:a16="http://schemas.microsoft.com/office/drawing/2014/main" id="{3464B99E-95DF-0A40-BBCD-7264B62F0788}"/>
              </a:ext>
            </a:extLst>
          </p:cNvPr>
          <p:cNvSpPr txBox="1"/>
          <p:nvPr/>
        </p:nvSpPr>
        <p:spPr>
          <a:xfrm>
            <a:off x="6351415" y="4519793"/>
            <a:ext cx="1477458"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solidFill>
                  <a:schemeClr val="tx1"/>
                </a:solidFill>
              </a:rPr>
              <a:t>Face shield</a:t>
            </a:r>
          </a:p>
        </p:txBody>
      </p:sp>
      <p:sp>
        <p:nvSpPr>
          <p:cNvPr id="16" name="Shape 403">
            <a:extLst>
              <a:ext uri="{FF2B5EF4-FFF2-40B4-BE49-F238E27FC236}">
                <a16:creationId xmlns:a16="http://schemas.microsoft.com/office/drawing/2014/main" id="{D8521397-E61F-AC63-D007-A300C6B2CAD3}"/>
              </a:ext>
            </a:extLst>
          </p:cNvPr>
          <p:cNvSpPr txBox="1"/>
          <p:nvPr/>
        </p:nvSpPr>
        <p:spPr>
          <a:xfrm>
            <a:off x="4401268" y="4519792"/>
            <a:ext cx="1784533"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solidFill>
                  <a:schemeClr val="tx1"/>
                </a:solidFill>
              </a:rPr>
              <a:t>Mask</a:t>
            </a:r>
          </a:p>
        </p:txBody>
      </p:sp>
      <p:sp>
        <p:nvSpPr>
          <p:cNvPr id="17" name="Shape 403">
            <a:extLst>
              <a:ext uri="{FF2B5EF4-FFF2-40B4-BE49-F238E27FC236}">
                <a16:creationId xmlns:a16="http://schemas.microsoft.com/office/drawing/2014/main" id="{65CB4AAF-76BC-E44D-AE74-0E1ACA8EA93B}"/>
              </a:ext>
            </a:extLst>
          </p:cNvPr>
          <p:cNvSpPr txBox="1"/>
          <p:nvPr/>
        </p:nvSpPr>
        <p:spPr>
          <a:xfrm>
            <a:off x="1845198" y="4519792"/>
            <a:ext cx="1386475"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solidFill>
                  <a:schemeClr val="tx1"/>
                </a:solidFill>
              </a:rPr>
              <a:t>Gloves</a:t>
            </a:r>
          </a:p>
        </p:txBody>
      </p:sp>
      <p:sp>
        <p:nvSpPr>
          <p:cNvPr id="18" name="Shape 395">
            <a:extLst>
              <a:ext uri="{FF2B5EF4-FFF2-40B4-BE49-F238E27FC236}">
                <a16:creationId xmlns:a16="http://schemas.microsoft.com/office/drawing/2014/main" id="{4F7DAFDB-4337-EB35-93CD-17BBFB72BAE6}"/>
              </a:ext>
            </a:extLst>
          </p:cNvPr>
          <p:cNvSpPr txBox="1"/>
          <p:nvPr/>
        </p:nvSpPr>
        <p:spPr>
          <a:xfrm>
            <a:off x="9131260" y="4519791"/>
            <a:ext cx="884169"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solidFill>
                  <a:schemeClr val="tx1"/>
                </a:solidFill>
              </a:rPr>
              <a:t>Gown</a:t>
            </a:r>
          </a:p>
        </p:txBody>
      </p:sp>
      <p:pic>
        <p:nvPicPr>
          <p:cNvPr id="3" name="Kép 2" descr="A képen kerék látható&#10;&#10;Automatikusan generált leírás">
            <a:extLst>
              <a:ext uri="{FF2B5EF4-FFF2-40B4-BE49-F238E27FC236}">
                <a16:creationId xmlns:a16="http://schemas.microsoft.com/office/drawing/2014/main" id="{AAB9A838-5059-B831-E071-DC77FEA5B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111" y="2214251"/>
            <a:ext cx="9527446" cy="2383440"/>
          </a:xfrm>
          <a:prstGeom prst="rect">
            <a:avLst/>
          </a:prstGeom>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Content Placeholder 2"/>
          <p:cNvSpPr txBox="1">
            <a:spLocks noGrp="1"/>
          </p:cNvSpPr>
          <p:nvPr>
            <p:ph type="body" sz="half" idx="1"/>
          </p:nvPr>
        </p:nvSpPr>
        <p:spPr>
          <a:xfrm>
            <a:off x="1033538" y="1659245"/>
            <a:ext cx="6015426" cy="3728831"/>
          </a:xfrm>
          <a:prstGeom prst="rect">
            <a:avLst/>
          </a:prstGeom>
        </p:spPr>
        <p:txBody>
          <a:bodyPr lIns="45719" tIns="45720" rIns="45719" bIns="45720" anchor="t">
            <a:normAutofit/>
          </a:bodyPr>
          <a:lstStyle/>
          <a:p>
            <a:pPr>
              <a:defRPr>
                <a:solidFill>
                  <a:schemeClr val="accent2"/>
                </a:solidFill>
              </a:defRPr>
            </a:pPr>
            <a:r>
              <a:rPr b="1" dirty="0">
                <a:solidFill>
                  <a:srgbClr val="729E2D"/>
                </a:solidFill>
              </a:rPr>
              <a:t>How well did you do?</a:t>
            </a:r>
          </a:p>
          <a:p>
            <a:pPr marL="342900" indent="-342900"/>
            <a:r>
              <a:rPr dirty="0"/>
              <a:t>Ask questions that enable you to collect data</a:t>
            </a:r>
            <a:endParaRPr lang="hu-HU" dirty="0"/>
          </a:p>
          <a:p>
            <a:pPr marL="342900" indent="-342900"/>
            <a:r>
              <a:rPr lang="en-US" dirty="0"/>
              <a:t>related to:</a:t>
            </a:r>
          </a:p>
          <a:p>
            <a:pPr marL="215900" lvl="1" indent="-215900">
              <a:spcBef>
                <a:spcPts val="100"/>
              </a:spcBef>
              <a:buClr>
                <a:schemeClr val="accent3"/>
              </a:buClr>
              <a:buFont typeface="Arial" panose="020B0604020202020204" pitchFamily="34" charset="0"/>
              <a:buChar char="•"/>
            </a:pPr>
            <a:r>
              <a:rPr dirty="0"/>
              <a:t>Patient’s personal information</a:t>
            </a:r>
          </a:p>
          <a:p>
            <a:pPr marL="215900" lvl="1" indent="-215900">
              <a:spcBef>
                <a:spcPts val="100"/>
              </a:spcBef>
              <a:buClr>
                <a:schemeClr val="accent3"/>
              </a:buClr>
              <a:buFont typeface="Arial" panose="020B0604020202020204" pitchFamily="34" charset="0"/>
              <a:buChar char="•"/>
            </a:pPr>
            <a:r>
              <a:rPr dirty="0"/>
              <a:t>History of sickness</a:t>
            </a:r>
          </a:p>
          <a:p>
            <a:pPr marL="215900" lvl="1" indent="-215900">
              <a:spcBef>
                <a:spcPts val="100"/>
              </a:spcBef>
              <a:buClr>
                <a:schemeClr val="accent3"/>
              </a:buClr>
              <a:buFont typeface="Arial" panose="020B0604020202020204" pitchFamily="34" charset="0"/>
              <a:buChar char="•"/>
            </a:pPr>
            <a:r>
              <a:rPr dirty="0"/>
              <a:t>Clinical picture</a:t>
            </a:r>
          </a:p>
          <a:p>
            <a:pPr marL="215900" lvl="1" indent="-215900">
              <a:spcBef>
                <a:spcPts val="100"/>
              </a:spcBef>
              <a:buClr>
                <a:schemeClr val="accent3"/>
              </a:buClr>
              <a:buFont typeface="Arial" panose="020B0604020202020204" pitchFamily="34" charset="0"/>
              <a:buChar char="•"/>
            </a:pPr>
            <a:r>
              <a:rPr dirty="0"/>
              <a:t>Exposure</a:t>
            </a:r>
          </a:p>
          <a:p>
            <a:pPr marL="215900" lvl="1" indent="-215900">
              <a:spcBef>
                <a:spcPts val="100"/>
              </a:spcBef>
              <a:buClr>
                <a:schemeClr val="accent3"/>
              </a:buClr>
              <a:buFont typeface="Arial" panose="020B0604020202020204" pitchFamily="34" charset="0"/>
              <a:buChar char="•"/>
            </a:pPr>
            <a:r>
              <a:rPr dirty="0"/>
              <a:t>Possible contacts recorded</a:t>
            </a:r>
          </a:p>
          <a:p>
            <a:endParaRPr dirty="0"/>
          </a:p>
          <a:p>
            <a:pPr marL="342900" indent="-342900"/>
            <a:r>
              <a:rPr dirty="0"/>
              <a:t>Data should be complete, accurate, specific.</a:t>
            </a:r>
          </a:p>
        </p:txBody>
      </p:sp>
      <p:pic>
        <p:nvPicPr>
          <p:cNvPr id="545" name="Picture 6" descr="Picture 6"/>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46"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(3)</a:t>
            </a:r>
            <a:r>
              <a:rPr lang="en-US" b="1" dirty="0"/>
              <a:t> </a:t>
            </a:r>
          </a:p>
        </p:txBody>
      </p:sp>
      <p:sp>
        <p:nvSpPr>
          <p:cNvPr id="547" name="TextBox 8"/>
          <p:cNvSpPr txBox="1"/>
          <p:nvPr/>
        </p:nvSpPr>
        <p:spPr>
          <a:xfrm>
            <a:off x="318990" y="773988"/>
            <a:ext cx="10797276"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a:defRPr sz="2800">
                <a:solidFill>
                  <a:schemeClr val="accent2"/>
                </a:solidFill>
                <a:uFill>
                  <a:solidFill>
                    <a:srgbClr val="000000"/>
                  </a:solidFill>
                </a:uFill>
                <a:latin typeface="Source Sans Pro Bold"/>
                <a:ea typeface="Source Sans Pro Bold"/>
                <a:cs typeface="Source Sans Pro Bold"/>
                <a:sym typeface="Source Sans Pro Bold"/>
              </a:defRPr>
            </a:pPr>
            <a:r>
              <a:rPr sz="2800" b="1" dirty="0"/>
              <a:t>2. Initial case investigation form completed</a:t>
            </a:r>
            <a:endParaRPr lang="en-US" sz="2800" b="1" dirty="0"/>
          </a:p>
        </p:txBody>
      </p:sp>
      <p:pic>
        <p:nvPicPr>
          <p:cNvPr id="548" name="Picture 3" descr="Picture 3"/>
          <p:cNvPicPr>
            <a:picLocks noChangeAspect="1"/>
          </p:cNvPicPr>
          <p:nvPr/>
        </p:nvPicPr>
        <p:blipFill>
          <a:blip r:embed="rId3"/>
          <a:srcRect l="28695" t="13961" r="30422" b="6098"/>
          <a:stretch>
            <a:fillRect/>
          </a:stretch>
        </p:blipFill>
        <p:spPr>
          <a:xfrm>
            <a:off x="7216877" y="1380255"/>
            <a:ext cx="3477729" cy="4581046"/>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extBox 4"/>
          <p:cNvSpPr txBox="1"/>
          <p:nvPr/>
        </p:nvSpPr>
        <p:spPr>
          <a:xfrm>
            <a:off x="957027" y="2205280"/>
            <a:ext cx="5040000" cy="3924000"/>
          </a:xfrm>
          <a:prstGeom prst="rect">
            <a:avLst/>
          </a:prstGeom>
          <a:solidFill>
            <a:srgbClr val="E2F0D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oAutofit/>
          </a:bodyPr>
          <a:lstStyle/>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A clean leak-proof container with added transport medium such as Cary Blair and applicator sticks</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Durable marker</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Leak-proof and puncture resistant sharps container</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Plastic leak-proof packaging container</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Disposable paper towel</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Cooler or cold box.</a:t>
            </a:r>
          </a:p>
        </p:txBody>
      </p:sp>
      <p:sp>
        <p:nvSpPr>
          <p:cNvPr id="554" name="TextBox 6"/>
          <p:cNvSpPr txBox="1"/>
          <p:nvPr/>
        </p:nvSpPr>
        <p:spPr>
          <a:xfrm>
            <a:off x="6055693" y="2205280"/>
            <a:ext cx="5040000" cy="3924000"/>
          </a:xfrm>
          <a:prstGeom prst="rect">
            <a:avLst/>
          </a:prstGeom>
          <a:solidFill>
            <a:srgbClr val="DEEBF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noAutofit/>
          </a:bodyPr>
          <a:lstStyle/>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Sample tube/s (plain tube for serum and tubes containing different anticoagulants e.g., EDTA or heparin depending on the tests requested)</a:t>
            </a:r>
            <a:endParaRPr lang="en-US" sz="2100" dirty="0"/>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Blood sampling system (e.g., vacutainer) or syringe and needle</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Tourniquet</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Skin antiseptic solution e.g., 70% isopropyl alcohol</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Gauze pads, adhesive bandage</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Tay for assembling blood collection tools</a:t>
            </a:r>
          </a:p>
          <a:p>
            <a:pPr marL="285750" indent="-285750">
              <a:buSzPct val="100000"/>
              <a:buFont typeface="Arial"/>
              <a:buChar char="•"/>
              <a:defRPr sz="2000">
                <a:latin typeface="Source Sans Pro Regular"/>
                <a:ea typeface="Source Sans Pro Regular"/>
                <a:cs typeface="Source Sans Pro Regular"/>
                <a:sym typeface="Source Sans Pro Regular"/>
              </a:defRPr>
            </a:pPr>
            <a:r>
              <a:rPr sz="2100" dirty="0"/>
              <a:t>Rack for holding blood tubes.</a:t>
            </a:r>
          </a:p>
        </p:txBody>
      </p:sp>
      <p:sp>
        <p:nvSpPr>
          <p:cNvPr id="555" name="TextBox 5"/>
          <p:cNvSpPr txBox="1"/>
          <p:nvPr/>
        </p:nvSpPr>
        <p:spPr>
          <a:xfrm>
            <a:off x="957027" y="1721045"/>
            <a:ext cx="5040000" cy="430887"/>
          </a:xfrm>
          <a:prstGeom prst="rect">
            <a:avLst/>
          </a:prstGeom>
          <a:solidFill>
            <a:srgbClr val="E2F0D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000">
                <a:latin typeface="Source Sans Pro Regular"/>
                <a:ea typeface="Source Sans Pro Regular"/>
                <a:cs typeface="Source Sans Pro Regular"/>
                <a:sym typeface="Source Sans Pro Regular"/>
              </a:defRPr>
            </a:lvl1pPr>
          </a:lstStyle>
          <a:p>
            <a:pPr algn="ctr"/>
            <a:r>
              <a:rPr sz="2200" dirty="0"/>
              <a:t>Material for stool sample collection:</a:t>
            </a:r>
          </a:p>
        </p:txBody>
      </p:sp>
      <p:sp>
        <p:nvSpPr>
          <p:cNvPr id="556" name="TextBox 7"/>
          <p:cNvSpPr txBox="1"/>
          <p:nvPr/>
        </p:nvSpPr>
        <p:spPr>
          <a:xfrm>
            <a:off x="6056673" y="1721045"/>
            <a:ext cx="5040000" cy="430887"/>
          </a:xfrm>
          <a:prstGeom prst="rect">
            <a:avLst/>
          </a:prstGeom>
          <a:solidFill>
            <a:srgbClr val="DEEBF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000">
                <a:latin typeface="Source Sans Pro Regular"/>
                <a:ea typeface="Source Sans Pro Regular"/>
                <a:cs typeface="Source Sans Pro Regular"/>
                <a:sym typeface="Source Sans Pro Regular"/>
              </a:defRPr>
            </a:lvl1pPr>
          </a:lstStyle>
          <a:p>
            <a:pPr algn="ctr"/>
            <a:r>
              <a:rPr sz="2200" dirty="0"/>
              <a:t>Material for blood sample collection:</a:t>
            </a:r>
          </a:p>
        </p:txBody>
      </p:sp>
      <p:pic>
        <p:nvPicPr>
          <p:cNvPr id="557" name="Picture 2" descr="Picture 2"/>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58"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(4)</a:t>
            </a:r>
            <a:r>
              <a:rPr lang="en-US" b="1" dirty="0"/>
              <a:t> </a:t>
            </a:r>
          </a:p>
        </p:txBody>
      </p:sp>
      <p:sp>
        <p:nvSpPr>
          <p:cNvPr id="559" name="TextBox 8"/>
          <p:cNvSpPr txBox="1"/>
          <p:nvPr/>
        </p:nvSpPr>
        <p:spPr>
          <a:xfrm>
            <a:off x="318990" y="773989"/>
            <a:ext cx="10653810"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defRPr sz="2800">
                <a:solidFill>
                  <a:schemeClr val="accent2"/>
                </a:solidFill>
                <a:latin typeface="Source Sans Pro Bold"/>
                <a:ea typeface="Source Sans Pro Bold"/>
                <a:cs typeface="Source Sans Pro Bold"/>
                <a:sym typeface="Source Sans Pro Bold"/>
              </a:defRPr>
            </a:pPr>
            <a:r>
              <a:rPr b="1" dirty="0"/>
              <a:t>3. Appropriate material for sample collection selected and properly disposed after use</a:t>
            </a:r>
            <a:endParaRPr lang="en-US"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5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5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 grpId="0" animBg="1" advAuto="0"/>
      <p:bldP spid="554" grpId="0" animBg="1" advAuto="0"/>
      <p:bldP spid="555" grpId="0" animBg="1" advAuto="0"/>
      <p:bldP spid="556" grpId="0" animBg="1" advAuto="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Content Placeholder 2"/>
          <p:cNvSpPr txBox="1"/>
          <p:nvPr/>
        </p:nvSpPr>
        <p:spPr>
          <a:xfrm>
            <a:off x="1934953" y="2030255"/>
            <a:ext cx="3947161" cy="4421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a:spcBef>
                <a:spcPts val="500"/>
              </a:spcBef>
              <a:defRPr sz="2400">
                <a:latin typeface="Source Sans Pro Regular"/>
                <a:ea typeface="Source Sans Pro Regular"/>
                <a:cs typeface="Source Sans Pro Regular"/>
                <a:sym typeface="Source Sans Pro Regular"/>
              </a:defRPr>
            </a:pPr>
            <a:r>
              <a:rPr b="1" dirty="0">
                <a:solidFill>
                  <a:srgbClr val="729E2D"/>
                </a:solidFill>
                <a:latin typeface="Source Sans Pro Bold"/>
              </a:rPr>
              <a:t>How well did you do?</a:t>
            </a:r>
            <a:endParaRPr b="1" dirty="0">
              <a:solidFill>
                <a:srgbClr val="729E2D"/>
              </a:solidFill>
              <a:latin typeface="Source Sans Pro Bold"/>
              <a:ea typeface="Arial"/>
              <a:cs typeface="Arial"/>
              <a:sym typeface="Arial"/>
            </a:endParaRPr>
          </a:p>
          <a:p>
            <a:pPr marL="342900" indent="-342900">
              <a:spcBef>
                <a:spcPts val="500"/>
              </a:spcBef>
              <a:buClr>
                <a:schemeClr val="accent3"/>
              </a:buClr>
              <a:buSzPct val="100000"/>
              <a:buFont typeface="Arial"/>
              <a:buChar char="•"/>
              <a:defRPr sz="2400">
                <a:latin typeface="Source Sans Pro Regular"/>
                <a:ea typeface="Source Sans Pro Regular"/>
                <a:cs typeface="Source Sans Pro Regular"/>
                <a:sym typeface="Source Sans Pro Regular"/>
              </a:defRPr>
            </a:pPr>
            <a:r>
              <a:rPr lang="en-US" dirty="0"/>
              <a:t>Data should be complete, accurate, specific.</a:t>
            </a:r>
          </a:p>
          <a:p>
            <a:pPr>
              <a:spcBef>
                <a:spcPts val="400"/>
              </a:spcBef>
              <a:defRPr sz="2400">
                <a:latin typeface="Source Sans Pro Regular"/>
                <a:ea typeface="Source Sans Pro Regular"/>
                <a:cs typeface="Source Sans Pro Regular"/>
                <a:sym typeface="Source Sans Pro Regular"/>
              </a:defRPr>
            </a:pPr>
            <a:endParaRPr dirty="0"/>
          </a:p>
        </p:txBody>
      </p:sp>
      <p:pic>
        <p:nvPicPr>
          <p:cNvPr id="564" name="Picture 3" descr="Picture 3"/>
          <p:cNvPicPr>
            <a:picLocks noChangeAspect="1"/>
          </p:cNvPicPr>
          <p:nvPr/>
        </p:nvPicPr>
        <p:blipFill>
          <a:blip r:embed="rId2"/>
          <a:srcRect l="27158" t="23600" r="43200" b="9350"/>
          <a:stretch>
            <a:fillRect/>
          </a:stretch>
        </p:blipFill>
        <p:spPr>
          <a:xfrm>
            <a:off x="6324164" y="1291997"/>
            <a:ext cx="3754556" cy="5029502"/>
          </a:xfrm>
          <a:prstGeom prst="rect">
            <a:avLst/>
          </a:prstGeom>
          <a:ln w="12700">
            <a:miter lim="400000"/>
          </a:ln>
        </p:spPr>
      </p:pic>
      <p:pic>
        <p:nvPicPr>
          <p:cNvPr id="565" name="Picture 6" descr="Picture 6"/>
          <p:cNvPicPr>
            <a:picLocks noChangeAspect="1"/>
          </p:cNvPicPr>
          <p:nvPr/>
        </p:nvPicPr>
        <p:blipFill>
          <a:blip r:embed="rId3"/>
          <a:stretch>
            <a:fillRect/>
          </a:stretch>
        </p:blipFill>
        <p:spPr>
          <a:xfrm>
            <a:off x="0" y="0"/>
            <a:ext cx="5927834" cy="708080"/>
          </a:xfrm>
          <a:prstGeom prst="rect">
            <a:avLst/>
          </a:prstGeom>
          <a:ln w="12700">
            <a:miter lim="400000"/>
          </a:ln>
        </p:spPr>
      </p:pic>
      <p:sp>
        <p:nvSpPr>
          <p:cNvPr id="566"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(4)</a:t>
            </a:r>
            <a:r>
              <a:rPr lang="en-US" b="1" dirty="0"/>
              <a:t> </a:t>
            </a:r>
          </a:p>
        </p:txBody>
      </p:sp>
      <p:sp>
        <p:nvSpPr>
          <p:cNvPr id="567" name="TextBox 8"/>
          <p:cNvSpPr txBox="1"/>
          <p:nvPr/>
        </p:nvSpPr>
        <p:spPr>
          <a:xfrm>
            <a:off x="318989" y="773988"/>
            <a:ext cx="930480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3. Laboratory test request form properly completed</a:t>
            </a:r>
            <a:endParaRPr lang="en-US" b="1" dirty="0"/>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 name="Content Placeholder 3"/>
          <p:cNvGraphicFramePr/>
          <p:nvPr/>
        </p:nvGraphicFramePr>
        <p:xfrm>
          <a:off x="1667392" y="1374120"/>
          <a:ext cx="9036496" cy="4710271"/>
        </p:xfrm>
        <a:graphic>
          <a:graphicData uri="http://schemas.openxmlformats.org/drawingml/2006/table">
            <a:tbl>
              <a:tblPr firstRow="1" bandRow="1">
                <a:tableStyleId>{4C3C2611-4C71-4FC5-86AE-919BDF0F9419}</a:tableStyleId>
              </a:tblPr>
              <a:tblGrid>
                <a:gridCol w="702910">
                  <a:extLst>
                    <a:ext uri="{9D8B030D-6E8A-4147-A177-3AD203B41FA5}">
                      <a16:colId xmlns:a16="http://schemas.microsoft.com/office/drawing/2014/main" val="20000"/>
                    </a:ext>
                  </a:extLst>
                </a:gridCol>
                <a:gridCol w="881266">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1584176">
                  <a:extLst>
                    <a:ext uri="{9D8B030D-6E8A-4147-A177-3AD203B41FA5}">
                      <a16:colId xmlns:a16="http://schemas.microsoft.com/office/drawing/2014/main" val="20003"/>
                    </a:ext>
                  </a:extLst>
                </a:gridCol>
                <a:gridCol w="2137465">
                  <a:extLst>
                    <a:ext uri="{9D8B030D-6E8A-4147-A177-3AD203B41FA5}">
                      <a16:colId xmlns:a16="http://schemas.microsoft.com/office/drawing/2014/main" val="20004"/>
                    </a:ext>
                  </a:extLst>
                </a:gridCol>
                <a:gridCol w="2038999">
                  <a:extLst>
                    <a:ext uri="{9D8B030D-6E8A-4147-A177-3AD203B41FA5}">
                      <a16:colId xmlns:a16="http://schemas.microsoft.com/office/drawing/2014/main" val="20005"/>
                    </a:ext>
                  </a:extLst>
                </a:gridCol>
                <a:gridCol w="683568">
                  <a:extLst>
                    <a:ext uri="{9D8B030D-6E8A-4147-A177-3AD203B41FA5}">
                      <a16:colId xmlns:a16="http://schemas.microsoft.com/office/drawing/2014/main" val="20006"/>
                    </a:ext>
                  </a:extLst>
                </a:gridCol>
              </a:tblGrid>
              <a:tr h="357973">
                <a:tc>
                  <a:txBody>
                    <a:bodyPr/>
                    <a:lstStyle/>
                    <a:p>
                      <a:pPr defTabSz="289320">
                        <a:lnSpc>
                          <a:spcPct val="107000"/>
                        </a:lnSpc>
                        <a:defRPr sz="1800" b="0">
                          <a:solidFill>
                            <a:srgbClr val="000000"/>
                          </a:solidFill>
                        </a:defRPr>
                      </a:pPr>
                      <a:r>
                        <a:rPr sz="1000">
                          <a:solidFill>
                            <a:srgbClr val="FFFFFF"/>
                          </a:solidFill>
                          <a:latin typeface="Source Sans Pro Regular"/>
                          <a:ea typeface="Source Sans Pro Regular"/>
                          <a:cs typeface="Source Sans Pro Regular"/>
                        </a:rPr>
                        <a:t>What</a:t>
                      </a:r>
                    </a:p>
                  </a:txBody>
                  <a:tcPr marL="42324" marR="42324" marT="42324" marB="42324" horzOverflow="overflow"/>
                </a:tc>
                <a:tc>
                  <a:txBody>
                    <a:bodyPr/>
                    <a:lstStyle/>
                    <a:p>
                      <a:pPr defTabSz="289320">
                        <a:lnSpc>
                          <a:spcPct val="107000"/>
                        </a:lnSpc>
                        <a:defRPr sz="1800" b="0">
                          <a:solidFill>
                            <a:srgbClr val="000000"/>
                          </a:solidFill>
                        </a:defRPr>
                      </a:pPr>
                      <a:r>
                        <a:rPr sz="1000">
                          <a:solidFill>
                            <a:srgbClr val="FFFFFF"/>
                          </a:solidFill>
                          <a:latin typeface="Source Sans Pro Regular"/>
                          <a:ea typeface="Source Sans Pro Regular"/>
                          <a:cs typeface="Source Sans Pro Regular"/>
                        </a:rPr>
                        <a:t>Why</a:t>
                      </a:r>
                    </a:p>
                  </a:txBody>
                  <a:tcPr marL="42324" marR="42324" marT="42324" marB="42324" horzOverflow="overflow"/>
                </a:tc>
                <a:tc>
                  <a:txBody>
                    <a:bodyPr/>
                    <a:lstStyle/>
                    <a:p>
                      <a:pPr defTabSz="289320">
                        <a:lnSpc>
                          <a:spcPct val="107000"/>
                        </a:lnSpc>
                        <a:defRPr sz="1800" b="0">
                          <a:solidFill>
                            <a:srgbClr val="000000"/>
                          </a:solidFill>
                        </a:defRPr>
                      </a:pPr>
                      <a:r>
                        <a:rPr sz="1000">
                          <a:solidFill>
                            <a:srgbClr val="FFFFFF"/>
                          </a:solidFill>
                          <a:latin typeface="Source Sans Pro Regular"/>
                          <a:ea typeface="Source Sans Pro Regular"/>
                          <a:cs typeface="Source Sans Pro Regular"/>
                        </a:rPr>
                        <a:t>When</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Source Sans Pro Regular"/>
                          <a:ea typeface="Source Sans Pro Regular"/>
                          <a:cs typeface="Source Sans Pro Regular"/>
                        </a:rPr>
                        <a:t>How</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Source Sans Pro Regular"/>
                          <a:ea typeface="Source Sans Pro Regular"/>
                          <a:cs typeface="Source Sans Pro Regular"/>
                        </a:rPr>
                        <a:t>Transport media</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Source Sans Pro Regular"/>
                          <a:ea typeface="Source Sans Pro Regular"/>
                          <a:cs typeface="Source Sans Pro Regular"/>
                        </a:rPr>
                        <a:t>Storage</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Source Sans Pro Regular"/>
                          <a:ea typeface="Source Sans Pro Regular"/>
                          <a:cs typeface="Source Sans Pro Regular"/>
                        </a:rPr>
                        <a:t>transport</a:t>
                      </a:r>
                    </a:p>
                  </a:txBody>
                  <a:tcPr marL="42324" marR="42324" marT="42324" marB="42324" horzOverflow="overflow"/>
                </a:tc>
                <a:extLst>
                  <a:ext uri="{0D108BD9-81ED-4DB2-BD59-A6C34878D82A}">
                    <a16:rowId xmlns:a16="http://schemas.microsoft.com/office/drawing/2014/main" val="10000"/>
                  </a:ext>
                </a:extLst>
              </a:tr>
              <a:tr h="2027421">
                <a:tc>
                  <a:txBody>
                    <a:bodyPr/>
                    <a:lstStyle/>
                    <a:p>
                      <a:pPr defTabSz="289320">
                        <a:lnSpc>
                          <a:spcPct val="107000"/>
                        </a:lnSpc>
                        <a:spcBef>
                          <a:spcPts val="800"/>
                        </a:spcBef>
                        <a:defRPr sz="1800"/>
                      </a:pPr>
                      <a:r>
                        <a:rPr sz="1200">
                          <a:latin typeface="Source Sans Pro Regular"/>
                          <a:ea typeface="Source Sans Pro Regular"/>
                          <a:cs typeface="Source Sans Pro Regular"/>
                        </a:rPr>
                        <a:t>Stool sample</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To diagnose enteric pathogens (bacteria, viruses or parasites)</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As soon as possible and preferably before antimicrobial treatment</a:t>
                      </a:r>
                    </a:p>
                  </a:txBody>
                  <a:tcPr marL="42324" marR="42324" marT="42324" marB="42324" horzOverflow="overflow"/>
                </a:tc>
                <a:tc>
                  <a:txBody>
                    <a:bodyPr/>
                    <a:lstStyle/>
                    <a:p>
                      <a:pPr defTabSz="289320">
                        <a:lnSpc>
                          <a:spcPct val="107000"/>
                        </a:lnSpc>
                        <a:spcBef>
                          <a:spcPts val="800"/>
                        </a:spcBef>
                        <a:defRPr sz="1200">
                          <a:latin typeface="Source Sans Pro Regular"/>
                          <a:ea typeface="Source Sans Pro Regular"/>
                          <a:cs typeface="Source Sans Pro Regular"/>
                        </a:defRPr>
                      </a:pPr>
                      <a:r>
                        <a:t>Collect a stool nut (≈5g) in a dry, clean, leak-proof screw cap container or swab the stool. Rectal swab can be useful from newborn and children.</a:t>
                      </a:r>
                    </a:p>
                    <a:p>
                      <a:pPr defTabSz="289320">
                        <a:lnSpc>
                          <a:spcPct val="107000"/>
                        </a:lnSpc>
                        <a:spcBef>
                          <a:spcPts val="800"/>
                        </a:spcBef>
                        <a:defRPr sz="1200">
                          <a:sym typeface="Calibri"/>
                        </a:defRPr>
                      </a:pPr>
                      <a:r>
                        <a:t>100g are needed for parasitology.</a:t>
                      </a:r>
                    </a:p>
                  </a:txBody>
                  <a:tcPr marL="42324" marR="42324" marT="42324" marB="42324" horzOverflow="overflow"/>
                </a:tc>
                <a:tc gridSpan="2">
                  <a:txBody>
                    <a:bodyPr/>
                    <a:lstStyle/>
                    <a:p>
                      <a:pPr defTabSz="289320">
                        <a:lnSpc>
                          <a:spcPct val="107000"/>
                        </a:lnSpc>
                        <a:spcBef>
                          <a:spcPts val="800"/>
                        </a:spcBef>
                        <a:defRPr sz="1200" u="sng">
                          <a:latin typeface="Source Sans Pro Regular"/>
                          <a:ea typeface="Source Sans Pro Regular"/>
                          <a:cs typeface="Source Sans Pro Regular"/>
                        </a:defRPr>
                      </a:pPr>
                      <a:r>
                        <a:t>Bacteriology</a:t>
                      </a:r>
                      <a:r>
                        <a:rPr u="none">
                          <a:latin typeface="+mj-lt"/>
                          <a:ea typeface="+mj-ea"/>
                          <a:cs typeface="+mj-cs"/>
                          <a:sym typeface="Calibri"/>
                        </a:rPr>
                        <a:t> : 2-8°C conservation allows 12h before analysis. Carry-Blair medium allows 48-72h before analysis</a:t>
                      </a:r>
                    </a:p>
                    <a:p>
                      <a:pPr defTabSz="289320">
                        <a:lnSpc>
                          <a:spcPct val="107000"/>
                        </a:lnSpc>
                        <a:spcBef>
                          <a:spcPts val="800"/>
                        </a:spcBef>
                        <a:defRPr sz="1200" u="sng">
                          <a:sym typeface="Calibri"/>
                        </a:defRPr>
                      </a:pPr>
                      <a:r>
                        <a:t>Virology</a:t>
                      </a:r>
                      <a:r>
                        <a:rPr u="none"/>
                        <a:t>: 2-8°C conservation allows 24-48h storage</a:t>
                      </a:r>
                    </a:p>
                    <a:p>
                      <a:pPr defTabSz="289320">
                        <a:lnSpc>
                          <a:spcPct val="107000"/>
                        </a:lnSpc>
                        <a:spcBef>
                          <a:spcPts val="800"/>
                        </a:spcBef>
                        <a:defRPr sz="1200" u="sng">
                          <a:sym typeface="Calibri"/>
                        </a:defRPr>
                      </a:pPr>
                      <a:r>
                        <a:t>Parasitology</a:t>
                      </a:r>
                      <a:r>
                        <a:rPr u="none"/>
                        <a:t>: stools must be mixed with preservative if not analysed within 4 hours.</a:t>
                      </a:r>
                    </a:p>
                    <a:p>
                      <a:pPr defTabSz="289320">
                        <a:lnSpc>
                          <a:spcPct val="107000"/>
                        </a:lnSpc>
                        <a:spcBef>
                          <a:spcPts val="800"/>
                        </a:spcBef>
                        <a:defRPr sz="1200">
                          <a:sym typeface="Calibri"/>
                        </a:defRPr>
                      </a:pPr>
                      <a:r>
                        <a:t>Collection process, container, transport medium, temperature during storage and transport,  delay before analysis, etc. may vary according to the suspected pathogen and tests performed. The lab is able to provide you with those information</a:t>
                      </a:r>
                    </a:p>
                  </a:txBody>
                  <a:tcPr marL="42324" marR="42324" marT="42324" marB="42324" horzOverflow="overflow"/>
                </a:tc>
                <a:tc hMerge="1">
                  <a:txBody>
                    <a:bodyPr/>
                    <a:lstStyle/>
                    <a:p>
                      <a:endParaRPr lang="en-US"/>
                    </a:p>
                  </a:txBody>
                  <a:tcPr/>
                </a:tc>
                <a:tc rowSpan="3">
                  <a:txBody>
                    <a:bodyPr/>
                    <a:lstStyle/>
                    <a:p>
                      <a:pPr defTabSz="289320">
                        <a:lnSpc>
                          <a:spcPct val="107000"/>
                        </a:lnSpc>
                        <a:spcBef>
                          <a:spcPts val="800"/>
                        </a:spcBef>
                        <a:defRPr sz="1800"/>
                      </a:pPr>
                      <a:r>
                        <a:rPr sz="1200" dirty="0">
                          <a:latin typeface="Source Sans Pro Regular"/>
                          <a:ea typeface="Source Sans Pro Regular"/>
                          <a:cs typeface="Source Sans Pro Regular"/>
                        </a:rPr>
                        <a:t>Triple package with biohazard label</a:t>
                      </a:r>
                    </a:p>
                  </a:txBody>
                  <a:tcPr marL="42324" marR="42324" marT="42324" marB="42324" anchor="ctr" horzOverflow="overflow"/>
                </a:tc>
                <a:extLst>
                  <a:ext uri="{0D108BD9-81ED-4DB2-BD59-A6C34878D82A}">
                    <a16:rowId xmlns:a16="http://schemas.microsoft.com/office/drawing/2014/main" val="10001"/>
                  </a:ext>
                </a:extLst>
              </a:tr>
              <a:tr h="1009008">
                <a:tc>
                  <a:txBody>
                    <a:bodyPr/>
                    <a:lstStyle/>
                    <a:p>
                      <a:pPr defTabSz="289320">
                        <a:lnSpc>
                          <a:spcPct val="107000"/>
                        </a:lnSpc>
                        <a:spcBef>
                          <a:spcPts val="800"/>
                        </a:spcBef>
                        <a:defRPr sz="1800"/>
                      </a:pPr>
                      <a:r>
                        <a:rPr sz="1200">
                          <a:latin typeface="Source Sans Pro Regular"/>
                          <a:ea typeface="Source Sans Pro Regular"/>
                          <a:cs typeface="Source Sans Pro Regular"/>
                        </a:rPr>
                        <a:t>Blood </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To diagnose chemical poisoning </a:t>
                      </a:r>
                    </a:p>
                  </a:txBody>
                  <a:tcPr marL="42324" marR="42324" marT="42324" marB="42324" horzOverflow="overflow"/>
                </a:tc>
                <a:tc>
                  <a:txBody>
                    <a:bodyPr/>
                    <a:lstStyle/>
                    <a:p>
                      <a:pPr defTabSz="289320">
                        <a:lnSpc>
                          <a:spcPct val="107000"/>
                        </a:lnSpc>
                        <a:spcBef>
                          <a:spcPts val="800"/>
                        </a:spcBef>
                        <a:defRPr sz="1800"/>
                      </a:pPr>
                      <a:r>
                        <a:rPr sz="1200" dirty="0">
                          <a:latin typeface="Source Sans Pro Regular"/>
                          <a:ea typeface="Source Sans Pro Regular"/>
                          <a:cs typeface="Source Sans Pro Regular"/>
                        </a:rPr>
                        <a:t>As soon as possible </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Venipuncture </a:t>
                      </a:r>
                    </a:p>
                  </a:txBody>
                  <a:tcPr marL="42324" marR="42324" marT="42324" marB="42324" horzOverflow="overflow"/>
                </a:tc>
                <a:tc gridSpan="2">
                  <a:txBody>
                    <a:bodyPr/>
                    <a:lstStyle/>
                    <a:p>
                      <a:pPr defTabSz="289320">
                        <a:lnSpc>
                          <a:spcPct val="107000"/>
                        </a:lnSpc>
                        <a:spcBef>
                          <a:spcPts val="800"/>
                        </a:spcBef>
                        <a:defRPr sz="1200">
                          <a:latin typeface="Source Sans Pro Regular"/>
                          <a:ea typeface="Source Sans Pro Regular"/>
                          <a:cs typeface="Source Sans Pro Regular"/>
                        </a:defRPr>
                      </a:pPr>
                      <a:r>
                        <a:t>For cadmium: EDTA or heparinized blood stored at 2-8°C, no delay before analysis.</a:t>
                      </a:r>
                    </a:p>
                    <a:p>
                      <a:pPr defTabSz="289320">
                        <a:lnSpc>
                          <a:spcPct val="107000"/>
                        </a:lnSpc>
                        <a:spcBef>
                          <a:spcPts val="800"/>
                        </a:spcBef>
                        <a:defRPr sz="1200">
                          <a:sym typeface="Calibri"/>
                        </a:defRPr>
                      </a:pPr>
                      <a:r>
                        <a:t>Tube, conditions during transport and delay before analysis depends on the suspected poison. The lab is able to provide you with that information.</a:t>
                      </a:r>
                    </a:p>
                  </a:txBody>
                  <a:tcPr marL="42324" marR="42324" marT="42324" marB="42324" horzOverflow="overflow"/>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914956">
                <a:tc>
                  <a:txBody>
                    <a:bodyPr/>
                    <a:lstStyle/>
                    <a:p>
                      <a:pPr defTabSz="289320">
                        <a:lnSpc>
                          <a:spcPct val="107000"/>
                        </a:lnSpc>
                        <a:spcBef>
                          <a:spcPts val="800"/>
                        </a:spcBef>
                        <a:defRPr sz="1800"/>
                      </a:pPr>
                      <a:r>
                        <a:rPr sz="1200">
                          <a:latin typeface="Source Sans Pro Regular"/>
                          <a:ea typeface="Source Sans Pro Regular"/>
                          <a:cs typeface="Source Sans Pro Regular"/>
                        </a:rPr>
                        <a:t>Blood</a:t>
                      </a:r>
                    </a:p>
                  </a:txBody>
                  <a:tcPr marL="42324" marR="42324" marT="42324" marB="42324" horzOverflow="overflow"/>
                </a:tc>
                <a:tc>
                  <a:txBody>
                    <a:bodyPr/>
                    <a:lstStyle/>
                    <a:p>
                      <a:pPr defTabSz="289320">
                        <a:lnSpc>
                          <a:spcPct val="107000"/>
                        </a:lnSpc>
                        <a:spcBef>
                          <a:spcPts val="800"/>
                        </a:spcBef>
                        <a:defRPr sz="1200">
                          <a:latin typeface="Source Sans Pro Regular"/>
                          <a:ea typeface="Source Sans Pro Regular"/>
                          <a:cs typeface="Source Sans Pro Regular"/>
                        </a:defRPr>
                      </a:pPr>
                      <a:r>
                        <a:t>For biochemical analysis</a:t>
                      </a:r>
                    </a:p>
                    <a:p>
                      <a:pPr defTabSz="289320">
                        <a:lnSpc>
                          <a:spcPct val="107000"/>
                        </a:lnSpc>
                        <a:spcBef>
                          <a:spcPts val="800"/>
                        </a:spcBef>
                        <a:defRPr sz="1200">
                          <a:sym typeface="Calibri"/>
                        </a:defRPr>
                      </a:pPr>
                      <a:r>
                        <a:t>( Na, K,…) </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Upon physician request</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Venipuncture </a:t>
                      </a:r>
                    </a:p>
                  </a:txBody>
                  <a:tcPr marL="42324" marR="42324" marT="42324" marB="42324" horzOverflow="overflow"/>
                </a:tc>
                <a:tc>
                  <a:txBody>
                    <a:bodyPr/>
                    <a:lstStyle/>
                    <a:p>
                      <a:pPr defTabSz="289320">
                        <a:lnSpc>
                          <a:spcPct val="107000"/>
                        </a:lnSpc>
                        <a:spcBef>
                          <a:spcPts val="800"/>
                        </a:spcBef>
                        <a:defRPr sz="1800"/>
                      </a:pPr>
                      <a:r>
                        <a:rPr sz="1200">
                          <a:latin typeface="Source Sans Pro Regular"/>
                          <a:ea typeface="Source Sans Pro Regular"/>
                          <a:cs typeface="Source Sans Pro Regular"/>
                        </a:rPr>
                        <a:t>Dry or clot activator blood tube or heparinized blood tube</a:t>
                      </a:r>
                    </a:p>
                  </a:txBody>
                  <a:tcPr marL="42324" marR="42324" marT="42324" marB="42324" horzOverflow="overflow"/>
                </a:tc>
                <a:tc>
                  <a:txBody>
                    <a:bodyPr/>
                    <a:lstStyle/>
                    <a:p>
                      <a:pPr defTabSz="289320">
                        <a:lnSpc>
                          <a:spcPct val="107000"/>
                        </a:lnSpc>
                        <a:spcBef>
                          <a:spcPts val="800"/>
                        </a:spcBef>
                        <a:defRPr sz="1800"/>
                      </a:pPr>
                      <a:r>
                        <a:rPr sz="1200" dirty="0">
                          <a:latin typeface="Source Sans Pro Regular"/>
                          <a:ea typeface="Source Sans Pro Regular"/>
                          <a:cs typeface="Source Sans Pro Regular"/>
                        </a:rPr>
                        <a:t>Delays before analysis depends on the test (e.g. for potassium, blood must be centrifuged and decanted within 4 hours)</a:t>
                      </a:r>
                    </a:p>
                  </a:txBody>
                  <a:tcPr marL="42324" marR="42324" marT="42324" marB="42324" horzOverflow="overflow"/>
                </a:tc>
                <a:tc vMerge="1">
                  <a:txBody>
                    <a:bodyPr/>
                    <a:lstStyle/>
                    <a:p>
                      <a:endParaRPr lang="en-US"/>
                    </a:p>
                  </a:txBody>
                  <a:tcPr/>
                </a:tc>
                <a:extLst>
                  <a:ext uri="{0D108BD9-81ED-4DB2-BD59-A6C34878D82A}">
                    <a16:rowId xmlns:a16="http://schemas.microsoft.com/office/drawing/2014/main" val="10003"/>
                  </a:ext>
                </a:extLst>
              </a:tr>
            </a:tbl>
          </a:graphicData>
        </a:graphic>
      </p:graphicFrame>
      <p:pic>
        <p:nvPicPr>
          <p:cNvPr id="574" name="Picture 2" descr="Picture 2"/>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75"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(4)</a:t>
            </a:r>
            <a:r>
              <a:rPr lang="en-US" b="1" dirty="0"/>
              <a:t> </a:t>
            </a:r>
          </a:p>
        </p:txBody>
      </p:sp>
      <p:sp>
        <p:nvSpPr>
          <p:cNvPr id="576" name="TextBox 5"/>
          <p:cNvSpPr txBox="1"/>
          <p:nvPr/>
        </p:nvSpPr>
        <p:spPr>
          <a:xfrm>
            <a:off x="318989" y="773988"/>
            <a:ext cx="930480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3. Laboratory test request form properly completed</a:t>
            </a:r>
            <a:endParaRPr lang="en-US" b="1" dirty="0"/>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TextBox 2"/>
          <p:cNvSpPr txBox="1"/>
          <p:nvPr/>
        </p:nvSpPr>
        <p:spPr>
          <a:xfrm>
            <a:off x="788480" y="2036786"/>
            <a:ext cx="10185705" cy="878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2400">
                <a:latin typeface="Source Sans Pro Regular"/>
                <a:ea typeface="Source Sans Pro Regular"/>
                <a:cs typeface="Source Sans Pro Regular"/>
                <a:sym typeface="Source Sans Pro Regular"/>
              </a:defRPr>
            </a:lvl1pPr>
          </a:lstStyle>
          <a:p>
            <a:r>
              <a:t>PPE to be used for sample collection in this situation, based on risk assessment:</a:t>
            </a:r>
          </a:p>
        </p:txBody>
      </p:sp>
      <p:pic>
        <p:nvPicPr>
          <p:cNvPr id="581" name="Picture 3" descr="Picture 3"/>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82" name="Title 1"/>
          <p:cNvSpPr txBox="1"/>
          <p:nvPr/>
        </p:nvSpPr>
        <p:spPr>
          <a:xfrm>
            <a:off x="318990" y="65908"/>
            <a:ext cx="4974545"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C3 Debriefing (5)</a:t>
            </a:r>
            <a:r>
              <a:rPr lang="en-US" b="1" dirty="0"/>
              <a:t> </a:t>
            </a:r>
          </a:p>
        </p:txBody>
      </p:sp>
      <p:sp>
        <p:nvSpPr>
          <p:cNvPr id="583" name="TextBox 5"/>
          <p:cNvSpPr txBox="1"/>
          <p:nvPr/>
        </p:nvSpPr>
        <p:spPr>
          <a:xfrm>
            <a:off x="318987" y="773989"/>
            <a:ext cx="9719085"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defRPr sz="2800">
                <a:solidFill>
                  <a:schemeClr val="accent2"/>
                </a:solidFill>
                <a:latin typeface="Source Sans Pro Bold"/>
                <a:ea typeface="Source Sans Pro Bold"/>
                <a:cs typeface="Source Sans Pro Bold"/>
                <a:sym typeface="Source Sans Pro Bold"/>
              </a:defRPr>
            </a:pPr>
            <a:r>
              <a:rPr b="1" dirty="0"/>
              <a:t>4. Correct selection, practice of donning and doffing PPE observed, proper management after use</a:t>
            </a:r>
            <a:endParaRPr lang="en-US" b="1" dirty="0"/>
          </a:p>
        </p:txBody>
      </p:sp>
      <p:sp>
        <p:nvSpPr>
          <p:cNvPr id="2" name="Shape 402">
            <a:extLst>
              <a:ext uri="{FF2B5EF4-FFF2-40B4-BE49-F238E27FC236}">
                <a16:creationId xmlns:a16="http://schemas.microsoft.com/office/drawing/2014/main" id="{EF075DC9-E9D8-C7FC-0556-578F015A8E32}"/>
              </a:ext>
            </a:extLst>
          </p:cNvPr>
          <p:cNvSpPr txBox="1"/>
          <p:nvPr/>
        </p:nvSpPr>
        <p:spPr>
          <a:xfrm>
            <a:off x="6386484" y="5109073"/>
            <a:ext cx="1477458" cy="393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t>Face shield</a:t>
            </a:r>
          </a:p>
        </p:txBody>
      </p:sp>
      <p:sp>
        <p:nvSpPr>
          <p:cNvPr id="3" name="Shape 403">
            <a:extLst>
              <a:ext uri="{FF2B5EF4-FFF2-40B4-BE49-F238E27FC236}">
                <a16:creationId xmlns:a16="http://schemas.microsoft.com/office/drawing/2014/main" id="{1E4DE1EE-5443-3B44-CB03-66F43EDAF219}"/>
              </a:ext>
            </a:extLst>
          </p:cNvPr>
          <p:cNvSpPr txBox="1"/>
          <p:nvPr/>
        </p:nvSpPr>
        <p:spPr>
          <a:xfrm>
            <a:off x="4411428" y="5109072"/>
            <a:ext cx="1784533" cy="393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t>Mask</a:t>
            </a:r>
          </a:p>
        </p:txBody>
      </p:sp>
      <p:sp>
        <p:nvSpPr>
          <p:cNvPr id="4" name="Shape 403">
            <a:extLst>
              <a:ext uri="{FF2B5EF4-FFF2-40B4-BE49-F238E27FC236}">
                <a16:creationId xmlns:a16="http://schemas.microsoft.com/office/drawing/2014/main" id="{7BD924AC-F3B4-2209-57A9-F24540E8A7CD}"/>
              </a:ext>
            </a:extLst>
          </p:cNvPr>
          <p:cNvSpPr txBox="1"/>
          <p:nvPr/>
        </p:nvSpPr>
        <p:spPr>
          <a:xfrm>
            <a:off x="1884526" y="5109072"/>
            <a:ext cx="1386475" cy="393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t>Gloves</a:t>
            </a:r>
          </a:p>
        </p:txBody>
      </p:sp>
      <p:sp>
        <p:nvSpPr>
          <p:cNvPr id="5" name="Shape 395">
            <a:extLst>
              <a:ext uri="{FF2B5EF4-FFF2-40B4-BE49-F238E27FC236}">
                <a16:creationId xmlns:a16="http://schemas.microsoft.com/office/drawing/2014/main" id="{8AD9DE85-3A75-162C-94D5-04470D1BFBEE}"/>
              </a:ext>
            </a:extLst>
          </p:cNvPr>
          <p:cNvSpPr txBox="1"/>
          <p:nvPr/>
        </p:nvSpPr>
        <p:spPr>
          <a:xfrm>
            <a:off x="9098156" y="5109071"/>
            <a:ext cx="884169" cy="393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defRPr sz="2400">
                <a:solidFill>
                  <a:srgbClr val="002060"/>
                </a:solidFill>
                <a:latin typeface="Source Sans Pro Regular"/>
                <a:ea typeface="Source Sans Pro Regular"/>
                <a:cs typeface="Source Sans Pro Regular"/>
                <a:sym typeface="Source Sans Pro Regular"/>
              </a:defRPr>
            </a:lvl1pPr>
          </a:lstStyle>
          <a:p>
            <a:r>
              <a:rPr dirty="0"/>
              <a:t>Gown</a:t>
            </a:r>
          </a:p>
        </p:txBody>
      </p:sp>
      <p:pic>
        <p:nvPicPr>
          <p:cNvPr id="15" name="Kép 14" descr="A képen kerék látható&#10;&#10;Automatikusan generált leírás">
            <a:extLst>
              <a:ext uri="{FF2B5EF4-FFF2-40B4-BE49-F238E27FC236}">
                <a16:creationId xmlns:a16="http://schemas.microsoft.com/office/drawing/2014/main" id="{E08CE2DC-9691-0B5D-A41B-DBEF71A432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111" y="2803531"/>
            <a:ext cx="9527446" cy="2383440"/>
          </a:xfrm>
          <a:prstGeom prst="rect">
            <a:avLst/>
          </a:prstGeom>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Title 1"/>
          <p:cNvSpPr txBox="1">
            <a:spLocks noGrp="1"/>
          </p:cNvSpPr>
          <p:nvPr>
            <p:ph type="title"/>
          </p:nvPr>
        </p:nvSpPr>
        <p:spPr>
          <a:xfrm>
            <a:off x="216793" y="-64898"/>
            <a:ext cx="5619400" cy="937896"/>
          </a:xfrm>
          <a:prstGeom prst="rect">
            <a:avLst/>
          </a:prstGeom>
        </p:spPr>
        <p:txBody>
          <a:bodyPr lIns="45719" tIns="45720" rIns="45719" bIns="45720" anchor="ctr">
            <a:normAutofit/>
          </a:bodyPr>
          <a:lstStyle/>
          <a:p>
            <a:pPr defTabSz="199630">
              <a:defRPr sz="2760"/>
            </a:pPr>
            <a:r>
              <a:rPr sz="2750" b="1" dirty="0"/>
              <a:t>Potential risks of chemical contaminants in drinking-water (1) </a:t>
            </a:r>
          </a:p>
        </p:txBody>
      </p:sp>
      <p:sp>
        <p:nvSpPr>
          <p:cNvPr id="592" name="TextBox 4"/>
          <p:cNvSpPr txBox="1"/>
          <p:nvPr/>
        </p:nvSpPr>
        <p:spPr>
          <a:xfrm>
            <a:off x="1622454" y="2100764"/>
            <a:ext cx="8923625" cy="26776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400">
                <a:latin typeface="Source Sans Pro Regular"/>
                <a:ea typeface="Source Sans Pro Regular"/>
                <a:cs typeface="Source Sans Pro Regular"/>
                <a:sym typeface="Source Sans Pro Regular"/>
              </a:defRPr>
            </a:lvl1pPr>
          </a:lstStyle>
          <a:p>
            <a:r>
              <a:rPr dirty="0"/>
              <a:t>“I want to inform you of similar cases seen in </a:t>
            </a:r>
            <a:r>
              <a:rPr dirty="0" err="1"/>
              <a:t>Guntana</a:t>
            </a:r>
            <a:r>
              <a:rPr dirty="0"/>
              <a:t> village, which is 40 km away from the main village. The people in this village are employed in a national metal factory. They have complained about the factory’s unhygienic dumping of wastes in </a:t>
            </a:r>
            <a:r>
              <a:rPr dirty="0" err="1"/>
              <a:t>Bughaw</a:t>
            </a:r>
            <a:r>
              <a:rPr dirty="0"/>
              <a:t> river, where they get their drinking water from. The Ministry of the Environment and Water Resources are investigating this issue. I will send you their report by email.”</a:t>
            </a:r>
          </a:p>
        </p:txBody>
      </p:sp>
      <p:sp>
        <p:nvSpPr>
          <p:cNvPr id="593" name="TextBox 5"/>
          <p:cNvSpPr txBox="1"/>
          <p:nvPr/>
        </p:nvSpPr>
        <p:spPr>
          <a:xfrm>
            <a:off x="180000" y="972000"/>
            <a:ext cx="8261490" cy="937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nSpc>
                <a:spcPct val="115000"/>
              </a:lnSpc>
              <a:spcBef>
                <a:spcPts val="1000"/>
              </a:spcBef>
              <a:defRPr sz="2400">
                <a:solidFill>
                  <a:srgbClr val="548235"/>
                </a:solidFill>
                <a:latin typeface="Source Sans Pro Regular"/>
                <a:ea typeface="Source Sans Pro Regular"/>
                <a:cs typeface="Source Sans Pro Regular"/>
                <a:sym typeface="Source Sans Pro Regular"/>
              </a:defRPr>
            </a:lvl1pPr>
          </a:lstStyle>
          <a:p>
            <a:r>
              <a:rPr b="1" dirty="0"/>
              <a:t>The RRT receives a WhatsApp message from the Head of Communicable Diseases Department (HCDD) at Karan province:</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TextBox 4"/>
          <p:cNvSpPr txBox="1"/>
          <p:nvPr/>
        </p:nvSpPr>
        <p:spPr>
          <a:xfrm>
            <a:off x="161606" y="979883"/>
            <a:ext cx="10828810" cy="12885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nSpc>
                <a:spcPct val="115000"/>
              </a:lnSpc>
              <a:spcBef>
                <a:spcPts val="1000"/>
              </a:spcBef>
              <a:defRPr sz="2400">
                <a:solidFill>
                  <a:srgbClr val="548235"/>
                </a:solidFill>
                <a:latin typeface="Source Sans Pro Regular"/>
                <a:ea typeface="Source Sans Pro Regular"/>
                <a:cs typeface="Source Sans Pro Regular"/>
                <a:sym typeface="Source Sans Pro Regular"/>
              </a:defRPr>
            </a:lvl1pPr>
          </a:lstStyle>
          <a:p>
            <a:r>
              <a:rPr sz="2300" b="1" dirty="0"/>
              <a:t>Then the RRT receives from the Head of Communicable Diseases Department (HCDD) at Karan province the report sent to him by the Ministry of the Environment and Water Resources:</a:t>
            </a:r>
          </a:p>
        </p:txBody>
      </p:sp>
      <p:sp>
        <p:nvSpPr>
          <p:cNvPr id="598" name="Potential risks of chemical contaminants in drinking-water (2)"/>
          <p:cNvSpPr txBox="1">
            <a:spLocks noGrp="1"/>
          </p:cNvSpPr>
          <p:nvPr>
            <p:ph type="title"/>
          </p:nvPr>
        </p:nvSpPr>
        <p:spPr>
          <a:xfrm>
            <a:off x="216793" y="-64898"/>
            <a:ext cx="5619400" cy="937896"/>
          </a:xfrm>
          <a:prstGeom prst="rect">
            <a:avLst/>
          </a:prstGeom>
        </p:spPr>
        <p:txBody>
          <a:bodyPr lIns="45719" tIns="45720" rIns="45719" bIns="45720" anchor="ctr">
            <a:normAutofit/>
          </a:bodyPr>
          <a:lstStyle/>
          <a:p>
            <a:pPr defTabSz="199630">
              <a:defRPr sz="2760"/>
            </a:pPr>
            <a:r>
              <a:rPr sz="2750" b="1" dirty="0"/>
              <a:t>Potential risks of chemical contaminants in drinking-water (2)</a:t>
            </a:r>
            <a:r>
              <a:rPr sz="2750" dirty="0"/>
              <a:t> </a:t>
            </a:r>
          </a:p>
        </p:txBody>
      </p:sp>
      <p:pic>
        <p:nvPicPr>
          <p:cNvPr id="3" name="Picture 2">
            <a:extLst>
              <a:ext uri="{FF2B5EF4-FFF2-40B4-BE49-F238E27FC236}">
                <a16:creationId xmlns:a16="http://schemas.microsoft.com/office/drawing/2014/main" id="{57E93DE5-52A8-47C5-A499-2376A43BE9B5}"/>
              </a:ext>
            </a:extLst>
          </p:cNvPr>
          <p:cNvPicPr>
            <a:picLocks noChangeAspect="1"/>
          </p:cNvPicPr>
          <p:nvPr/>
        </p:nvPicPr>
        <p:blipFill rotWithShape="1">
          <a:blip r:embed="rId2"/>
          <a:srcRect l="28518" t="25000" r="25093" b="26805"/>
          <a:stretch/>
        </p:blipFill>
        <p:spPr>
          <a:xfrm>
            <a:off x="3026493" y="2268441"/>
            <a:ext cx="6438900" cy="4459677"/>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Title 1"/>
          <p:cNvSpPr txBox="1"/>
          <p:nvPr/>
        </p:nvSpPr>
        <p:spPr>
          <a:xfrm>
            <a:off x="279686" y="1165972"/>
            <a:ext cx="3348417" cy="978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defTabSz="514350">
              <a:lnSpc>
                <a:spcPct val="90000"/>
              </a:lnSpc>
              <a:defRPr sz="3200">
                <a:solidFill>
                  <a:srgbClr val="FFFFFF"/>
                </a:solidFill>
                <a:latin typeface="Source Sans Pro Bold"/>
                <a:ea typeface="Source Sans Pro Bold"/>
                <a:cs typeface="Source Sans Pro Bold"/>
                <a:sym typeface="Source Sans Pro Bold"/>
              </a:defRPr>
            </a:lvl1pPr>
          </a:lstStyle>
          <a:p>
            <a:r>
              <a:rPr b="1"/>
              <a:t>The RRT</a:t>
            </a:r>
            <a:r>
              <a:rPr lang="hu-HU" b="1"/>
              <a:t> </a:t>
            </a:r>
            <a:r>
              <a:rPr b="1"/>
              <a:t>skills</a:t>
            </a:r>
            <a:r>
              <a:rPr lang="hu-HU" b="1"/>
              <a:t> </a:t>
            </a:r>
            <a:br>
              <a:rPr lang="hu-HU" b="1"/>
            </a:br>
            <a:r>
              <a:rPr b="1"/>
              <a:t>drill</a:t>
            </a:r>
            <a:endParaRPr lang="en-US" b="1"/>
          </a:p>
        </p:txBody>
      </p:sp>
      <p:sp>
        <p:nvSpPr>
          <p:cNvPr id="4" name="Szövegdoboz 3">
            <a:extLst>
              <a:ext uri="{FF2B5EF4-FFF2-40B4-BE49-F238E27FC236}">
                <a16:creationId xmlns:a16="http://schemas.microsoft.com/office/drawing/2014/main" id="{86F33EA7-9A9E-350D-1AE6-D0003E67C533}"/>
              </a:ext>
            </a:extLst>
          </p:cNvPr>
          <p:cNvSpPr txBox="1"/>
          <p:nvPr/>
        </p:nvSpPr>
        <p:spPr>
          <a:xfrm>
            <a:off x="4416555" y="1528241"/>
            <a:ext cx="7529515" cy="38241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defRPr>
                <a:latin typeface="Arial"/>
                <a:ea typeface="Arial"/>
                <a:cs typeface="Arial"/>
                <a:sym typeface="Arial"/>
              </a:defRPr>
            </a:pPr>
            <a:r>
              <a:rPr lang="en-US" sz="2400">
                <a:latin typeface="Source Sans Pro Regular"/>
              </a:rPr>
              <a:t>The RRT drill makes use of a simulated scenario, in an imaginary country (Salam), through different potential hazards including:</a:t>
            </a:r>
          </a:p>
          <a:p>
            <a:pPr marL="288000" lvl="1" indent="-288000">
              <a:spcBef>
                <a:spcPts val="100"/>
              </a:spcBef>
              <a:buClr>
                <a:srgbClr val="65A000"/>
              </a:buClr>
              <a:buFont typeface="Arial" panose="020B0604020202020204" pitchFamily="34" charset="0"/>
              <a:buChar char="•"/>
              <a:defRPr sz="2200">
                <a:latin typeface="Arial"/>
                <a:ea typeface="Arial"/>
                <a:cs typeface="Arial"/>
                <a:sym typeface="Arial"/>
              </a:defRPr>
            </a:pPr>
            <a:r>
              <a:rPr lang="en-US" sz="2400">
                <a:latin typeface="Source Sans Pro Regular"/>
              </a:rPr>
              <a:t>  Chemical</a:t>
            </a:r>
          </a:p>
          <a:p>
            <a:pPr marL="288000" lvl="1" indent="-288000">
              <a:spcBef>
                <a:spcPts val="100"/>
              </a:spcBef>
              <a:buClr>
                <a:srgbClr val="65A000"/>
              </a:buClr>
              <a:buFont typeface="Arial" panose="020B0604020202020204" pitchFamily="34" charset="0"/>
              <a:buChar char="•"/>
              <a:defRPr sz="2200">
                <a:latin typeface="Arial"/>
                <a:ea typeface="Arial"/>
                <a:cs typeface="Arial"/>
                <a:sym typeface="Arial"/>
              </a:defRPr>
            </a:pPr>
            <a:r>
              <a:rPr lang="en-US" sz="2400">
                <a:latin typeface="Source Sans Pro Regular"/>
              </a:rPr>
              <a:t>  Environmental </a:t>
            </a:r>
          </a:p>
          <a:p>
            <a:pPr marL="288000" lvl="1" indent="-288000">
              <a:spcBef>
                <a:spcPts val="100"/>
              </a:spcBef>
              <a:buClr>
                <a:srgbClr val="65A000"/>
              </a:buClr>
              <a:buFont typeface="Arial" panose="020B0604020202020204" pitchFamily="34" charset="0"/>
              <a:buChar char="•"/>
              <a:defRPr sz="2200">
                <a:latin typeface="Arial"/>
                <a:ea typeface="Arial"/>
                <a:cs typeface="Arial"/>
                <a:sym typeface="Arial"/>
              </a:defRPr>
            </a:pPr>
            <a:r>
              <a:rPr lang="en-US" sz="2400">
                <a:latin typeface="Source Sans Pro Regular"/>
              </a:rPr>
              <a:t>  Infectious</a:t>
            </a:r>
          </a:p>
          <a:p>
            <a:pPr>
              <a:buClr>
                <a:schemeClr val="accent3"/>
              </a:buClr>
              <a:buSzPct val="100000"/>
              <a:buFont typeface="Courier New"/>
              <a:buChar char="o"/>
              <a:defRPr>
                <a:latin typeface="Arial"/>
                <a:ea typeface="Arial"/>
                <a:cs typeface="Arial"/>
                <a:sym typeface="Arial"/>
              </a:defRPr>
            </a:pPr>
            <a:endParaRPr lang="en-US" sz="2400">
              <a:latin typeface="Source Sans Pro Regular"/>
            </a:endParaRPr>
          </a:p>
          <a:p>
            <a:pPr>
              <a:defRPr>
                <a:latin typeface="Arial"/>
                <a:ea typeface="Arial"/>
                <a:cs typeface="Arial"/>
                <a:sym typeface="Arial"/>
              </a:defRPr>
            </a:pPr>
            <a:r>
              <a:rPr lang="en-US" sz="2400">
                <a:latin typeface="Source Sans Pro Regular"/>
              </a:rPr>
              <a:t>All information is fictitious and was specially created for learning purposes.</a:t>
            </a:r>
          </a:p>
          <a:p>
            <a:pPr marL="0" marR="0" indent="0" algn="l" defTabSz="914400" rtl="0" fontAlgn="auto" latinLnBrk="0" hangingPunct="0">
              <a:lnSpc>
                <a:spcPct val="100000"/>
              </a:lnSpc>
              <a:spcBef>
                <a:spcPts val="0"/>
              </a:spcBef>
              <a:spcAft>
                <a:spcPts val="0"/>
              </a:spcAft>
              <a:buClrTx/>
              <a:buSzTx/>
              <a:buFontTx/>
              <a:buNone/>
              <a:tabLst/>
            </a:pPr>
            <a:endParaRPr kumimoji="0" lang="hu-HU" sz="2400" b="0" i="0" u="none" strike="noStrike" cap="none" spc="0" normalizeH="0" baseline="0">
              <a:ln>
                <a:noFill/>
              </a:ln>
              <a:solidFill>
                <a:srgbClr val="000000"/>
              </a:solidFill>
              <a:effectLst/>
              <a:uFillTx/>
              <a:latin typeface="Source Sans Pro Regular"/>
              <a:sym typeface="Calibri"/>
            </a:endParaRPr>
          </a:p>
        </p:txBody>
      </p:sp>
      <p:sp>
        <p:nvSpPr>
          <p:cNvPr id="9" name="Rounded Rectangle 8">
            <a:extLst>
              <a:ext uri="{FF2B5EF4-FFF2-40B4-BE49-F238E27FC236}">
                <a16:creationId xmlns:a16="http://schemas.microsoft.com/office/drawing/2014/main" id="{A83AFDFF-E13C-BB5E-12AE-8C2BF2822081}"/>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777780179"/>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Google Shape;308;p8"/>
          <p:cNvSpPr txBox="1">
            <a:spLocks noGrp="1"/>
          </p:cNvSpPr>
          <p:nvPr>
            <p:ph type="title"/>
          </p:nvPr>
        </p:nvSpPr>
        <p:spPr>
          <a:xfrm>
            <a:off x="286167" y="0"/>
            <a:ext cx="3260071" cy="1932377"/>
          </a:xfrm>
          <a:prstGeom prst="rect">
            <a:avLst/>
          </a:prstGeom>
        </p:spPr>
        <p:txBody>
          <a:bodyPr lIns="0" tIns="0" rIns="0" bIns="0">
            <a:normAutofit fontScale="90000"/>
          </a:bodyPr>
          <a:lstStyle/>
          <a:p>
            <a:endParaRPr dirty="0"/>
          </a:p>
          <a:p>
            <a:r>
              <a:rPr b="1" dirty="0"/>
              <a:t>Session C4:</a:t>
            </a:r>
            <a:r>
              <a:rPr lang="en-US" b="1" dirty="0"/>
              <a:t> </a:t>
            </a:r>
            <a:endParaRPr b="1" dirty="0"/>
          </a:p>
          <a:p>
            <a:r>
              <a:rPr b="1" dirty="0"/>
              <a:t>Community engagement</a:t>
            </a:r>
            <a:br>
              <a:rPr lang="fr-FR" b="1" dirty="0"/>
            </a:br>
            <a:r>
              <a:rPr lang="fr-FR" b="1" dirty="0"/>
              <a:t>Participant </a:t>
            </a:r>
            <a:r>
              <a:rPr lang="fr-FR" b="1" dirty="0" err="1"/>
              <a:t>hat</a:t>
            </a:r>
            <a:r>
              <a:rPr lang="fr-FR" b="1" dirty="0"/>
              <a:t> </a:t>
            </a:r>
            <a:endParaRPr b="1" dirty="0"/>
          </a:p>
        </p:txBody>
      </p:sp>
      <p:pic>
        <p:nvPicPr>
          <p:cNvPr id="624" name="Picture 6" descr="Picture 6"/>
          <p:cNvPicPr>
            <a:picLocks noChangeAspect="1"/>
          </p:cNvPicPr>
          <p:nvPr/>
        </p:nvPicPr>
        <p:blipFill>
          <a:blip r:embed="rId3"/>
          <a:stretch>
            <a:fillRect/>
          </a:stretch>
        </p:blipFill>
        <p:spPr>
          <a:xfrm>
            <a:off x="5864521" y="2113160"/>
            <a:ext cx="2943148" cy="2943148"/>
          </a:xfrm>
          <a:prstGeom prst="rect">
            <a:avLst/>
          </a:prstGeom>
          <a:ln w="12700">
            <a:miter lim="400000"/>
          </a:ln>
        </p:spPr>
      </p:pic>
      <p:sp>
        <p:nvSpPr>
          <p:cNvPr id="625" name="Rounded Rectangle 2"/>
          <p:cNvSpPr/>
          <p:nvPr/>
        </p:nvSpPr>
        <p:spPr>
          <a:xfrm flipV="1">
            <a:off x="286167" y="1932376"/>
            <a:ext cx="2481791" cy="86916"/>
          </a:xfrm>
          <a:prstGeom prst="roundRect">
            <a:avLst>
              <a:gd name="adj" fmla="val 50000"/>
            </a:avLst>
          </a:prstGeom>
          <a:solidFill>
            <a:schemeClr val="accent3"/>
          </a:solidFill>
          <a:ln w="12700">
            <a:miter lim="400000"/>
          </a:ln>
        </p:spPr>
        <p:txBody>
          <a:bodyPr lIns="45719" rIns="45719" anchor="ctr"/>
          <a:lstStyle/>
          <a:p>
            <a:pP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Content Placeholder 2"/>
          <p:cNvSpPr txBox="1">
            <a:spLocks noGrp="1"/>
          </p:cNvSpPr>
          <p:nvPr>
            <p:ph type="body" idx="1"/>
          </p:nvPr>
        </p:nvSpPr>
        <p:spPr>
          <a:xfrm>
            <a:off x="263420" y="718124"/>
            <a:ext cx="8222168" cy="4654071"/>
          </a:xfrm>
          <a:prstGeom prst="rect">
            <a:avLst/>
          </a:prstGeom>
        </p:spPr>
        <p:txBody>
          <a:bodyPr lIns="45719" tIns="45720" rIns="45719" bIns="45720" anchor="t">
            <a:norm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Key information</a:t>
            </a:r>
            <a:r>
              <a:rPr lang="en-US" b="1" dirty="0"/>
              <a:t> </a:t>
            </a:r>
          </a:p>
        </p:txBody>
      </p:sp>
      <p:sp>
        <p:nvSpPr>
          <p:cNvPr id="630" name="Title 1"/>
          <p:cNvSpPr txBox="1">
            <a:spLocks noGrp="1"/>
          </p:cNvSpPr>
          <p:nvPr>
            <p:ph type="title"/>
          </p:nvPr>
        </p:nvSpPr>
        <p:spPr>
          <a:xfrm>
            <a:off x="136682" y="-20444"/>
            <a:ext cx="8467666" cy="646113"/>
          </a:xfrm>
          <a:prstGeom prst="rect">
            <a:avLst/>
          </a:prstGeom>
        </p:spPr>
        <p:txBody>
          <a:bodyPr lIns="45719" tIns="45720" rIns="45719" bIns="45720" anchor="ctr">
            <a:normAutofit fontScale="90000"/>
          </a:bodyPr>
          <a:lstStyle>
            <a:lvl1pPr defTabSz="280640">
              <a:defRPr sz="3104"/>
            </a:lvl1pPr>
          </a:lstStyle>
          <a:p>
            <a:r>
              <a:rPr sz="3200" b="1" dirty="0"/>
              <a:t>C4 Communication and community engagement</a:t>
            </a:r>
            <a:endParaRPr lang="en-US" sz="3200" b="1" dirty="0"/>
          </a:p>
        </p:txBody>
      </p:sp>
      <p:sp>
        <p:nvSpPr>
          <p:cNvPr id="632" name="Rectangle 3"/>
          <p:cNvSpPr txBox="1"/>
          <p:nvPr/>
        </p:nvSpPr>
        <p:spPr>
          <a:xfrm>
            <a:off x="1080000" y="1438147"/>
            <a:ext cx="9670693" cy="4510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indent="-342900">
              <a:lnSpc>
                <a:spcPct val="115000"/>
              </a:lnSpc>
              <a:spcBef>
                <a:spcPts val="1000"/>
              </a:spcBef>
              <a:buClr>
                <a:srgbClr val="729E2D"/>
              </a:buClr>
              <a:buFont typeface="Arial" panose="020B0604020202020204" pitchFamily="34" charset="0"/>
              <a:buChar char="•"/>
              <a:tabLst>
                <a:tab pos="1041400" algn="l"/>
              </a:tabLst>
              <a:defRPr sz="2400">
                <a:latin typeface="Source Sans Pro Regular"/>
                <a:ea typeface="Source Sans Pro Regular"/>
                <a:cs typeface="Source Sans Pro Regular"/>
                <a:sym typeface="Source Sans Pro Regular"/>
              </a:defRPr>
            </a:pPr>
            <a:r>
              <a:rPr dirty="0"/>
              <a:t>There has been very little information sharing with the communities affected, as neither the community leaders nor the officials have sufficient information to share. </a:t>
            </a:r>
            <a:r>
              <a:rPr dirty="0" err="1"/>
              <a:t>Rumours</a:t>
            </a:r>
            <a:r>
              <a:rPr dirty="0"/>
              <a:t> have started to spread, and the RRT must address </a:t>
            </a:r>
            <a:r>
              <a:rPr dirty="0" err="1"/>
              <a:t>rumours</a:t>
            </a:r>
            <a:r>
              <a:rPr dirty="0"/>
              <a:t> and concerns to gain the community’s trust.</a:t>
            </a:r>
          </a:p>
          <a:p>
            <a:pPr marL="342900" indent="-342900">
              <a:lnSpc>
                <a:spcPct val="115000"/>
              </a:lnSpc>
              <a:spcBef>
                <a:spcPts val="1000"/>
              </a:spcBef>
              <a:buClr>
                <a:srgbClr val="729E2D"/>
              </a:buClr>
              <a:buFont typeface="Arial" panose="020B0604020202020204" pitchFamily="34" charset="0"/>
              <a:buChar char="•"/>
              <a:tabLst>
                <a:tab pos="1041400" algn="l"/>
              </a:tabLst>
              <a:defRPr sz="2400">
                <a:latin typeface="Source Sans Pro Regular"/>
                <a:ea typeface="Source Sans Pro Regular"/>
                <a:cs typeface="Source Sans Pro Regular"/>
                <a:sym typeface="Source Sans Pro Regular"/>
              </a:defRPr>
            </a:pPr>
            <a:r>
              <a:rPr dirty="0"/>
              <a:t>As a first step, the RRT will meet with the community leader and elders. The team will identify </a:t>
            </a:r>
            <a:r>
              <a:rPr dirty="0" err="1"/>
              <a:t>rumours</a:t>
            </a:r>
            <a:r>
              <a:rPr dirty="0"/>
              <a:t> that are spreading, key informants and/or influencers, listen to community issues and concerns, understand community traditional practices.</a:t>
            </a:r>
          </a:p>
          <a:p>
            <a:pPr marL="342900" indent="-342900">
              <a:spcBef>
                <a:spcPts val="1200"/>
              </a:spcBef>
              <a:buClr>
                <a:srgbClr val="729E2D"/>
              </a:buClr>
              <a:buFont typeface="Arial" panose="020B0604020202020204" pitchFamily="34" charset="0"/>
              <a:buChar char="•"/>
              <a:defRPr sz="2400">
                <a:latin typeface="Source Sans Pro Regular"/>
                <a:ea typeface="Source Sans Pro Regular"/>
                <a:cs typeface="Source Sans Pro Regular"/>
                <a:sym typeface="Source Sans Pro Regular"/>
              </a:defRPr>
            </a:pPr>
            <a:r>
              <a:rPr dirty="0"/>
              <a:t>Trust should be built early so the community becomes part of the solution. </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Content Placeholder 2"/>
          <p:cNvSpPr txBox="1">
            <a:spLocks noGrp="1"/>
          </p:cNvSpPr>
          <p:nvPr>
            <p:ph type="body" idx="1"/>
          </p:nvPr>
        </p:nvSpPr>
        <p:spPr>
          <a:xfrm>
            <a:off x="1080000" y="1440000"/>
            <a:ext cx="9955862" cy="4654071"/>
          </a:xfrm>
          <a:prstGeom prst="rect">
            <a:avLst/>
          </a:prstGeom>
        </p:spPr>
        <p:txBody>
          <a:bodyPr/>
          <a:lstStyle/>
          <a:p>
            <a:pPr marL="240631" indent="-240631">
              <a:buClr>
                <a:schemeClr val="accent6">
                  <a:lumOff val="-9568"/>
                </a:schemeClr>
              </a:buClr>
              <a:buSzPct val="100000"/>
              <a:buChar char="•"/>
            </a:pPr>
            <a:r>
              <a:rPr dirty="0"/>
              <a:t>Before </a:t>
            </a:r>
            <a:r>
              <a:rPr dirty="0">
                <a:sym typeface="Calibri"/>
              </a:rPr>
              <a:t>visiting the community, the RRT should review relevant pieces of Salam’s country context, including key elements of the social dimension, cultural practices, kinship, mode of communication, and taboos of Salami, to better </a:t>
            </a:r>
            <a:r>
              <a:rPr dirty="0"/>
              <a:t>understand community dynamics. </a:t>
            </a:r>
          </a:p>
          <a:p>
            <a:pPr marL="240631" indent="-240631">
              <a:spcBef>
                <a:spcPts val="1200"/>
              </a:spcBef>
              <a:buClr>
                <a:schemeClr val="accent6">
                  <a:lumOff val="-9568"/>
                </a:schemeClr>
              </a:buClr>
              <a:buSzPct val="100000"/>
              <a:buChar char="•"/>
            </a:pPr>
            <a:r>
              <a:rPr dirty="0"/>
              <a:t>Upon arrival at the community, the RRT will meet the community leader as a courtesy call, and then request to visit different areas in the community to talk to people. </a:t>
            </a:r>
          </a:p>
        </p:txBody>
      </p:sp>
      <p:sp>
        <p:nvSpPr>
          <p:cNvPr id="635" name="C4 Communication and community engagement"/>
          <p:cNvSpPr txBox="1">
            <a:spLocks noGrp="1"/>
          </p:cNvSpPr>
          <p:nvPr>
            <p:ph type="title"/>
          </p:nvPr>
        </p:nvSpPr>
        <p:spPr>
          <a:xfrm>
            <a:off x="137516" y="-20444"/>
            <a:ext cx="9283441" cy="646113"/>
          </a:xfrm>
          <a:prstGeom prst="rect">
            <a:avLst/>
          </a:prstGeom>
        </p:spPr>
        <p:txBody>
          <a:bodyPr lIns="45719" tIns="45720" rIns="45719" bIns="45720" anchor="ctr">
            <a:noAutofit/>
          </a:bodyPr>
          <a:lstStyle>
            <a:lvl1pPr defTabSz="498919">
              <a:defRPr sz="3104"/>
            </a:lvl1pPr>
          </a:lstStyle>
          <a:p>
            <a:r>
              <a:rPr sz="3200" b="1" dirty="0"/>
              <a:t>C4 Communication and community engagement</a:t>
            </a:r>
            <a:endParaRPr lang="en-US" sz="3200" b="1" dirty="0"/>
          </a:p>
        </p:txBody>
      </p:sp>
      <p:sp>
        <p:nvSpPr>
          <p:cNvPr id="637" name="Content Placeholder 2"/>
          <p:cNvSpPr txBox="1"/>
          <p:nvPr/>
        </p:nvSpPr>
        <p:spPr>
          <a:xfrm>
            <a:off x="189352" y="696861"/>
            <a:ext cx="8138161"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Instructions</a:t>
            </a:r>
            <a:endParaRPr lang="en-US" sz="1500" b="1" dirty="0"/>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4 Communication and community engagement">
            <a:extLst>
              <a:ext uri="{FF2B5EF4-FFF2-40B4-BE49-F238E27FC236}">
                <a16:creationId xmlns:a16="http://schemas.microsoft.com/office/drawing/2014/main" id="{3DBD4B13-78A2-D382-C271-1C269D9D2B12}"/>
              </a:ext>
            </a:extLst>
          </p:cNvPr>
          <p:cNvSpPr txBox="1">
            <a:spLocks/>
          </p:cNvSpPr>
          <p:nvPr/>
        </p:nvSpPr>
        <p:spPr>
          <a:xfrm>
            <a:off x="137516" y="-20444"/>
            <a:ext cx="9283441"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498919" rtl="0" latinLnBrk="0">
              <a:lnSpc>
                <a:spcPct val="90000"/>
              </a:lnSpc>
              <a:spcBef>
                <a:spcPts val="0"/>
              </a:spcBef>
              <a:spcAft>
                <a:spcPts val="0"/>
              </a:spcAft>
              <a:buClrTx/>
              <a:buSzTx/>
              <a:buFontTx/>
              <a:buNone/>
              <a:tabLst/>
              <a:defRPr sz="3104"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3200" b="1" dirty="0"/>
              <a:t>C4 Communication and community engagement</a:t>
            </a:r>
          </a:p>
        </p:txBody>
      </p:sp>
      <p:graphicFrame>
        <p:nvGraphicFramePr>
          <p:cNvPr id="2" name="Táblázat 2">
            <a:extLst>
              <a:ext uri="{FF2B5EF4-FFF2-40B4-BE49-F238E27FC236}">
                <a16:creationId xmlns:a16="http://schemas.microsoft.com/office/drawing/2014/main" id="{058B2DC2-52A7-1859-918D-26175DA04ED0}"/>
              </a:ext>
            </a:extLst>
          </p:cNvPr>
          <p:cNvGraphicFramePr>
            <a:graphicFrameLocks noGrp="1"/>
          </p:cNvGraphicFramePr>
          <p:nvPr/>
        </p:nvGraphicFramePr>
        <p:xfrm>
          <a:off x="1742441" y="2319510"/>
          <a:ext cx="8707118" cy="2218979"/>
        </p:xfrm>
        <a:graphic>
          <a:graphicData uri="http://schemas.openxmlformats.org/drawingml/2006/table">
            <a:tbl>
              <a:tblPr firstRow="1" bandRow="1">
                <a:tableStyleId>{5940675A-B579-460E-94D1-54222C63F5DA}</a:tableStyleId>
              </a:tblPr>
              <a:tblGrid>
                <a:gridCol w="1290320">
                  <a:extLst>
                    <a:ext uri="{9D8B030D-6E8A-4147-A177-3AD203B41FA5}">
                      <a16:colId xmlns:a16="http://schemas.microsoft.com/office/drawing/2014/main" val="840121011"/>
                    </a:ext>
                  </a:extLst>
                </a:gridCol>
                <a:gridCol w="1219200">
                  <a:extLst>
                    <a:ext uri="{9D8B030D-6E8A-4147-A177-3AD203B41FA5}">
                      <a16:colId xmlns:a16="http://schemas.microsoft.com/office/drawing/2014/main" val="1222511659"/>
                    </a:ext>
                  </a:extLst>
                </a:gridCol>
                <a:gridCol w="1320800">
                  <a:extLst>
                    <a:ext uri="{9D8B030D-6E8A-4147-A177-3AD203B41FA5}">
                      <a16:colId xmlns:a16="http://schemas.microsoft.com/office/drawing/2014/main" val="2889891585"/>
                    </a:ext>
                  </a:extLst>
                </a:gridCol>
                <a:gridCol w="4876798">
                  <a:extLst>
                    <a:ext uri="{9D8B030D-6E8A-4147-A177-3AD203B41FA5}">
                      <a16:colId xmlns:a16="http://schemas.microsoft.com/office/drawing/2014/main" val="234606348"/>
                    </a:ext>
                  </a:extLst>
                </a:gridCol>
              </a:tblGrid>
              <a:tr h="509435">
                <a:tc gridSpan="4">
                  <a:txBody>
                    <a:bodyPr/>
                    <a:lstStyle/>
                    <a:p>
                      <a:pPr algn="ctr"/>
                      <a:r>
                        <a:rPr lang="hu-HU" sz="1600" b="1" dirty="0"/>
                        <a:t>C4 </a:t>
                      </a:r>
                      <a:r>
                        <a:rPr lang="hu-HU" sz="1600" b="1" dirty="0" err="1"/>
                        <a:t>Communication</a:t>
                      </a:r>
                      <a:r>
                        <a:rPr lang="hu-HU" sz="1600" b="1" dirty="0"/>
                        <a:t> and </a:t>
                      </a:r>
                      <a:r>
                        <a:rPr lang="hu-HU" sz="1600" b="1" dirty="0" err="1"/>
                        <a:t>community</a:t>
                      </a:r>
                      <a:r>
                        <a:rPr lang="hu-HU" sz="1600" b="1" dirty="0"/>
                        <a:t> </a:t>
                      </a:r>
                      <a:r>
                        <a:rPr lang="hu-HU" sz="1600" b="1" dirty="0" err="1"/>
                        <a:t>engagement</a:t>
                      </a:r>
                      <a:r>
                        <a:rPr lang="hu-HU" sz="1600" b="1" dirty="0"/>
                        <a:t> – </a:t>
                      </a:r>
                      <a:r>
                        <a:rPr lang="hu-HU" sz="1600" b="1" dirty="0" err="1"/>
                        <a:t>Community</a:t>
                      </a:r>
                      <a:r>
                        <a:rPr lang="hu-HU" sz="1600" b="1" dirty="0"/>
                        <a:t> </a:t>
                      </a:r>
                      <a:r>
                        <a:rPr lang="hu-HU" sz="1600" b="1" dirty="0" err="1"/>
                        <a:t>setting</a:t>
                      </a:r>
                      <a:endParaRPr lang="hu-HU" sz="1600" b="1" dirty="0"/>
                    </a:p>
                  </a:txBody>
                  <a:tcPr anchor="ctr"/>
                </a:tc>
                <a:tc hMerge="1">
                  <a:txBody>
                    <a:bodyPr/>
                    <a:lstStyle/>
                    <a:p>
                      <a:endParaRPr lang="hu-HU" dirty="0"/>
                    </a:p>
                  </a:txBody>
                  <a:tcPr/>
                </a:tc>
                <a:tc hMerge="1">
                  <a:txBody>
                    <a:bodyPr/>
                    <a:lstStyle/>
                    <a:p>
                      <a:endParaRPr lang="hu-HU"/>
                    </a:p>
                  </a:txBody>
                  <a:tcPr/>
                </a:tc>
                <a:tc hMerge="1">
                  <a:txBody>
                    <a:bodyPr/>
                    <a:lstStyle/>
                    <a:p>
                      <a:endParaRPr lang="hu-HU" dirty="0"/>
                    </a:p>
                  </a:txBody>
                  <a:tcPr/>
                </a:tc>
                <a:extLst>
                  <a:ext uri="{0D108BD9-81ED-4DB2-BD59-A6C34878D82A}">
                    <a16:rowId xmlns:a16="http://schemas.microsoft.com/office/drawing/2014/main" val="422200873"/>
                  </a:ext>
                </a:extLst>
              </a:tr>
              <a:tr h="489012">
                <a:tc gridSpan="4">
                  <a:txBody>
                    <a:bodyPr/>
                    <a:lstStyle/>
                    <a:p>
                      <a:pPr algn="ctr"/>
                      <a:r>
                        <a:rPr lang="hu-HU" sz="1400" b="1" dirty="0"/>
                        <a:t>60’</a:t>
                      </a:r>
                    </a:p>
                  </a:txBody>
                  <a:tcPr anchor="ctr">
                    <a:solidFill>
                      <a:srgbClr val="D9D9D9"/>
                    </a:solidFill>
                  </a:tcPr>
                </a:tc>
                <a:tc hMerge="1">
                  <a:txBody>
                    <a:bodyPr/>
                    <a:lstStyle/>
                    <a:p>
                      <a:endParaRPr lang="hu-HU" dirty="0"/>
                    </a:p>
                  </a:txBody>
                  <a:tcPr/>
                </a:tc>
                <a:tc hMerge="1">
                  <a:txBody>
                    <a:bodyPr/>
                    <a:lstStyle/>
                    <a:p>
                      <a:endParaRPr lang="hu-HU" dirty="0"/>
                    </a:p>
                  </a:txBody>
                  <a:tcPr/>
                </a:tc>
                <a:tc hMerge="1">
                  <a:txBody>
                    <a:bodyPr/>
                    <a:lstStyle/>
                    <a:p>
                      <a:endParaRPr lang="hu-HU"/>
                    </a:p>
                  </a:txBody>
                  <a:tcPr/>
                </a:tc>
                <a:extLst>
                  <a:ext uri="{0D108BD9-81ED-4DB2-BD59-A6C34878D82A}">
                    <a16:rowId xmlns:a16="http://schemas.microsoft.com/office/drawing/2014/main" val="3773109437"/>
                  </a:ext>
                </a:extLst>
              </a:tr>
              <a:tr h="489012">
                <a:tc>
                  <a:txBody>
                    <a:bodyPr/>
                    <a:lstStyle/>
                    <a:p>
                      <a:pPr algn="ctr"/>
                      <a:endParaRPr lang="hu-HU" sz="1600" b="1"/>
                    </a:p>
                  </a:txBody>
                  <a:tcPr anchor="ctr"/>
                </a:tc>
                <a:tc>
                  <a:txBody>
                    <a:bodyPr/>
                    <a:lstStyle/>
                    <a:p>
                      <a:pPr algn="ctr"/>
                      <a:r>
                        <a:rPr lang="hu-HU" sz="1400" b="1" dirty="0"/>
                        <a:t>5’</a:t>
                      </a:r>
                    </a:p>
                  </a:txBody>
                  <a:tcPr anchor="ctr"/>
                </a:tc>
                <a:tc>
                  <a:txBody>
                    <a:bodyPr/>
                    <a:lstStyle/>
                    <a:p>
                      <a:pPr algn="ctr"/>
                      <a:r>
                        <a:rPr lang="hu-HU" sz="1400" b="1" dirty="0"/>
                        <a:t>15’</a:t>
                      </a:r>
                    </a:p>
                  </a:txBody>
                  <a:tcPr anchor="ctr"/>
                </a:tc>
                <a:tc>
                  <a:txBody>
                    <a:bodyPr/>
                    <a:lstStyle/>
                    <a:p>
                      <a:pPr algn="ctr"/>
                      <a:r>
                        <a:rPr lang="hu-HU" sz="1400" b="1" dirty="0"/>
                        <a:t>40’</a:t>
                      </a:r>
                    </a:p>
                  </a:txBody>
                  <a:tcPr anchor="ctr"/>
                </a:tc>
                <a:extLst>
                  <a:ext uri="{0D108BD9-81ED-4DB2-BD59-A6C34878D82A}">
                    <a16:rowId xmlns:a16="http://schemas.microsoft.com/office/drawing/2014/main" val="2954305922"/>
                  </a:ext>
                </a:extLst>
              </a:tr>
              <a:tr h="683278">
                <a:tc>
                  <a:txBody>
                    <a:bodyPr/>
                    <a:lstStyle/>
                    <a:p>
                      <a:pPr algn="l"/>
                      <a:r>
                        <a:rPr lang="hu-HU" sz="1400" b="1" dirty="0" err="1"/>
                        <a:t>All</a:t>
                      </a:r>
                      <a:r>
                        <a:rPr lang="hu-HU" sz="1400" b="1" dirty="0"/>
                        <a:t> </a:t>
                      </a:r>
                      <a:r>
                        <a:rPr lang="hu-HU" sz="1400" b="1" dirty="0" err="1"/>
                        <a:t>RRTs</a:t>
                      </a:r>
                      <a:r>
                        <a:rPr lang="hu-HU" sz="1400" b="1" dirty="0"/>
                        <a:t> </a:t>
                      </a:r>
                      <a:r>
                        <a:rPr lang="hu-HU" sz="1400" b="1" dirty="0" err="1"/>
                        <a:t>together</a:t>
                      </a:r>
                      <a:endParaRPr lang="hu-HU" sz="1400" b="1" dirty="0"/>
                    </a:p>
                  </a:txBody>
                  <a:tcPr anchor="ctr"/>
                </a:tc>
                <a:tc>
                  <a:txBody>
                    <a:bodyPr/>
                    <a:lstStyle/>
                    <a:p>
                      <a:pPr algn="l"/>
                      <a:r>
                        <a:rPr lang="hu-HU" sz="1400" dirty="0" err="1"/>
                        <a:t>Provide</a:t>
                      </a:r>
                      <a:r>
                        <a:rPr lang="hu-HU" sz="1400" dirty="0"/>
                        <a:t> </a:t>
                      </a:r>
                      <a:r>
                        <a:rPr lang="hu-HU" sz="1400" dirty="0" err="1"/>
                        <a:t>instructions</a:t>
                      </a:r>
                      <a:endParaRPr lang="hu-HU" sz="1400" dirty="0"/>
                    </a:p>
                  </a:txBody>
                  <a:tcPr anchor="ctr"/>
                </a:tc>
                <a:tc>
                  <a:txBody>
                    <a:bodyPr/>
                    <a:lstStyle/>
                    <a:p>
                      <a:pPr algn="l"/>
                      <a:r>
                        <a:rPr lang="hu-HU" sz="1400" dirty="0" err="1"/>
                        <a:t>Role</a:t>
                      </a:r>
                      <a:r>
                        <a:rPr lang="hu-HU" sz="1400" dirty="0"/>
                        <a:t> play </a:t>
                      </a:r>
                      <a:r>
                        <a:rPr lang="hu-HU" sz="1400" dirty="0" err="1"/>
                        <a:t>community</a:t>
                      </a:r>
                      <a:r>
                        <a:rPr lang="hu-HU" sz="1400" dirty="0"/>
                        <a:t> </a:t>
                      </a:r>
                      <a:r>
                        <a:rPr lang="hu-HU" sz="1400" dirty="0" err="1"/>
                        <a:t>leader</a:t>
                      </a:r>
                      <a:endParaRPr lang="hu-HU" sz="1400" dirty="0"/>
                    </a:p>
                  </a:txBody>
                  <a:tcPr anchor="ctr"/>
                </a:tc>
                <a:tc>
                  <a:txBody>
                    <a:bodyPr/>
                    <a:lstStyle/>
                    <a:p>
                      <a:pPr algn="ctr"/>
                      <a:r>
                        <a:rPr lang="hu-HU" sz="1400" dirty="0"/>
                        <a:t>Group </a:t>
                      </a:r>
                      <a:r>
                        <a:rPr lang="hu-HU" sz="1400" dirty="0" err="1"/>
                        <a:t>work</a:t>
                      </a:r>
                      <a:endParaRPr lang="hu-HU" sz="1400" dirty="0"/>
                    </a:p>
                  </a:txBody>
                  <a:tcPr anchor="ctr">
                    <a:solidFill>
                      <a:srgbClr val="D9D9D9"/>
                    </a:solidFill>
                  </a:tcPr>
                </a:tc>
                <a:extLst>
                  <a:ext uri="{0D108BD9-81ED-4DB2-BD59-A6C34878D82A}">
                    <a16:rowId xmlns:a16="http://schemas.microsoft.com/office/drawing/2014/main" val="3102387792"/>
                  </a:ext>
                </a:extLst>
              </a:tr>
            </a:tbl>
          </a:graphicData>
        </a:graphic>
      </p:graphicFrame>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Content Placeholder 2"/>
          <p:cNvSpPr txBox="1">
            <a:spLocks noGrp="1"/>
          </p:cNvSpPr>
          <p:nvPr>
            <p:ph type="body" idx="1"/>
          </p:nvPr>
        </p:nvSpPr>
        <p:spPr>
          <a:xfrm>
            <a:off x="2158210" y="1260000"/>
            <a:ext cx="8222168" cy="4654072"/>
          </a:xfrm>
          <a:prstGeom prst="rect">
            <a:avLst/>
          </a:prstGeom>
        </p:spPr>
        <p:txBody>
          <a:bodyPr/>
          <a:lstStyle/>
          <a:p>
            <a:pPr marL="457200" indent="-457200">
              <a:buClr>
                <a:schemeClr val="accent3"/>
              </a:buClr>
              <a:buSzPct val="100000"/>
              <a:buAutoNum type="arabicPeriod"/>
            </a:pPr>
            <a:r>
              <a:rPr dirty="0"/>
              <a:t>Appropriate IPC measures to be applied when visiting the community.</a:t>
            </a:r>
          </a:p>
          <a:p>
            <a:pPr marL="457200" indent="-457200">
              <a:buClr>
                <a:schemeClr val="accent3"/>
              </a:buClr>
              <a:buSzPct val="100000"/>
              <a:buAutoNum type="arabicPeriod"/>
            </a:pPr>
            <a:r>
              <a:rPr dirty="0"/>
              <a:t>Issues (rumors, community problems related to outbreak) captured.</a:t>
            </a:r>
          </a:p>
          <a:p>
            <a:pPr marL="457200" indent="-457200">
              <a:buClr>
                <a:schemeClr val="accent3"/>
              </a:buClr>
              <a:buSzPct val="100000"/>
              <a:buAutoNum type="arabicPeriod"/>
            </a:pPr>
            <a:r>
              <a:rPr dirty="0"/>
              <a:t>Community practices and activities that can help controlling the spread of the outbreak, community practices that may contribute to spreading the outbreak.</a:t>
            </a:r>
          </a:p>
          <a:p>
            <a:pPr marL="457200" indent="-457200">
              <a:buClr>
                <a:schemeClr val="accent3"/>
              </a:buClr>
              <a:buSzPct val="100000"/>
              <a:buAutoNum type="arabicPeriod"/>
            </a:pPr>
            <a:r>
              <a:rPr dirty="0"/>
              <a:t>Appropriate tools to use to encourage community discussion determined.</a:t>
            </a:r>
          </a:p>
        </p:txBody>
      </p:sp>
      <p:sp>
        <p:nvSpPr>
          <p:cNvPr id="646" name="Content Placeholder 2"/>
          <p:cNvSpPr txBox="1"/>
          <p:nvPr/>
        </p:nvSpPr>
        <p:spPr>
          <a:xfrm>
            <a:off x="291415" y="711802"/>
            <a:ext cx="813816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Outputs:</a:t>
            </a:r>
            <a:endParaRPr lang="en-US" sz="1500" b="1" dirty="0"/>
          </a:p>
        </p:txBody>
      </p:sp>
      <p:sp>
        <p:nvSpPr>
          <p:cNvPr id="5" name="C4 Communication and community engagement">
            <a:extLst>
              <a:ext uri="{FF2B5EF4-FFF2-40B4-BE49-F238E27FC236}">
                <a16:creationId xmlns:a16="http://schemas.microsoft.com/office/drawing/2014/main" id="{DA2091DF-B6F0-C732-839C-6061F8D1C5EB}"/>
              </a:ext>
            </a:extLst>
          </p:cNvPr>
          <p:cNvSpPr txBox="1">
            <a:spLocks/>
          </p:cNvSpPr>
          <p:nvPr/>
        </p:nvSpPr>
        <p:spPr>
          <a:xfrm>
            <a:off x="138139" y="-24039"/>
            <a:ext cx="9283441"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498919" rtl="0" latinLnBrk="0">
              <a:lnSpc>
                <a:spcPct val="90000"/>
              </a:lnSpc>
              <a:spcBef>
                <a:spcPts val="0"/>
              </a:spcBef>
              <a:spcAft>
                <a:spcPts val="0"/>
              </a:spcAft>
              <a:buClrTx/>
              <a:buSzTx/>
              <a:buFontTx/>
              <a:buNone/>
              <a:tabLst/>
              <a:defRPr sz="3104"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3200" b="1" dirty="0"/>
              <a:t>C4 Communication and community engagement</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Content Placeholder 2"/>
          <p:cNvSpPr txBox="1"/>
          <p:nvPr/>
        </p:nvSpPr>
        <p:spPr>
          <a:xfrm>
            <a:off x="2160000" y="1260000"/>
            <a:ext cx="9037365" cy="34958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Practice hand hygiene</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Maintain physical distancing</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Avoid physical contact</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Do not touch anything</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Avoid seating</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Do not eat nor drink</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Depending on the Covid-19 situation, you may wear medical mask</a:t>
            </a:r>
            <a:endParaRPr dirty="0">
              <a:solidFill>
                <a:srgbClr val="10253F"/>
              </a:solidFill>
              <a:latin typeface="Arial"/>
              <a:ea typeface="Arial"/>
              <a:cs typeface="Arial"/>
              <a:sym typeface="Arial"/>
            </a:endParaRPr>
          </a:p>
          <a:p>
            <a:pPr marL="457200" indent="-457200">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a:t>Do not enter houses</a:t>
            </a:r>
            <a:endParaRPr dirty="0">
              <a:solidFill>
                <a:srgbClr val="10253F"/>
              </a:solidFill>
              <a:latin typeface="Arial"/>
              <a:ea typeface="Arial"/>
              <a:cs typeface="Arial"/>
              <a:sym typeface="Arial"/>
            </a:endParaRPr>
          </a:p>
        </p:txBody>
      </p:sp>
      <p:sp>
        <p:nvSpPr>
          <p:cNvPr id="652" name="Title 1"/>
          <p:cNvSpPr txBox="1"/>
          <p:nvPr/>
        </p:nvSpPr>
        <p:spPr>
          <a:xfrm>
            <a:off x="235179" y="61186"/>
            <a:ext cx="8989498"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C4 Debriefing (1)</a:t>
            </a:r>
            <a:endParaRPr lang="en-US" b="1" dirty="0"/>
          </a:p>
        </p:txBody>
      </p:sp>
      <p:sp>
        <p:nvSpPr>
          <p:cNvPr id="653" name="Content Placeholder 2"/>
          <p:cNvSpPr txBox="1"/>
          <p:nvPr/>
        </p:nvSpPr>
        <p:spPr>
          <a:xfrm>
            <a:off x="250101" y="755294"/>
            <a:ext cx="11353320"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1. Appropriate IPC measures to be applied when visiting a community</a:t>
            </a:r>
            <a:endParaRPr lang="en-US" b="1" dirty="0"/>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7" name="Content Placeholder 4"/>
          <p:cNvGraphicFramePr/>
          <p:nvPr>
            <p:extLst>
              <p:ext uri="{D42A27DB-BD31-4B8C-83A1-F6EECF244321}">
                <p14:modId xmlns:p14="http://schemas.microsoft.com/office/powerpoint/2010/main" val="3786736607"/>
              </p:ext>
            </p:extLst>
          </p:nvPr>
        </p:nvGraphicFramePr>
        <p:xfrm>
          <a:off x="348711" y="1769390"/>
          <a:ext cx="11406284" cy="4574696"/>
        </p:xfrm>
        <a:graphic>
          <a:graphicData uri="http://schemas.openxmlformats.org/drawingml/2006/table">
            <a:tbl>
              <a:tblPr firstRow="1" firstCol="1" bandRow="1">
                <a:tableStyleId>{4C3C2611-4C71-4FC5-86AE-919BDF0F9419}</a:tableStyleId>
              </a:tblPr>
              <a:tblGrid>
                <a:gridCol w="5844185">
                  <a:extLst>
                    <a:ext uri="{9D8B030D-6E8A-4147-A177-3AD203B41FA5}">
                      <a16:colId xmlns:a16="http://schemas.microsoft.com/office/drawing/2014/main" val="20000"/>
                    </a:ext>
                  </a:extLst>
                </a:gridCol>
                <a:gridCol w="5562099">
                  <a:extLst>
                    <a:ext uri="{9D8B030D-6E8A-4147-A177-3AD203B41FA5}">
                      <a16:colId xmlns:a16="http://schemas.microsoft.com/office/drawing/2014/main" val="20001"/>
                    </a:ext>
                  </a:extLst>
                </a:gridCol>
              </a:tblGrid>
              <a:tr h="782294">
                <a:tc>
                  <a:txBody>
                    <a:bodyPr/>
                    <a:lstStyle/>
                    <a:p>
                      <a:pPr algn="ctr" defTabSz="289320">
                        <a:lnSpc>
                          <a:spcPct val="115000"/>
                        </a:lnSpc>
                        <a:defRPr sz="1800" b="0">
                          <a:latin typeface="Source Sans Pro Regular"/>
                          <a:ea typeface="Source Sans Pro Regular"/>
                          <a:cs typeface="Source Sans Pro Regular"/>
                        </a:defRPr>
                      </a:pPr>
                      <a:r>
                        <a:rPr sz="1800" b="1" dirty="0">
                          <a:latin typeface="Source Sans Pro"/>
                        </a:rPr>
                        <a:t>Rumors</a:t>
                      </a:r>
                    </a:p>
                  </a:txBody>
                  <a:tcPr marL="0" marR="0" marT="0" marB="0" anchor="ctr" horzOverflow="overflow"/>
                </a:tc>
                <a:tc>
                  <a:txBody>
                    <a:bodyPr/>
                    <a:lstStyle/>
                    <a:p>
                      <a:pPr algn="ctr" defTabSz="289320">
                        <a:lnSpc>
                          <a:spcPct val="115000"/>
                        </a:lnSpc>
                        <a:defRPr sz="1800" b="0">
                          <a:solidFill>
                            <a:srgbClr val="000000"/>
                          </a:solidFill>
                        </a:defRPr>
                      </a:pPr>
                      <a:r>
                        <a:rPr sz="1800" b="1" dirty="0">
                          <a:solidFill>
                            <a:srgbClr val="FFFFFF"/>
                          </a:solidFill>
                          <a:latin typeface="Source Sans Pro"/>
                          <a:ea typeface="Source Sans Pro Regular"/>
                          <a:cs typeface="Source Sans Pro Regular"/>
                        </a:rPr>
                        <a:t>Community problems related to the outbreak</a:t>
                      </a:r>
                    </a:p>
                  </a:txBody>
                  <a:tcPr marL="0" marR="0" marT="0" marB="0" anchor="ctr" horzOverflow="overflow"/>
                </a:tc>
                <a:extLst>
                  <a:ext uri="{0D108BD9-81ED-4DB2-BD59-A6C34878D82A}">
                    <a16:rowId xmlns:a16="http://schemas.microsoft.com/office/drawing/2014/main" val="10000"/>
                  </a:ext>
                </a:extLst>
              </a:tr>
              <a:tr h="1043059">
                <a:tc>
                  <a:txBody>
                    <a:bodyPr/>
                    <a:lstStyle/>
                    <a:p>
                      <a:pPr marL="285750" indent="-201295" defTabSz="289320">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sz="1600" dirty="0">
                          <a:latin typeface="Source Sans Pro"/>
                        </a:rPr>
                        <a:t>A newspaper reports that Governmental officials have declared the deaths of more than 100 people in Karan province in Northern Salam. The recorded deaths were caused by a mysterious virus, spreading to other regions.</a:t>
                      </a:r>
                    </a:p>
                  </a:txBody>
                  <a:tcPr marL="0" marR="0" marT="0" marB="0" anchor="ctr" horzOverflow="overflow"/>
                </a:tc>
                <a:tc>
                  <a:txBody>
                    <a:bodyPr/>
                    <a:lstStyle/>
                    <a:p>
                      <a:pPr marL="342900" marR="0" indent="-258445" algn="l" defTabSz="289320"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sz="1600" b="0" i="0" u="none" strike="noStrike" cap="none" spc="0" baseline="0" dirty="0">
                          <a:solidFill>
                            <a:srgbClr val="000000"/>
                          </a:solidFill>
                          <a:uFillTx/>
                          <a:latin typeface="Source Sans Pro Regular"/>
                          <a:ea typeface="Source Sans Pro Regular"/>
                          <a:sym typeface="Source Sans Pro Regular"/>
                        </a:rPr>
                        <a:t> The community does not trust the government</a:t>
                      </a:r>
                    </a:p>
                  </a:txBody>
                  <a:tcPr marL="0" marR="0" marT="0" marB="0" anchor="ctr" horzOverflow="overflow"/>
                </a:tc>
                <a:extLst>
                  <a:ext uri="{0D108BD9-81ED-4DB2-BD59-A6C34878D82A}">
                    <a16:rowId xmlns:a16="http://schemas.microsoft.com/office/drawing/2014/main" val="10001"/>
                  </a:ext>
                </a:extLst>
              </a:tr>
              <a:tr h="682000">
                <a:tc>
                  <a:txBody>
                    <a:bodyPr/>
                    <a:lstStyle/>
                    <a:p>
                      <a:pPr marL="285750" indent="-201295" defTabSz="289320">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sz="1600" dirty="0" err="1">
                          <a:latin typeface="Source Sans Pro"/>
                        </a:rPr>
                        <a:t>Thulibs</a:t>
                      </a:r>
                      <a:r>
                        <a:rPr sz="1600" dirty="0">
                          <a:latin typeface="Source Sans Pro"/>
                        </a:rPr>
                        <a:t> are poisoning drinking water to recapture the village and occupy Karan province. </a:t>
                      </a:r>
                    </a:p>
                  </a:txBody>
                  <a:tcPr marL="0" marR="0" marT="0" marB="0" anchor="ctr" horzOverflow="overflow"/>
                </a:tc>
                <a:tc>
                  <a:txBody>
                    <a:bodyPr/>
                    <a:lstStyle/>
                    <a:p>
                      <a:pPr marL="342900" marR="0" indent="-258445" algn="l" defTabSz="289320"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sz="1600" b="0" i="0" u="none" strike="noStrike" cap="none" spc="0" baseline="0" dirty="0">
                          <a:solidFill>
                            <a:srgbClr val="000000"/>
                          </a:solidFill>
                          <a:uFillTx/>
                          <a:latin typeface="Source Sans Pro Regular"/>
                          <a:ea typeface="Source Sans Pro Regular"/>
                          <a:sym typeface="Source Sans Pro Regular"/>
                        </a:rPr>
                        <a:t>Insecurity: community members are afraid of being arrested by the government, or captured by the </a:t>
                      </a:r>
                      <a:r>
                        <a:rPr sz="1600" b="0" i="0" u="none" strike="noStrike" cap="none" spc="0" baseline="0" dirty="0" err="1">
                          <a:solidFill>
                            <a:srgbClr val="000000"/>
                          </a:solidFill>
                          <a:uFillTx/>
                          <a:latin typeface="Source Sans Pro Regular"/>
                          <a:ea typeface="Source Sans Pro Regular"/>
                          <a:sym typeface="Source Sans Pro Regular"/>
                        </a:rPr>
                        <a:t>Thulib</a:t>
                      </a:r>
                      <a:endParaRPr sz="1600" b="0" i="0" u="none" strike="noStrike" cap="none" spc="0" baseline="0">
                        <a:solidFill>
                          <a:srgbClr val="000000"/>
                        </a:solidFill>
                        <a:uFillTx/>
                        <a:latin typeface="Source Sans Pro Regular"/>
                        <a:ea typeface="Source Sans Pro Regular"/>
                        <a:sym typeface="Source Sans Pro Regular"/>
                      </a:endParaRPr>
                    </a:p>
                  </a:txBody>
                  <a:tcPr marL="0" marR="0" marT="0" marB="0" anchor="ctr" horzOverflow="overflow"/>
                </a:tc>
                <a:extLst>
                  <a:ext uri="{0D108BD9-81ED-4DB2-BD59-A6C34878D82A}">
                    <a16:rowId xmlns:a16="http://schemas.microsoft.com/office/drawing/2014/main" val="10002"/>
                  </a:ext>
                </a:extLst>
              </a:tr>
              <a:tr h="1343941">
                <a:tc>
                  <a:txBody>
                    <a:bodyPr/>
                    <a:lstStyle/>
                    <a:p>
                      <a:pPr marL="285750" marR="0" indent="-201295" algn="l" defTabSz="289320" latinLnBrk="0">
                        <a:lnSpc>
                          <a:spcPct val="115000"/>
                        </a:lnSpc>
                        <a:spcBef>
                          <a:spcPts val="0"/>
                        </a:spcBef>
                        <a:spcAft>
                          <a:spcPts val="0"/>
                        </a:spcAft>
                        <a:buClrTx/>
                        <a:buSzPct val="100000"/>
                        <a:buFont typeface="Arial" panose="020B0604020202020204" pitchFamily="34" charset="0"/>
                        <a:buChar char="•"/>
                        <a:tabLst/>
                        <a:defRPr sz="1400" b="0">
                          <a:latin typeface="Source Sans Pro Regular"/>
                          <a:ea typeface="Source Sans Pro Regular"/>
                          <a:cs typeface="Source Sans Pro Regular"/>
                        </a:defRPr>
                      </a:pPr>
                      <a:r>
                        <a:rPr sz="1600" b="1" i="0" u="none" strike="noStrike" cap="none" spc="0" baseline="0" dirty="0">
                          <a:solidFill>
                            <a:srgbClr val="FFFFFF"/>
                          </a:solidFill>
                          <a:uFillTx/>
                          <a:latin typeface="Source Sans Pro"/>
                          <a:sym typeface="Source Sans Pro Regular"/>
                        </a:rPr>
                        <a:t>Similar cases in </a:t>
                      </a:r>
                      <a:r>
                        <a:rPr sz="1600" b="1" i="0" u="none" strike="noStrike" cap="none" spc="0" baseline="0" dirty="0" err="1">
                          <a:solidFill>
                            <a:srgbClr val="FFFFFF"/>
                          </a:solidFill>
                          <a:uFillTx/>
                          <a:latin typeface="Source Sans Pro"/>
                          <a:sym typeface="Source Sans Pro Regular"/>
                        </a:rPr>
                        <a:t>Guntana</a:t>
                      </a:r>
                      <a:r>
                        <a:rPr sz="1600" b="1" i="0" u="none" strike="noStrike" cap="none" spc="0" baseline="0" dirty="0">
                          <a:solidFill>
                            <a:srgbClr val="FFFFFF"/>
                          </a:solidFill>
                          <a:uFillTx/>
                          <a:latin typeface="Source Sans Pro"/>
                          <a:sym typeface="Source Sans Pro Regular"/>
                        </a:rPr>
                        <a:t> village, 40 km away from Syan. A metal factory is dumping wastes in </a:t>
                      </a:r>
                      <a:r>
                        <a:rPr sz="1600" b="1" i="0" u="none" strike="noStrike" cap="none" spc="0" baseline="0" dirty="0" err="1">
                          <a:solidFill>
                            <a:srgbClr val="FFFFFF"/>
                          </a:solidFill>
                          <a:uFillTx/>
                          <a:latin typeface="Source Sans Pro"/>
                          <a:sym typeface="Source Sans Pro Regular"/>
                        </a:rPr>
                        <a:t>Bughaw</a:t>
                      </a:r>
                      <a:r>
                        <a:rPr sz="1600" b="1" i="0" u="none" strike="noStrike" cap="none" spc="0" baseline="0" dirty="0">
                          <a:solidFill>
                            <a:srgbClr val="FFFFFF"/>
                          </a:solidFill>
                          <a:uFillTx/>
                          <a:latin typeface="Source Sans Pro"/>
                          <a:sym typeface="Source Sans Pro Regular"/>
                        </a:rPr>
                        <a:t> river, where the villagers get their drinking water from</a:t>
                      </a:r>
                      <a:r>
                        <a:rPr sz="1600" b="0" i="0" u="none" strike="noStrike" cap="none" spc="0" baseline="0" dirty="0">
                          <a:solidFill>
                            <a:srgbClr val="FFFFFF"/>
                          </a:solidFill>
                          <a:uFillTx/>
                          <a:latin typeface="Source Sans Pro"/>
                          <a:sym typeface="Source Sans Pro Regular"/>
                        </a:rPr>
                        <a:t> </a:t>
                      </a:r>
                    </a:p>
                  </a:txBody>
                  <a:tcPr marL="0" marR="0" marT="0" marB="0" anchor="ctr" horzOverflow="overflow"/>
                </a:tc>
                <a:tc>
                  <a:txBody>
                    <a:bodyPr/>
                    <a:lstStyle/>
                    <a:p>
                      <a:pPr marL="342900" marR="0" indent="-258445" algn="l" defTabSz="289320"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sz="1600" b="0" i="0" u="none" strike="noStrike" cap="none" spc="0" baseline="0" dirty="0">
                          <a:solidFill>
                            <a:srgbClr val="000000"/>
                          </a:solidFill>
                          <a:uFillTx/>
                          <a:latin typeface="Source Sans Pro Regular"/>
                          <a:ea typeface="Source Sans Pro Regular"/>
                          <a:sym typeface="Source Sans Pro Regular"/>
                        </a:rPr>
                        <a:t> No health workers in the community</a:t>
                      </a:r>
                    </a:p>
                  </a:txBody>
                  <a:tcPr marL="0" marR="0" marT="0" marB="0" anchor="ctr" horzOverflow="overflow"/>
                </a:tc>
                <a:extLst>
                  <a:ext uri="{0D108BD9-81ED-4DB2-BD59-A6C34878D82A}">
                    <a16:rowId xmlns:a16="http://schemas.microsoft.com/office/drawing/2014/main" val="10003"/>
                  </a:ext>
                </a:extLst>
              </a:tr>
              <a:tr h="661942">
                <a:tc>
                  <a:txBody>
                    <a:bodyPr/>
                    <a:lstStyle/>
                    <a:p>
                      <a:pPr marL="285750" indent="-201295" defTabSz="289320">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sz="1600" b="0" i="0" u="none" strike="noStrike" cap="none" spc="0" baseline="0" dirty="0">
                          <a:solidFill>
                            <a:srgbClr val="FFFFFF"/>
                          </a:solidFill>
                          <a:uFillTx/>
                          <a:latin typeface="Source Sans Pro"/>
                          <a:sym typeface="Source Sans Pro Regular"/>
                        </a:rPr>
                        <a:t>Allegations</a:t>
                      </a:r>
                      <a:r>
                        <a:rPr sz="1600" dirty="0">
                          <a:latin typeface="Source Sans Pro"/>
                        </a:rPr>
                        <a:t> that villagers hid sick family members and buried their bodies at night</a:t>
                      </a:r>
                    </a:p>
                  </a:txBody>
                  <a:tcPr marL="0" marR="0" marT="0" marB="0" anchor="ctr" horzOverflow="overflow"/>
                </a:tc>
                <a:tc>
                  <a:txBody>
                    <a:bodyPr/>
                    <a:lstStyle/>
                    <a:p>
                      <a:pPr marL="342900" marR="0" indent="-258445" algn="l" defTabSz="289320"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sz="1600" b="0" i="0" u="none" strike="noStrike" cap="none" spc="0" baseline="0" dirty="0">
                          <a:solidFill>
                            <a:srgbClr val="000000"/>
                          </a:solidFill>
                          <a:uFillTx/>
                          <a:latin typeface="Source Sans Pro Regular"/>
                          <a:ea typeface="Source Sans Pro Regular"/>
                          <a:sym typeface="Source Sans Pro Regular"/>
                        </a:rPr>
                        <a:t>Families have to walk more than 5 km to have access to clean water</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659" name="Content Placeholder 2"/>
          <p:cNvSpPr txBox="1"/>
          <p:nvPr/>
        </p:nvSpPr>
        <p:spPr>
          <a:xfrm>
            <a:off x="237462" y="736517"/>
            <a:ext cx="10777379"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2. Issues (</a:t>
            </a:r>
            <a:r>
              <a:rPr b="1" dirty="0" err="1"/>
              <a:t>rumours</a:t>
            </a:r>
            <a:r>
              <a:rPr b="1" dirty="0"/>
              <a:t>, community problems) gathered from interviewing the community leader/members</a:t>
            </a:r>
            <a:endParaRPr lang="en-US" b="1" dirty="0"/>
          </a:p>
        </p:txBody>
      </p:sp>
      <p:sp>
        <p:nvSpPr>
          <p:cNvPr id="3" name="Title 1">
            <a:extLst>
              <a:ext uri="{FF2B5EF4-FFF2-40B4-BE49-F238E27FC236}">
                <a16:creationId xmlns:a16="http://schemas.microsoft.com/office/drawing/2014/main" id="{D7004EF5-63AB-121D-695B-6A2EBF5FC863}"/>
              </a:ext>
            </a:extLst>
          </p:cNvPr>
          <p:cNvSpPr txBox="1"/>
          <p:nvPr/>
        </p:nvSpPr>
        <p:spPr>
          <a:xfrm>
            <a:off x="235179" y="61186"/>
            <a:ext cx="8989498"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C4 Debriefing (</a:t>
            </a:r>
            <a:r>
              <a:rPr lang="en-US" b="1" dirty="0"/>
              <a:t>2</a:t>
            </a:r>
            <a:r>
              <a:rPr b="1" dirty="0"/>
              <a:t>)</a:t>
            </a:r>
            <a:endParaRPr lang="en-US" b="1" dirty="0"/>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4" name="Content Placeholder 6"/>
          <p:cNvGraphicFramePr/>
          <p:nvPr>
            <p:extLst>
              <p:ext uri="{D42A27DB-BD31-4B8C-83A1-F6EECF244321}">
                <p14:modId xmlns:p14="http://schemas.microsoft.com/office/powerpoint/2010/main" val="2306426940"/>
              </p:ext>
            </p:extLst>
          </p:nvPr>
        </p:nvGraphicFramePr>
        <p:xfrm>
          <a:off x="749084" y="1653152"/>
          <a:ext cx="11076150" cy="4496016"/>
        </p:xfrm>
        <a:graphic>
          <a:graphicData uri="http://schemas.openxmlformats.org/drawingml/2006/table">
            <a:tbl>
              <a:tblPr firstRow="1" firstCol="1" bandRow="1">
                <a:tableStyleId>{4C3C2611-4C71-4FC5-86AE-919BDF0F9419}</a:tableStyleId>
              </a:tblPr>
              <a:tblGrid>
                <a:gridCol w="5302784">
                  <a:extLst>
                    <a:ext uri="{9D8B030D-6E8A-4147-A177-3AD203B41FA5}">
                      <a16:colId xmlns:a16="http://schemas.microsoft.com/office/drawing/2014/main" val="20000"/>
                    </a:ext>
                  </a:extLst>
                </a:gridCol>
                <a:gridCol w="5773366">
                  <a:extLst>
                    <a:ext uri="{9D8B030D-6E8A-4147-A177-3AD203B41FA5}">
                      <a16:colId xmlns:a16="http://schemas.microsoft.com/office/drawing/2014/main" val="20001"/>
                    </a:ext>
                  </a:extLst>
                </a:gridCol>
              </a:tblGrid>
              <a:tr h="950961">
                <a:tc>
                  <a:txBody>
                    <a:bodyPr/>
                    <a:lstStyle/>
                    <a:p>
                      <a:pPr algn="ctr" defTabSz="289320">
                        <a:lnSpc>
                          <a:spcPct val="115000"/>
                        </a:lnSpc>
                        <a:defRPr sz="1800" b="0">
                          <a:latin typeface="Source Sans Pro Regular"/>
                          <a:ea typeface="Source Sans Pro Regular"/>
                          <a:cs typeface="Source Sans Pro Regular"/>
                        </a:defRPr>
                      </a:pPr>
                      <a:r>
                        <a:rPr sz="1800" dirty="0">
                          <a:latin typeface="Source Sans Pro Regular"/>
                        </a:rPr>
                        <a:t>Community practices that </a:t>
                      </a:r>
                      <a:r>
                        <a:rPr sz="1800" b="1" u="sng" dirty="0">
                          <a:latin typeface="Source Sans Pro Regular"/>
                          <a:ea typeface="+mj-ea"/>
                          <a:cs typeface="+mj-cs"/>
                          <a:sym typeface="Calibri"/>
                        </a:rPr>
                        <a:t>can help control the spread of the outbreak</a:t>
                      </a:r>
                    </a:p>
                  </a:txBody>
                  <a:tcPr marL="0" marR="0" marT="0" marB="0" anchor="ctr" horzOverflow="overflow"/>
                </a:tc>
                <a:tc>
                  <a:txBody>
                    <a:bodyPr/>
                    <a:lstStyle/>
                    <a:p>
                      <a:pPr algn="ctr" defTabSz="289320">
                        <a:lnSpc>
                          <a:spcPct val="115000"/>
                        </a:lnSpc>
                        <a:defRPr sz="1800" b="0">
                          <a:latin typeface="Source Sans Pro Regular"/>
                          <a:ea typeface="Source Sans Pro Regular"/>
                          <a:cs typeface="Source Sans Pro Regular"/>
                        </a:defRPr>
                      </a:pPr>
                      <a:r>
                        <a:rPr sz="1800" dirty="0">
                          <a:latin typeface="Source Sans Pro Regular"/>
                        </a:rPr>
                        <a:t>Community practices that </a:t>
                      </a:r>
                      <a:r>
                        <a:rPr sz="1800" b="1" u="sng" dirty="0">
                          <a:latin typeface="Source Sans Pro Regular"/>
                          <a:ea typeface="+mj-ea"/>
                          <a:cs typeface="+mj-cs"/>
                          <a:sym typeface="Calibri"/>
                        </a:rPr>
                        <a:t>may contribute </a:t>
                      </a:r>
                      <a:br>
                        <a:rPr lang="hu-HU" sz="1800" b="1" u="sng" dirty="0">
                          <a:latin typeface="Source Sans Pro Regular"/>
                          <a:ea typeface="+mj-ea"/>
                          <a:cs typeface="+mj-cs"/>
                          <a:sym typeface="Calibri"/>
                        </a:rPr>
                      </a:br>
                      <a:r>
                        <a:rPr sz="1800" b="1" u="sng" dirty="0">
                          <a:latin typeface="Source Sans Pro Regular"/>
                          <a:ea typeface="+mj-ea"/>
                          <a:cs typeface="+mj-cs"/>
                          <a:sym typeface="Calibri"/>
                        </a:rPr>
                        <a:t>to the spread of the outbreak</a:t>
                      </a:r>
                    </a:p>
                  </a:txBody>
                  <a:tcPr marL="0" marR="0" marT="0" marB="0" anchor="ctr" horzOverflow="overflow"/>
                </a:tc>
                <a:extLst>
                  <a:ext uri="{0D108BD9-81ED-4DB2-BD59-A6C34878D82A}">
                    <a16:rowId xmlns:a16="http://schemas.microsoft.com/office/drawing/2014/main" val="10000"/>
                  </a:ext>
                </a:extLst>
              </a:tr>
              <a:tr h="597414">
                <a:tc>
                  <a:txBody>
                    <a:bodyPr/>
                    <a:lstStyle/>
                    <a:p>
                      <a:pPr marL="342900" indent="-258445" defTabSz="289320">
                        <a:lnSpc>
                          <a:spcPct val="115000"/>
                        </a:lnSpc>
                        <a:buSzPct val="100000"/>
                        <a:buFont typeface="Symbol"/>
                        <a:buChar char="·"/>
                        <a:defRPr sz="1200" b="0">
                          <a:latin typeface="Source Sans Pro Regular"/>
                          <a:ea typeface="Source Sans Pro Regular"/>
                          <a:cs typeface="Source Sans Pro Regular"/>
                        </a:defRPr>
                      </a:pPr>
                      <a:r>
                        <a:rPr sz="1600" dirty="0">
                          <a:latin typeface="Source Sans Pro Regular"/>
                        </a:rPr>
                        <a:t> The community is peaceful, not engaged in the current conflict</a:t>
                      </a:r>
                    </a:p>
                  </a:txBody>
                  <a:tcPr marL="0" marR="0" marT="0" marB="0" anchor="ctr" horzOverflow="overflow"/>
                </a:tc>
                <a:tc>
                  <a:txBody>
                    <a:bodyPr/>
                    <a:lstStyle/>
                    <a:p>
                      <a:pPr marL="342900" indent="-258445" defTabSz="289320">
                        <a:lnSpc>
                          <a:spcPct val="115000"/>
                        </a:lnSpc>
                        <a:buSzPct val="100000"/>
                        <a:buFont typeface="Symbol"/>
                        <a:buChar char="·"/>
                        <a:defRPr sz="1200">
                          <a:latin typeface="Source Sans Pro Regular"/>
                          <a:ea typeface="Source Sans Pro Regular"/>
                          <a:cs typeface="Source Sans Pro Regular"/>
                        </a:defRPr>
                      </a:pPr>
                      <a:r>
                        <a:rPr sz="1600" dirty="0">
                          <a:latin typeface="Source Sans Pro Regular"/>
                        </a:rPr>
                        <a:t>Even if a person is sick, we still share food with them, as we normally eat in one big bowl as a household</a:t>
                      </a:r>
                    </a:p>
                  </a:txBody>
                  <a:tcPr marL="0" marR="0" marT="0" marB="0" anchor="ctr" horzOverflow="overflow"/>
                </a:tc>
                <a:extLst>
                  <a:ext uri="{0D108BD9-81ED-4DB2-BD59-A6C34878D82A}">
                    <a16:rowId xmlns:a16="http://schemas.microsoft.com/office/drawing/2014/main" val="10001"/>
                  </a:ext>
                </a:extLst>
              </a:tr>
              <a:tr h="1232009">
                <a:tc>
                  <a:txBody>
                    <a:bodyPr/>
                    <a:lstStyle/>
                    <a:p>
                      <a:pPr marL="342900" indent="-258445" defTabSz="289320">
                        <a:lnSpc>
                          <a:spcPct val="115000"/>
                        </a:lnSpc>
                        <a:buSzPct val="100000"/>
                        <a:buFont typeface="Symbol"/>
                        <a:buChar char="·"/>
                        <a:defRPr sz="1200" b="0">
                          <a:latin typeface="Source Sans Pro Regular"/>
                          <a:ea typeface="Source Sans Pro Regular"/>
                          <a:cs typeface="Source Sans Pro Regular"/>
                        </a:defRPr>
                      </a:pPr>
                      <a:r>
                        <a:rPr sz="1600" dirty="0">
                          <a:latin typeface="Source Sans Pro Regular"/>
                        </a:rPr>
                        <a:t>Strong community structure and family ties</a:t>
                      </a:r>
                    </a:p>
                  </a:txBody>
                  <a:tcPr marL="0" marR="0" marT="0" marB="0" anchor="ctr" horzOverflow="overflow"/>
                </a:tc>
                <a:tc>
                  <a:txBody>
                    <a:bodyPr/>
                    <a:lstStyle/>
                    <a:p>
                      <a:pPr marL="342900" indent="-258445" defTabSz="289320">
                        <a:lnSpc>
                          <a:spcPct val="115000"/>
                        </a:lnSpc>
                        <a:buSzPct val="100000"/>
                        <a:buFont typeface="Symbol"/>
                        <a:buChar char="·"/>
                        <a:defRPr sz="1200">
                          <a:latin typeface="Source Sans Pro Regular"/>
                          <a:ea typeface="Source Sans Pro Regular"/>
                          <a:cs typeface="Source Sans Pro Regular"/>
                        </a:defRPr>
                      </a:pPr>
                      <a:r>
                        <a:rPr sz="1600" dirty="0">
                          <a:latin typeface="Source Sans Pro Regular"/>
                        </a:rPr>
                        <a:t>When somebody dies, the whole community takes part in burying the dead person. Close relatives wash the body of the dead person. The body is then placed in an exposed area for people to pay their respects</a:t>
                      </a:r>
                    </a:p>
                  </a:txBody>
                  <a:tcPr marL="0" marR="0" marT="0" marB="0" anchor="ctr" horzOverflow="overflow"/>
                </a:tc>
                <a:extLst>
                  <a:ext uri="{0D108BD9-81ED-4DB2-BD59-A6C34878D82A}">
                    <a16:rowId xmlns:a16="http://schemas.microsoft.com/office/drawing/2014/main" val="10002"/>
                  </a:ext>
                </a:extLst>
              </a:tr>
              <a:tr h="733085">
                <a:tc>
                  <a:txBody>
                    <a:bodyPr/>
                    <a:lstStyle/>
                    <a:p>
                      <a:pPr marL="342900" indent="-258445" defTabSz="822960">
                        <a:lnSpc>
                          <a:spcPct val="115000"/>
                        </a:lnSpc>
                        <a:buSzPct val="100000"/>
                        <a:buFont typeface="Symbol"/>
                        <a:buChar char="·"/>
                        <a:defRPr sz="1200" b="0">
                          <a:latin typeface="Source Sans Pro Regular"/>
                          <a:ea typeface="Source Sans Pro Regular"/>
                          <a:cs typeface="Source Sans Pro Regular"/>
                        </a:defRPr>
                      </a:pPr>
                      <a:r>
                        <a:rPr sz="1600" dirty="0">
                          <a:latin typeface="Source Sans Pro Regular"/>
                        </a:rPr>
                        <a:t> Community leader, elders and traditional healers are present and take care of important health issues</a:t>
                      </a:r>
                    </a:p>
                  </a:txBody>
                  <a:tcPr marL="0" marR="0" marT="0" marB="0" anchor="ctr" horzOverflow="overflow"/>
                </a:tc>
                <a:tc>
                  <a:txBody>
                    <a:bodyPr/>
                    <a:lstStyle/>
                    <a:p>
                      <a:pPr marL="342900" indent="-258445">
                        <a:lnSpc>
                          <a:spcPct val="115000"/>
                        </a:lnSpc>
                        <a:buSzPct val="100000"/>
                        <a:buFont typeface="Symbol"/>
                        <a:buChar char="·"/>
                      </a:pPr>
                      <a:r>
                        <a:rPr sz="1600" dirty="0">
                          <a:latin typeface="Source Sans Pro Regular"/>
                        </a:rPr>
                        <a:t>Residents generally don’t trust the government.</a:t>
                      </a:r>
                      <a:r>
                        <a:rPr lang="fr-FR" sz="1600" dirty="0">
                          <a:latin typeface="Source Sans Pro Regular"/>
                        </a:rPr>
                        <a:t> </a:t>
                      </a:r>
                      <a:r>
                        <a:rPr sz="1600" dirty="0">
                          <a:latin typeface="Source Sans Pro Regular"/>
                        </a:rPr>
                        <a:t> People refuse to be transported to the hospitals</a:t>
                      </a:r>
                    </a:p>
                  </a:txBody>
                  <a:tcPr marL="0" marR="0" marT="0" marB="0" anchor="ctr" horzOverflow="overflow"/>
                </a:tc>
                <a:extLst>
                  <a:ext uri="{0D108BD9-81ED-4DB2-BD59-A6C34878D82A}">
                    <a16:rowId xmlns:a16="http://schemas.microsoft.com/office/drawing/2014/main" val="10003"/>
                  </a:ext>
                </a:extLst>
              </a:tr>
              <a:tr h="982547">
                <a:tc>
                  <a:txBody>
                    <a:bodyPr/>
                    <a:lstStyle/>
                    <a:p>
                      <a:pPr marL="342900" indent="-258445" defTabSz="289320">
                        <a:lnSpc>
                          <a:spcPct val="115000"/>
                        </a:lnSpc>
                        <a:buSzPct val="100000"/>
                        <a:buFont typeface="Symbol"/>
                        <a:buChar char="·"/>
                        <a:defRPr b="0">
                          <a:latin typeface="Source Sans Pro Regular"/>
                          <a:ea typeface="Source Sans Pro Regular"/>
                          <a:cs typeface="Source Sans Pro Regular"/>
                        </a:defRPr>
                      </a:pPr>
                      <a:r>
                        <a:rPr sz="1600" dirty="0">
                          <a:latin typeface="Source Sans Pro Regular"/>
                        </a:rPr>
                        <a:t>Those who care for the sick wash themselves before caring to bring good spirits, “tabi”, to the sick, and immediately wash themselves after to wash away bad spirits, “</a:t>
                      </a:r>
                      <a:r>
                        <a:rPr sz="1600" dirty="0" err="1">
                          <a:latin typeface="Source Sans Pro Regular"/>
                        </a:rPr>
                        <a:t>usog</a:t>
                      </a:r>
                      <a:r>
                        <a:rPr sz="1600" dirty="0">
                          <a:latin typeface="Source Sans Pro Regular"/>
                        </a:rPr>
                        <a:t>” </a:t>
                      </a:r>
                    </a:p>
                  </a:txBody>
                  <a:tcPr marL="0" marR="0" marT="0" marB="0" anchor="ctr" horzOverflow="overflow"/>
                </a:tc>
                <a:tc>
                  <a:txBody>
                    <a:bodyPr/>
                    <a:lstStyle/>
                    <a:p>
                      <a:pPr marL="342900" indent="-258445" defTabSz="289320">
                        <a:lnSpc>
                          <a:spcPct val="115000"/>
                        </a:lnSpc>
                        <a:buSzPct val="100000"/>
                        <a:buFont typeface="Symbol"/>
                        <a:buChar char="·"/>
                        <a:defRPr sz="1200">
                          <a:latin typeface="Source Sans Pro Regular"/>
                          <a:ea typeface="Source Sans Pro Regular"/>
                          <a:cs typeface="Source Sans Pro Regular"/>
                        </a:defRPr>
                      </a:pPr>
                      <a:r>
                        <a:rPr sz="1600" dirty="0">
                          <a:latin typeface="Source Sans Pro Regular"/>
                        </a:rPr>
                        <a:t>Most people go to traditional healers for the</a:t>
                      </a:r>
                      <a:r>
                        <a:rPr lang="hu-HU" sz="1600" dirty="0">
                          <a:latin typeface="Source Sans Pro Regular"/>
                        </a:rPr>
                        <a:t> </a:t>
                      </a:r>
                      <a:r>
                        <a:rPr sz="1600" dirty="0">
                          <a:latin typeface="Source Sans Pro Regular"/>
                        </a:rPr>
                        <a:t>treatment of both communicable and non-communicable diseases</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666" name="Content Placeholder 2"/>
          <p:cNvSpPr txBox="1"/>
          <p:nvPr/>
        </p:nvSpPr>
        <p:spPr>
          <a:xfrm>
            <a:off x="237461" y="736517"/>
            <a:ext cx="10945546"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dirty="0"/>
              <a:t>3. Community practices that can help (or not) controlling the spread of the outbreak</a:t>
            </a:r>
          </a:p>
        </p:txBody>
      </p:sp>
      <p:sp>
        <p:nvSpPr>
          <p:cNvPr id="3" name="Title 1">
            <a:extLst>
              <a:ext uri="{FF2B5EF4-FFF2-40B4-BE49-F238E27FC236}">
                <a16:creationId xmlns:a16="http://schemas.microsoft.com/office/drawing/2014/main" id="{1F3C9A62-5A1F-66BB-18EE-24B852530CB4}"/>
              </a:ext>
            </a:extLst>
          </p:cNvPr>
          <p:cNvSpPr txBox="1"/>
          <p:nvPr/>
        </p:nvSpPr>
        <p:spPr>
          <a:xfrm>
            <a:off x="235179" y="61186"/>
            <a:ext cx="8989498"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C4 Debriefing (</a:t>
            </a:r>
            <a:r>
              <a:rPr lang="en-US" b="1" dirty="0"/>
              <a:t>3</a:t>
            </a:r>
            <a:r>
              <a:rPr b="1" dirty="0"/>
              <a:t>)</a:t>
            </a:r>
            <a:endParaRPr lang="en-US" b="1" dirty="0"/>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2" name="Content Placeholder 3"/>
          <p:cNvGraphicFramePr/>
          <p:nvPr/>
        </p:nvGraphicFramePr>
        <p:xfrm>
          <a:off x="1517167" y="1322365"/>
          <a:ext cx="9157665" cy="4591648"/>
        </p:xfrm>
        <a:graphic>
          <a:graphicData uri="http://schemas.openxmlformats.org/drawingml/2006/table">
            <a:tbl>
              <a:tblPr firstRow="1" bandRow="1">
                <a:tableStyleId>{4C3C2611-4C71-4FC5-86AE-919BDF0F9419}</a:tableStyleId>
              </a:tblPr>
              <a:tblGrid>
                <a:gridCol w="1705830">
                  <a:extLst>
                    <a:ext uri="{9D8B030D-6E8A-4147-A177-3AD203B41FA5}">
                      <a16:colId xmlns:a16="http://schemas.microsoft.com/office/drawing/2014/main" val="20000"/>
                    </a:ext>
                  </a:extLst>
                </a:gridCol>
                <a:gridCol w="3289737">
                  <a:extLst>
                    <a:ext uri="{9D8B030D-6E8A-4147-A177-3AD203B41FA5}">
                      <a16:colId xmlns:a16="http://schemas.microsoft.com/office/drawing/2014/main" val="20001"/>
                    </a:ext>
                  </a:extLst>
                </a:gridCol>
                <a:gridCol w="4162098">
                  <a:extLst>
                    <a:ext uri="{9D8B030D-6E8A-4147-A177-3AD203B41FA5}">
                      <a16:colId xmlns:a16="http://schemas.microsoft.com/office/drawing/2014/main" val="20002"/>
                    </a:ext>
                  </a:extLst>
                </a:gridCol>
              </a:tblGrid>
              <a:tr h="465607">
                <a:tc>
                  <a:txBody>
                    <a:bodyPr/>
                    <a:lstStyle/>
                    <a:p>
                      <a:pPr algn="ctr" defTabSz="289320">
                        <a:lnSpc>
                          <a:spcPct val="115000"/>
                        </a:lnSpc>
                        <a:defRPr sz="1800" b="0">
                          <a:solidFill>
                            <a:srgbClr val="000000"/>
                          </a:solidFill>
                        </a:defRPr>
                      </a:pPr>
                      <a:r>
                        <a:rPr sz="1400">
                          <a:solidFill>
                            <a:srgbClr val="FFFFFF"/>
                          </a:solidFill>
                          <a:latin typeface="Source Sans Pro Regular"/>
                          <a:ea typeface="Source Sans Pro Regular"/>
                          <a:cs typeface="Source Sans Pro Regular"/>
                        </a:rPr>
                        <a:t>Issues</a:t>
                      </a:r>
                    </a:p>
                  </a:txBody>
                  <a:tcPr marL="0" marR="0" marT="0" marB="0" anchor="ctr" horzOverflow="overflow"/>
                </a:tc>
                <a:tc>
                  <a:txBody>
                    <a:bodyPr/>
                    <a:lstStyle/>
                    <a:p>
                      <a:pPr algn="ctr" defTabSz="289320">
                        <a:lnSpc>
                          <a:spcPct val="115000"/>
                        </a:lnSpc>
                        <a:defRPr sz="1800" b="0">
                          <a:solidFill>
                            <a:srgbClr val="000000"/>
                          </a:solidFill>
                        </a:defRPr>
                      </a:pPr>
                      <a:r>
                        <a:rPr sz="1400">
                          <a:solidFill>
                            <a:srgbClr val="FFFFFF"/>
                          </a:solidFill>
                          <a:latin typeface="Source Sans Pro Regular"/>
                          <a:ea typeface="Source Sans Pro Regular"/>
                          <a:cs typeface="Source Sans Pro Regular"/>
                        </a:rPr>
                        <a:t>Activities to address the issues identified</a:t>
                      </a:r>
                    </a:p>
                  </a:txBody>
                  <a:tcPr marL="0" marR="0" marT="0" marB="0" anchor="ctr" horzOverflow="overflow"/>
                </a:tc>
                <a:tc>
                  <a:txBody>
                    <a:bodyPr/>
                    <a:lstStyle/>
                    <a:p>
                      <a:pPr algn="ctr" defTabSz="289320">
                        <a:lnSpc>
                          <a:spcPct val="115000"/>
                        </a:lnSpc>
                        <a:defRPr sz="1800" b="0">
                          <a:solidFill>
                            <a:srgbClr val="000000"/>
                          </a:solidFill>
                        </a:defRPr>
                      </a:pPr>
                      <a:r>
                        <a:rPr sz="1400" dirty="0">
                          <a:solidFill>
                            <a:srgbClr val="FFFFFF"/>
                          </a:solidFill>
                          <a:latin typeface="Source Sans Pro Regular"/>
                          <a:ea typeface="Source Sans Pro Regular"/>
                          <a:cs typeface="Source Sans Pro Regular"/>
                        </a:rPr>
                        <a:t>Tools for Creating Community Discussion (see above)</a:t>
                      </a:r>
                    </a:p>
                  </a:txBody>
                  <a:tcPr marL="0" marR="0" marT="0" marB="0" anchor="ctr" horzOverflow="overflow"/>
                </a:tc>
                <a:extLst>
                  <a:ext uri="{0D108BD9-81ED-4DB2-BD59-A6C34878D82A}">
                    <a16:rowId xmlns:a16="http://schemas.microsoft.com/office/drawing/2014/main" val="10000"/>
                  </a:ext>
                </a:extLst>
              </a:tr>
              <a:tr h="725565">
                <a:tc>
                  <a:txBody>
                    <a:bodyPr/>
                    <a:lstStyle/>
                    <a:p>
                      <a:pPr marL="92075" indent="0" defTabSz="289320">
                        <a:lnSpc>
                          <a:spcPct val="115000"/>
                        </a:lnSpc>
                        <a:defRPr sz="1800"/>
                      </a:pPr>
                      <a:r>
                        <a:rPr sz="1400" dirty="0">
                          <a:latin typeface="Source Sans Pro Regular"/>
                          <a:ea typeface="Source Sans Pro Regular"/>
                          <a:cs typeface="Source Sans Pro Regular"/>
                        </a:rPr>
                        <a:t>1 The community does not trust the government</a:t>
                      </a:r>
                    </a:p>
                  </a:txBody>
                  <a:tcPr marL="0" marR="0" marT="0" marB="0" horzOverflow="overflow"/>
                </a:tc>
                <a:tc>
                  <a:txBody>
                    <a:bodyPr/>
                    <a:lstStyle/>
                    <a:p>
                      <a:pPr marL="92075" indent="0" defTabSz="289320">
                        <a:lnSpc>
                          <a:spcPct val="115000"/>
                        </a:lnSpc>
                        <a:defRPr sz="1200">
                          <a:latin typeface="Source Sans Pro Regular"/>
                          <a:ea typeface="Source Sans Pro Regular"/>
                          <a:cs typeface="Source Sans Pro Regular"/>
                        </a:defRPr>
                      </a:pPr>
                      <a:r>
                        <a:rPr sz="1400" dirty="0"/>
                        <a:t>1. Following up on this outbreak, creating a dialog, informing the community on how to protect themselves, only committing to things that you are sure you can achieve</a:t>
                      </a:r>
                    </a:p>
                  </a:txBody>
                  <a:tcPr marL="0" marR="0" marT="0" marB="0" horzOverflow="overflow"/>
                </a:tc>
                <a:tc>
                  <a:txBody>
                    <a:bodyPr/>
                    <a:lstStyle/>
                    <a:p>
                      <a:pPr marL="92075" indent="0" defTabSz="289320">
                        <a:lnSpc>
                          <a:spcPct val="115000"/>
                        </a:lnSpc>
                        <a:defRPr sz="1800"/>
                      </a:pPr>
                      <a:r>
                        <a:rPr sz="1400" dirty="0">
                          <a:latin typeface="Source Sans Pro Regular"/>
                          <a:ea typeface="Source Sans Pro Regular"/>
                          <a:cs typeface="Source Sans Pro Regular"/>
                        </a:rPr>
                        <a:t>1. Discussion group: A facilitated discussion among a group of similar people from the community (such as a group of men, women, teachers, business owners, caregivers, or healthcare providers) to better understand their knowledge, attitudes, and perceptions in relation to hygiene, disease, health-seeking </a:t>
                      </a:r>
                      <a:r>
                        <a:rPr sz="1400" dirty="0" err="1">
                          <a:latin typeface="Source Sans Pro Regular"/>
                          <a:ea typeface="Source Sans Pro Regular"/>
                          <a:cs typeface="Source Sans Pro Regular"/>
                        </a:rPr>
                        <a:t>behaviours</a:t>
                      </a:r>
                      <a:r>
                        <a:rPr sz="1400" dirty="0">
                          <a:latin typeface="Source Sans Pro Regular"/>
                          <a:ea typeface="Source Sans Pro Regular"/>
                          <a:cs typeface="Source Sans Pro Regular"/>
                        </a:rPr>
                        <a:t>, disaster preparedness, and feedback on specific emergency preparedness actions.</a:t>
                      </a:r>
                    </a:p>
                  </a:txBody>
                  <a:tcPr marL="0" marR="0" marT="0" marB="0" horzOverflow="overflow"/>
                </a:tc>
                <a:extLst>
                  <a:ext uri="{0D108BD9-81ED-4DB2-BD59-A6C34878D82A}">
                    <a16:rowId xmlns:a16="http://schemas.microsoft.com/office/drawing/2014/main" val="10001"/>
                  </a:ext>
                </a:extLst>
              </a:tr>
              <a:tr h="810286">
                <a:tc>
                  <a:txBody>
                    <a:bodyPr/>
                    <a:lstStyle/>
                    <a:p>
                      <a:pPr marL="92075" indent="0" defTabSz="822960">
                        <a:lnSpc>
                          <a:spcPct val="115000"/>
                        </a:lnSpc>
                        <a:defRPr sz="1200">
                          <a:latin typeface="Source Sans Pro Regular"/>
                          <a:ea typeface="Source Sans Pro Regular"/>
                          <a:cs typeface="Source Sans Pro Regular"/>
                        </a:defRPr>
                      </a:pPr>
                      <a:r>
                        <a:rPr sz="1400" dirty="0"/>
                        <a:t>2 No/insufficient drinking water</a:t>
                      </a:r>
                    </a:p>
                  </a:txBody>
                  <a:tcPr marL="0" marR="0" marT="0" marB="0" horzOverflow="overflow"/>
                </a:tc>
                <a:tc>
                  <a:txBody>
                    <a:bodyPr/>
                    <a:lstStyle/>
                    <a:p>
                      <a:pPr marL="228600" indent="-136525" defTabSz="289320">
                        <a:lnSpc>
                          <a:spcPct val="115000"/>
                        </a:lnSpc>
                        <a:buSzPct val="100000"/>
                        <a:buAutoNum type="arabicPeriod"/>
                        <a:defRPr sz="1200">
                          <a:latin typeface="Source Sans Pro Regular"/>
                          <a:ea typeface="Source Sans Pro Regular"/>
                          <a:cs typeface="Source Sans Pro Regular"/>
                        </a:defRPr>
                      </a:pPr>
                      <a:r>
                        <a:rPr sz="1400" dirty="0"/>
                        <a:t>Analyzing the quality of </a:t>
                      </a:r>
                      <a:r>
                        <a:rPr sz="1400" dirty="0" err="1"/>
                        <a:t>Bugaw</a:t>
                      </a:r>
                      <a:r>
                        <a:rPr sz="1400" dirty="0"/>
                        <a:t> river water</a:t>
                      </a:r>
                    </a:p>
                    <a:p>
                      <a:pPr marL="228600" indent="-136525" defTabSz="289320">
                        <a:lnSpc>
                          <a:spcPct val="115000"/>
                        </a:lnSpc>
                        <a:buSzPct val="100000"/>
                        <a:buAutoNum type="arabicPeriod"/>
                        <a:defRPr sz="1200">
                          <a:latin typeface="Source Sans Pro Regular"/>
                          <a:ea typeface="Source Sans Pro Regular"/>
                          <a:cs typeface="Source Sans Pro Regular"/>
                        </a:defRPr>
                      </a:pPr>
                      <a:r>
                        <a:rPr sz="1400" dirty="0"/>
                        <a:t>Identifying additional sources of clean, potable water</a:t>
                      </a:r>
                    </a:p>
                  </a:txBody>
                  <a:tcPr marL="0" marR="0" marT="0" marB="0" horzOverflow="overflow"/>
                </a:tc>
                <a:tc>
                  <a:txBody>
                    <a:bodyPr/>
                    <a:lstStyle/>
                    <a:p>
                      <a:pPr marL="92075" indent="0" defTabSz="289320">
                        <a:lnSpc>
                          <a:spcPct val="115000"/>
                        </a:lnSpc>
                        <a:defRPr sz="1200">
                          <a:latin typeface="Source Sans Pro Regular"/>
                          <a:ea typeface="Source Sans Pro Regular"/>
                          <a:cs typeface="Source Sans Pro Regular"/>
                        </a:defRPr>
                      </a:pPr>
                      <a:r>
                        <a:rPr sz="1400" dirty="0"/>
                        <a:t>2. Community walk and observations: Walk through the community and observe daily practices and community resources.</a:t>
                      </a:r>
                    </a:p>
                  </a:txBody>
                  <a:tcPr marL="0" marR="0" marT="0" marB="0" horzOverflow="overflow"/>
                </a:tc>
                <a:extLst>
                  <a:ext uri="{0D108BD9-81ED-4DB2-BD59-A6C34878D82A}">
                    <a16:rowId xmlns:a16="http://schemas.microsoft.com/office/drawing/2014/main" val="10002"/>
                  </a:ext>
                </a:extLst>
              </a:tr>
              <a:tr h="595223">
                <a:tc>
                  <a:txBody>
                    <a:bodyPr/>
                    <a:lstStyle/>
                    <a:p>
                      <a:pPr marL="92075" indent="0" defTabSz="822960">
                        <a:lnSpc>
                          <a:spcPct val="115000"/>
                        </a:lnSpc>
                        <a:defRPr sz="1200">
                          <a:latin typeface="Source Sans Pro Regular"/>
                          <a:ea typeface="Source Sans Pro Regular"/>
                          <a:cs typeface="Source Sans Pro Regular"/>
                        </a:defRPr>
                      </a:pPr>
                      <a:r>
                        <a:rPr sz="1400" dirty="0"/>
                        <a:t>3 Some community practices help spread communicable diseases</a:t>
                      </a:r>
                    </a:p>
                  </a:txBody>
                  <a:tcPr marL="0" marR="0" marT="0" marB="0" horzOverflow="overflow"/>
                </a:tc>
                <a:tc>
                  <a:txBody>
                    <a:bodyPr/>
                    <a:lstStyle/>
                    <a:p>
                      <a:pPr marL="92075" indent="0" defTabSz="289320">
                        <a:lnSpc>
                          <a:spcPct val="115000"/>
                        </a:lnSpc>
                        <a:defRPr sz="1800"/>
                      </a:pPr>
                      <a:r>
                        <a:rPr sz="1400" dirty="0">
                          <a:latin typeface="Source Sans Pro Regular"/>
                          <a:ea typeface="Source Sans Pro Regular"/>
                          <a:cs typeface="Source Sans Pro Regular"/>
                        </a:rPr>
                        <a:t>1. Analyzing community/traditional practices with the community</a:t>
                      </a:r>
                    </a:p>
                  </a:txBody>
                  <a:tcPr marL="0" marR="0" marT="0" marB="0" horzOverflow="overflow"/>
                </a:tc>
                <a:tc>
                  <a:txBody>
                    <a:bodyPr/>
                    <a:lstStyle/>
                    <a:p>
                      <a:pPr marL="92075" indent="0" defTabSz="289320">
                        <a:lnSpc>
                          <a:spcPct val="115000"/>
                        </a:lnSpc>
                        <a:defRPr sz="1800"/>
                      </a:pPr>
                      <a:r>
                        <a:rPr sz="1400" dirty="0">
                          <a:latin typeface="Source Sans Pro Regular"/>
                          <a:ea typeface="Source Sans Pro Regular"/>
                          <a:cs typeface="Source Sans Pro Regular"/>
                        </a:rPr>
                        <a:t>1. Causes and effects: Community members describe how they see the causes and effects of disease in order to explore their perceptions of the causes, consequences, and actions that prevent disease or mitigate the impact of an outbreak.</a:t>
                      </a:r>
                    </a:p>
                  </a:txBody>
                  <a:tcPr marL="0" marR="0" marT="0" marB="0" horzOverflow="overflow"/>
                </a:tc>
                <a:extLst>
                  <a:ext uri="{0D108BD9-81ED-4DB2-BD59-A6C34878D82A}">
                    <a16:rowId xmlns:a16="http://schemas.microsoft.com/office/drawing/2014/main" val="10003"/>
                  </a:ext>
                </a:extLst>
              </a:tr>
            </a:tbl>
          </a:graphicData>
        </a:graphic>
      </p:graphicFrame>
      <p:sp>
        <p:nvSpPr>
          <p:cNvPr id="674" name="Content Placeholder 2"/>
          <p:cNvSpPr txBox="1"/>
          <p:nvPr/>
        </p:nvSpPr>
        <p:spPr>
          <a:xfrm>
            <a:off x="241055" y="736517"/>
            <a:ext cx="845783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514350">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r>
              <a:rPr b="1"/>
              <a:t>4. Tools for community discussion</a:t>
            </a:r>
          </a:p>
        </p:txBody>
      </p:sp>
      <p:sp>
        <p:nvSpPr>
          <p:cNvPr id="3" name="Title 1">
            <a:extLst>
              <a:ext uri="{FF2B5EF4-FFF2-40B4-BE49-F238E27FC236}">
                <a16:creationId xmlns:a16="http://schemas.microsoft.com/office/drawing/2014/main" id="{B184C0FA-E97D-A10F-515C-72B683473715}"/>
              </a:ext>
            </a:extLst>
          </p:cNvPr>
          <p:cNvSpPr txBox="1"/>
          <p:nvPr/>
        </p:nvSpPr>
        <p:spPr>
          <a:xfrm>
            <a:off x="235179" y="61186"/>
            <a:ext cx="8989498"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defTabSz="514350">
              <a:lnSpc>
                <a:spcPct val="90000"/>
              </a:lnSpc>
              <a:defRPr sz="3200">
                <a:solidFill>
                  <a:srgbClr val="FFFFFF"/>
                </a:solidFill>
                <a:latin typeface="Source Sans Pro Bold"/>
                <a:ea typeface="Source Sans Pro Bold"/>
                <a:cs typeface="Source Sans Pro Bold"/>
                <a:sym typeface="Source Sans Pro Bold"/>
              </a:defRPr>
            </a:pPr>
            <a:r>
              <a:rPr b="1" dirty="0"/>
              <a:t>C4 Debriefing (</a:t>
            </a:r>
            <a:r>
              <a:rPr lang="en-US" b="1" dirty="0"/>
              <a:t>4</a:t>
            </a:r>
            <a:r>
              <a:rPr b="1" dirty="0"/>
              <a:t>)</a:t>
            </a:r>
            <a:endParaRPr lang="en-US" b="1" dirty="0"/>
          </a:p>
        </p:txBody>
      </p:sp>
    </p:spTree>
  </p:cSld>
  <p:clrMapOvr>
    <a:masterClrMapping/>
  </p:clrMapOvr>
  <p:transition spd="med"/>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2874F95-FE0E-4546-BA58-F3ED5D31CEC0}">
  <ds:schemaRefs>
    <ds:schemaRef ds:uri="http://schemas.microsoft.com/sharepoint/v3/contenttype/forms"/>
  </ds:schemaRefs>
</ds:datastoreItem>
</file>

<file path=customXml/itemProps2.xml><?xml version="1.0" encoding="utf-8"?>
<ds:datastoreItem xmlns:ds="http://schemas.openxmlformats.org/officeDocument/2006/customXml" ds:itemID="{C663F028-102D-4E65-9CB0-AE572C38AE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8FEEE08-EFF8-4AA9-99D6-03D6390B6EBE}">
  <ds:schemaRefs>
    <ds:schemaRef ds:uri="http://purl.org/dc/dcmitype/"/>
    <ds:schemaRef ds:uri="http://schemas.microsoft.com/office/2006/documentManagement/types"/>
    <ds:schemaRef ds:uri="http://purl.org/dc/elements/1.1/"/>
    <ds:schemaRef ds:uri="http://schemas.microsoft.com/office/2006/metadata/properties"/>
    <ds:schemaRef ds:uri="450f158c-397a-4a9d-b005-a44c92e0fccb"/>
    <ds:schemaRef ds:uri="http://schemas.openxmlformats.org/package/2006/metadata/core-properties"/>
    <ds:schemaRef ds:uri="e2a64997-203d-4655-a595-383c2eb1e865"/>
    <ds:schemaRef ds:uri="http://purl.org/dc/term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22</TotalTime>
  <Words>11367</Words>
  <Application>Microsoft Office PowerPoint</Application>
  <PresentationFormat>Widescreen</PresentationFormat>
  <Paragraphs>1160</Paragraphs>
  <Slides>148</Slides>
  <Notes>33</Notes>
  <HiddenSlides>0</HiddenSlides>
  <MMClips>0</MMClips>
  <ScaleCrop>false</ScaleCrop>
  <HeadingPairs>
    <vt:vector size="4" baseType="variant">
      <vt:variant>
        <vt:lpstr>Theme</vt:lpstr>
      </vt:variant>
      <vt:variant>
        <vt:i4>1</vt:i4>
      </vt:variant>
      <vt:variant>
        <vt:lpstr>Slide Titles</vt:lpstr>
      </vt:variant>
      <vt:variant>
        <vt:i4>148</vt:i4>
      </vt:variant>
    </vt:vector>
  </HeadingPairs>
  <TitlesOfParts>
    <vt:vector size="149" baseType="lpstr">
      <vt:lpstr>RRT_Theme_v4</vt:lpstr>
      <vt:lpstr>Rapid Response Teams  Training of Trainers</vt:lpstr>
      <vt:lpstr>PowerPoint Presentation</vt:lpstr>
      <vt:lpstr>PowerPoint Presentation</vt:lpstr>
      <vt:lpstr>Overview of the RRT skills drill Facilitator hat</vt:lpstr>
      <vt:lpstr>Learning objectives</vt:lpstr>
      <vt:lpstr>PowerPoint Presentation</vt:lpstr>
      <vt:lpstr>1. Purpose of the  RRT drill</vt:lpstr>
      <vt:lpstr>Key features</vt:lpstr>
      <vt:lpstr>PowerPoint Presentation</vt:lpstr>
      <vt:lpstr>2. Country context (1)</vt:lpstr>
      <vt:lpstr>2. Country context (2)</vt:lpstr>
      <vt:lpstr>3. Key events in the story (1)</vt:lpstr>
      <vt:lpstr>3. Key events in the story (2)</vt:lpstr>
      <vt:lpstr>3. Key events in the story (3)</vt:lpstr>
      <vt:lpstr>3. Key events in the story (4)</vt:lpstr>
      <vt:lpstr>3. Key events in the story (5)</vt:lpstr>
      <vt:lpstr>3. Key events in the story (6)</vt:lpstr>
      <vt:lpstr>PowerPoint Presentation</vt:lpstr>
      <vt:lpstr>4. RRT ATP agenda</vt:lpstr>
      <vt:lpstr>PowerPoint Presentation</vt:lpstr>
      <vt:lpstr>5. Roles in facilitating RRT drill</vt:lpstr>
      <vt:lpstr>Roles in RRT drill</vt:lpstr>
      <vt:lpstr>Roles in RRT drill</vt:lpstr>
      <vt:lpstr>Roles in RRT drill</vt:lpstr>
      <vt:lpstr>Roles in RRT drill</vt:lpstr>
      <vt:lpstr>Roles in RRT drill</vt:lpstr>
      <vt:lpstr>Roles in RRT drill</vt:lpstr>
      <vt:lpstr>6. Material and equipment for RRT drill</vt:lpstr>
      <vt:lpstr>Resources needed to facilitate the RRT drill</vt:lpstr>
      <vt:lpstr>C1 – RRT Activated</vt:lpstr>
      <vt:lpstr>PowerPoint Presentation</vt:lpstr>
      <vt:lpstr>PowerPoint Presentation</vt:lpstr>
      <vt:lpstr>PowerPoint Presentation</vt:lpstr>
      <vt:lpstr>RRT drill set up</vt:lpstr>
      <vt:lpstr>7. Milestones for facilitating the RRT drill</vt:lpstr>
      <vt:lpstr>Session  C0 Introduction to the RRT skills drill Participant hat</vt:lpstr>
      <vt:lpstr>PowerPoint Presentation</vt:lpstr>
      <vt:lpstr>Team names, coaches and evaluators</vt:lpstr>
      <vt:lpstr>Role of team coaches</vt:lpstr>
      <vt:lpstr>Role of team evaluators</vt:lpstr>
      <vt:lpstr>PowerPoint Presentation</vt:lpstr>
      <vt:lpstr>Session C0  Introduction to the RRT skills drill Facilitator hat</vt:lpstr>
      <vt:lpstr>Prepare to introduce the skills drill, session C0</vt:lpstr>
      <vt:lpstr>Facilitate and debrief session C0</vt:lpstr>
      <vt:lpstr>Skills drill detailed timeline for session C0</vt:lpstr>
      <vt:lpstr> Session C1:  RRT activated Participant hat </vt:lpstr>
      <vt:lpstr>C1 RRT activated</vt:lpstr>
      <vt:lpstr>C1 RRT activated</vt:lpstr>
      <vt:lpstr>C1 RRT activated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Session C1:  RRT activated Facilitator hat</vt:lpstr>
      <vt:lpstr>Prepare for session C1</vt:lpstr>
      <vt:lpstr>Facilitate and debrief session C1</vt:lpstr>
      <vt:lpstr>PowerPoint Presentation</vt:lpstr>
      <vt:lpstr> Session C2:  At Karan hospital, interview with medical staff Participant hat</vt:lpstr>
      <vt:lpstr>C2 At Karan hospital: interview with the medical staff</vt:lpstr>
      <vt:lpstr>C2 At Karan hospital: interview with the medical staff</vt:lpstr>
      <vt:lpstr>C2 At Karan hospital: interview with the medical staff</vt:lpstr>
      <vt:lpstr>C2 At Karan hospital: interview with the medical staff</vt:lpstr>
      <vt:lpstr>PowerPoint Presentation</vt:lpstr>
      <vt:lpstr>PowerPoint Presentation</vt:lpstr>
      <vt:lpstr>PowerPoint Presentation</vt:lpstr>
      <vt:lpstr>PowerPoint Presentation</vt:lpstr>
      <vt:lpstr>Session C2:  At Karan hospital, interview with medical staff Facilitator hat</vt:lpstr>
      <vt:lpstr>PowerPoint Presentation</vt:lpstr>
      <vt:lpstr>Facilitate and debrief session C2</vt:lpstr>
      <vt:lpstr>PowerPoint Presentation</vt:lpstr>
      <vt:lpstr>PowerPoint Presentation</vt:lpstr>
      <vt:lpstr>C3 At Karan hospital: interview with patient and sample collection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Potential risks of chemical contaminants in drinking-water (1) </vt:lpstr>
      <vt:lpstr>Potential risks of chemical contaminants in drinking-water (2) </vt:lpstr>
      <vt:lpstr>PowerPoint Presentation</vt:lpstr>
      <vt:lpstr> Session C4:  Community engagement Participant hat </vt:lpstr>
      <vt:lpstr>C4 Communication and community engagement</vt:lpstr>
      <vt:lpstr>C4 Communication and community engagement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Session C3:  At Karan hospital, interview with patient Facilitator hat</vt:lpstr>
      <vt:lpstr>Prepare for session C3</vt:lpstr>
      <vt:lpstr>Facilitate and debrief session C3</vt:lpstr>
      <vt:lpstr>Skills drill detailed timeline for session C3</vt:lpstr>
      <vt:lpstr>Session C4: Community engagement Facilitator hat</vt:lpstr>
      <vt:lpstr>Prepare for session C4</vt:lpstr>
      <vt:lpstr>Facilitate and debrief session C4</vt:lpstr>
      <vt:lpstr>Skills drill detailed timeline for session C4</vt:lpstr>
      <vt:lpstr> Session C5: Active case finding and contact tracing Participant hat</vt:lpstr>
      <vt:lpstr>PowerPoint Presentation</vt:lpstr>
      <vt:lpstr>PowerPoint Presentation</vt:lpstr>
      <vt:lpstr>PowerPoint Presentation</vt:lpstr>
      <vt:lpstr>PowerPoint Presentation</vt:lpstr>
      <vt:lpstr>PowerPoint Presentation</vt:lpstr>
      <vt:lpstr>C5 Debriefing (1)</vt:lpstr>
      <vt:lpstr>C5 Debriefing (2)</vt:lpstr>
      <vt:lpstr>C5 Debriefing (3)</vt:lpstr>
      <vt:lpstr>C5 Debriefing (4)</vt:lpstr>
      <vt:lpstr>C5 Debriefing (5)</vt:lpstr>
      <vt:lpstr>C5 Debriefing (6)</vt:lpstr>
      <vt:lpstr>C5 Debriefing (7)</vt:lpstr>
      <vt:lpstr>C5 Debriefing (8)</vt:lpstr>
      <vt:lpstr>PowerPoint Presentation</vt:lpstr>
      <vt:lpstr>Session C5: Active case finding and contact tracing Facilitator hat</vt:lpstr>
      <vt:lpstr>Prepare for session C5</vt:lpstr>
      <vt:lpstr>Facilitate and debrief session C5</vt:lpstr>
      <vt:lpstr>Skills drill detailed timeline for session C5</vt:lpstr>
      <vt:lpstr>C6 Investigation report</vt:lpstr>
      <vt:lpstr>Session C6: Investigation report Participant hat</vt:lpstr>
      <vt:lpstr>PowerPoint Presentation</vt:lpstr>
      <vt:lpstr>PowerPoint Presentation</vt:lpstr>
      <vt:lpstr>PowerPoint Presentation</vt:lpstr>
      <vt:lpstr>PowerPoint Presentation</vt:lpstr>
      <vt:lpstr>PowerPoint Presentation</vt:lpstr>
      <vt:lpstr>Teams presentations</vt:lpstr>
      <vt:lpstr>PowerPoint Presentation</vt:lpstr>
      <vt:lpstr>PowerPoint Presentation</vt:lpstr>
      <vt:lpstr>PowerPoint Presentation</vt:lpstr>
      <vt:lpstr>PowerPoint Presentation</vt:lpstr>
      <vt:lpstr>Summary:  How to avoid an outbreak?</vt:lpstr>
      <vt:lpstr>Session C6: Investigation report Facilitator hat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
  <cp:lastModifiedBy>GOMEZ, Paula</cp:lastModifiedBy>
  <cp:revision>196</cp:revision>
  <dcterms:modified xsi:type="dcterms:W3CDTF">2023-04-05T16:26:25Z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